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8" r:id="rId4"/>
    <p:sldId id="257" r:id="rId5"/>
    <p:sldId id="258" r:id="rId6"/>
    <p:sldId id="259" r:id="rId7"/>
    <p:sldId id="260" r:id="rId8"/>
    <p:sldId id="261" r:id="rId9"/>
    <p:sldId id="269" r:id="rId10"/>
    <p:sldId id="270" r:id="rId11"/>
    <p:sldId id="262" r:id="rId12"/>
    <p:sldId id="27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3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1384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4557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6744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17432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8799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2273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3284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93270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2228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9407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4820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pattFill prst="pct10">
          <a:fgClr>
            <a:schemeClr val="accent2">
              <a:lumMod val="40000"/>
              <a:lumOff val="60000"/>
            </a:schemeClr>
          </a:fgClr>
          <a:bgClr>
            <a:schemeClr val="accent2">
              <a:lumMod val="60000"/>
              <a:lumOff val="40000"/>
            </a:schemeClr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89048-A35D-4C25-857A-9F81D91D87C2}" type="datetimeFigureOut">
              <a:rPr lang="cs-CZ" smtClean="0"/>
              <a:pPr/>
              <a:t>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F2A6D2-1CB0-4B2D-B848-66D98FDE15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80701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Wikimedia_Comm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1886499263"/>
              </p:ext>
            </p:extLst>
          </p:nvPr>
        </p:nvGraphicFramePr>
        <p:xfrm>
          <a:off x="857224" y="2357430"/>
          <a:ext cx="7470799" cy="3532714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VY_32_INOVACE_02_02_17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Husitství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7.r., výklad učitele. Může sloužit jako strukturovaný zápis látky.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33861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dirty="0" smtClean="0"/>
              <a:t>1. Materiál je určen pro práci na interaktivní tabuli.</a:t>
            </a:r>
          </a:p>
          <a:p>
            <a:pPr marL="0" indent="0">
              <a:buNone/>
            </a:pPr>
            <a:r>
              <a:rPr lang="cs-CZ" dirty="0" smtClean="0"/>
              <a:t>2. Není časově náročný, může sloužit jako osnova pro výklad, opakování, popřípadě jako strukturovaný zápis do sešitů.</a:t>
            </a:r>
          </a:p>
          <a:p>
            <a:pPr marL="0" indent="0">
              <a:buNone/>
            </a:pPr>
            <a:r>
              <a:rPr lang="cs-CZ" dirty="0" smtClean="0"/>
              <a:t>3. Grafické zpracování je doplněno animačními efekty.</a:t>
            </a:r>
          </a:p>
          <a:p>
            <a:pPr marL="0" indent="0">
              <a:buNone/>
            </a:pPr>
            <a:r>
              <a:rPr lang="cs-CZ" dirty="0" smtClean="0"/>
              <a:t>4. Snímek č. 9 – 10: žáci sestaví z písmen ve  stejných tvarech název husitské zbraně. Toto opakují třikrát, pro kontrolu jim slouží následující snímek     s řešením.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45015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sz="4800" dirty="0" smtClean="0"/>
              <a:t>H u s i t s t v 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87" b="89831" l="9958" r="5233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3056"/>
            <a:ext cx="4495800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95918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Příčiny husitské revoluce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napětí mezi mocnými a chudinou</a:t>
            </a:r>
          </a:p>
          <a:p>
            <a:endParaRPr lang="cs-CZ" dirty="0"/>
          </a:p>
          <a:p>
            <a:r>
              <a:rPr lang="cs-CZ" dirty="0" smtClean="0"/>
              <a:t> kritika církve</a:t>
            </a:r>
          </a:p>
          <a:p>
            <a:endParaRPr lang="cs-CZ" dirty="0"/>
          </a:p>
          <a:p>
            <a:r>
              <a:rPr lang="cs-CZ" dirty="0" smtClean="0"/>
              <a:t> smrt Jana Husa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997829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začátek husitské revoluce – </a:t>
            </a:r>
            <a:r>
              <a:rPr lang="cs-CZ" dirty="0" smtClean="0">
                <a:solidFill>
                  <a:srgbClr val="FFFF00"/>
                </a:solidFill>
              </a:rPr>
              <a:t>1419</a:t>
            </a:r>
          </a:p>
          <a:p>
            <a:endParaRPr lang="cs-CZ" dirty="0"/>
          </a:p>
          <a:p>
            <a:r>
              <a:rPr lang="cs-CZ" dirty="0" smtClean="0"/>
              <a:t>první pražská </a:t>
            </a:r>
            <a:r>
              <a:rPr lang="cs-CZ" dirty="0" smtClean="0">
                <a:solidFill>
                  <a:srgbClr val="FFFF00"/>
                </a:solidFill>
              </a:rPr>
              <a:t>defenestrace</a:t>
            </a:r>
            <a:r>
              <a:rPr lang="cs-CZ" dirty="0" smtClean="0"/>
              <a:t> = vyhození z okna</a:t>
            </a:r>
          </a:p>
          <a:p>
            <a:endParaRPr lang="cs-CZ" dirty="0"/>
          </a:p>
          <a:p>
            <a:r>
              <a:rPr lang="cs-CZ" dirty="0" smtClean="0"/>
              <a:t>drancování v Praze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smrt Václava IV.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4309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u="sng" dirty="0" smtClean="0"/>
              <a:t>husitské směry</a:t>
            </a:r>
            <a:br>
              <a:rPr lang="cs-CZ" u="sng" dirty="0" smtClean="0"/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72816"/>
            <a:ext cx="8291264" cy="4353347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u="sng" dirty="0" smtClean="0"/>
              <a:t>UMÍRNĚNÍ   </a:t>
            </a:r>
            <a:r>
              <a:rPr lang="cs-CZ" dirty="0" smtClean="0"/>
              <a:t>                                </a:t>
            </a:r>
            <a:r>
              <a:rPr lang="cs-CZ" u="sng" dirty="0" smtClean="0"/>
              <a:t>RADIKÁLOVÉ</a:t>
            </a:r>
          </a:p>
          <a:p>
            <a:pPr marL="0" indent="0">
              <a:buNone/>
            </a:pPr>
            <a:r>
              <a:rPr lang="cs-CZ" sz="2800" dirty="0" smtClean="0"/>
              <a:t> kališnická šlechta                                    táborité</a:t>
            </a:r>
          </a:p>
          <a:p>
            <a:pPr marL="0" indent="0">
              <a:buNone/>
            </a:pPr>
            <a:r>
              <a:rPr lang="cs-CZ" sz="2800" dirty="0" smtClean="0"/>
              <a:t> pražští měšťané                                      venkované</a:t>
            </a:r>
          </a:p>
          <a:p>
            <a:pPr marL="0" indent="0">
              <a:buNone/>
            </a:pPr>
            <a:r>
              <a:rPr lang="cs-CZ" sz="2800" dirty="0" smtClean="0"/>
              <a:t> univerzitní učitelé                                   chudina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1691680" y="1124744"/>
            <a:ext cx="2160240" cy="1584176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932040" y="1124744"/>
            <a:ext cx="1872208" cy="1584176"/>
          </a:xfrm>
          <a:prstGeom prst="straightConnector1">
            <a:avLst/>
          </a:prstGeom>
          <a:ln w="762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220425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Program husitů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1420 </a:t>
            </a:r>
            <a:r>
              <a:rPr lang="cs-CZ" dirty="0" smtClean="0">
                <a:solidFill>
                  <a:srgbClr val="FFFF00"/>
                </a:solidFill>
              </a:rPr>
              <a:t>4 pražské artikuly </a:t>
            </a:r>
            <a:r>
              <a:rPr lang="cs-CZ" dirty="0" smtClean="0"/>
              <a:t>= články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 smtClean="0"/>
              <a:t>SVOBODA KÁZÁNÍ</a:t>
            </a:r>
          </a:p>
          <a:p>
            <a:pPr marL="514350" indent="-514350">
              <a:buAutoNum type="arabicPeriod"/>
            </a:pPr>
            <a:r>
              <a:rPr lang="cs-CZ" dirty="0" smtClean="0"/>
              <a:t>PŘIJÍMÁNÍ PODOBOJÍ</a:t>
            </a:r>
          </a:p>
          <a:p>
            <a:pPr marL="514350" indent="-514350">
              <a:buAutoNum type="arabicPeriod"/>
            </a:pPr>
            <a:r>
              <a:rPr lang="cs-CZ" dirty="0" smtClean="0"/>
              <a:t>ODNĚTÍ MAJETKU A MOCI CÍRKVI</a:t>
            </a:r>
          </a:p>
          <a:p>
            <a:pPr marL="514350" indent="-514350">
              <a:buAutoNum type="arabicPeriod"/>
            </a:pPr>
            <a:r>
              <a:rPr lang="cs-CZ" dirty="0" smtClean="0"/>
              <a:t>SPRAVEDLIVÉ TRESTÁNÍ VŠECH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1473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5257800"/>
          </a:xfrm>
        </p:spPr>
        <p:txBody>
          <a:bodyPr/>
          <a:lstStyle/>
          <a:p>
            <a:r>
              <a:rPr lang="cs-CZ" dirty="0" smtClean="0"/>
              <a:t>5 křížových výprav proti husitům</a:t>
            </a:r>
            <a:endParaRPr lang="cs-CZ" dirty="0"/>
          </a:p>
          <a:p>
            <a:r>
              <a:rPr lang="cs-CZ" dirty="0" smtClean="0"/>
              <a:t>neúspěch proti husitskému válečnictví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FFFF00"/>
                </a:solidFill>
              </a:rPr>
              <a:t>(</a:t>
            </a:r>
            <a:r>
              <a:rPr lang="cs-CZ" u="sng" dirty="0" smtClean="0">
                <a:solidFill>
                  <a:srgbClr val="FFFF00"/>
                </a:solidFill>
              </a:rPr>
              <a:t>vojevůdce </a:t>
            </a:r>
            <a:r>
              <a:rPr lang="cs-CZ" u="sng" dirty="0" smtClean="0">
                <a:solidFill>
                  <a:srgbClr val="FFFF00"/>
                </a:solidFill>
              </a:rPr>
              <a:t>Jan Žižka</a:t>
            </a:r>
            <a:r>
              <a:rPr lang="cs-CZ" dirty="0" smtClean="0">
                <a:solidFill>
                  <a:srgbClr val="FFFF00"/>
                </a:solidFill>
              </a:rPr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501008"/>
            <a:ext cx="2376264" cy="2866987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676611" y="6453336"/>
            <a:ext cx="10062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Jan Žižka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26335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Sestavte z písmen názvy 3 husitských zbraní: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Vývojový diagram: spojnice 3"/>
          <p:cNvSpPr/>
          <p:nvPr/>
        </p:nvSpPr>
        <p:spPr>
          <a:xfrm>
            <a:off x="899592" y="20608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6300192" y="22894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7" name="Vývojový diagram: spojnice 6"/>
          <p:cNvSpPr/>
          <p:nvPr/>
        </p:nvSpPr>
        <p:spPr>
          <a:xfrm>
            <a:off x="2483768" y="251804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</a:t>
            </a:r>
            <a:endParaRPr lang="cs-CZ" dirty="0"/>
          </a:p>
        </p:txBody>
      </p:sp>
      <p:sp>
        <p:nvSpPr>
          <p:cNvPr id="8" name="Vývojový diagram: spojnice 7"/>
          <p:cNvSpPr/>
          <p:nvPr/>
        </p:nvSpPr>
        <p:spPr>
          <a:xfrm>
            <a:off x="5482952" y="4496145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1356792" y="4809728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0" name="Vývojový diagram: spojnice 9"/>
          <p:cNvSpPr/>
          <p:nvPr/>
        </p:nvSpPr>
        <p:spPr>
          <a:xfrm>
            <a:off x="7308304" y="37170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1" name="Vývojový diagram: spojnice 10"/>
          <p:cNvSpPr/>
          <p:nvPr/>
        </p:nvSpPr>
        <p:spPr>
          <a:xfrm>
            <a:off x="755576" y="3717032"/>
            <a:ext cx="457200" cy="4572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4" name="Kosočtverec 13"/>
          <p:cNvSpPr/>
          <p:nvPr/>
        </p:nvSpPr>
        <p:spPr>
          <a:xfrm>
            <a:off x="3825891" y="5069579"/>
            <a:ext cx="914400" cy="914400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5" name="Kosočtverec 14"/>
          <p:cNvSpPr/>
          <p:nvPr/>
        </p:nvSpPr>
        <p:spPr>
          <a:xfrm>
            <a:off x="7289290" y="1603648"/>
            <a:ext cx="914400" cy="914400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6" name="Kosočtverec 15"/>
          <p:cNvSpPr/>
          <p:nvPr/>
        </p:nvSpPr>
        <p:spPr>
          <a:xfrm>
            <a:off x="2483768" y="3717032"/>
            <a:ext cx="914400" cy="914400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7" name="Kosočtverec 16"/>
          <p:cNvSpPr/>
          <p:nvPr/>
        </p:nvSpPr>
        <p:spPr>
          <a:xfrm>
            <a:off x="4139952" y="2518048"/>
            <a:ext cx="914400" cy="914400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8" name="Kosočtverec 17"/>
          <p:cNvSpPr/>
          <p:nvPr/>
        </p:nvSpPr>
        <p:spPr>
          <a:xfrm>
            <a:off x="298376" y="5038328"/>
            <a:ext cx="914400" cy="914400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9" name="Kosočtverec 18"/>
          <p:cNvSpPr/>
          <p:nvPr/>
        </p:nvSpPr>
        <p:spPr>
          <a:xfrm>
            <a:off x="6622504" y="4363410"/>
            <a:ext cx="914400" cy="914400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0" name="Kosočtverec 19"/>
          <p:cNvSpPr/>
          <p:nvPr/>
        </p:nvSpPr>
        <p:spPr>
          <a:xfrm>
            <a:off x="1533713" y="1590195"/>
            <a:ext cx="914400" cy="914400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21" name="6cípá hvězda 20"/>
          <p:cNvSpPr/>
          <p:nvPr/>
        </p:nvSpPr>
        <p:spPr>
          <a:xfrm>
            <a:off x="5017083" y="1590195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</a:p>
        </p:txBody>
      </p:sp>
      <p:sp>
        <p:nvSpPr>
          <p:cNvPr id="22" name="6cípá hvězda 21"/>
          <p:cNvSpPr/>
          <p:nvPr/>
        </p:nvSpPr>
        <p:spPr>
          <a:xfrm>
            <a:off x="2325402" y="5025333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3" name="6cípá hvězda 22"/>
          <p:cNvSpPr/>
          <p:nvPr/>
        </p:nvSpPr>
        <p:spPr>
          <a:xfrm>
            <a:off x="755576" y="2694550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7611124" y="2720599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3239802" y="1603648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6" name="6cípá hvězda 25"/>
          <p:cNvSpPr/>
          <p:nvPr/>
        </p:nvSpPr>
        <p:spPr>
          <a:xfrm>
            <a:off x="3239802" y="3031232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7" name="6cípá hvězda 26"/>
          <p:cNvSpPr/>
          <p:nvPr/>
        </p:nvSpPr>
        <p:spPr>
          <a:xfrm>
            <a:off x="5441338" y="5080460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8" name="6cípá hvězda 27"/>
          <p:cNvSpPr/>
          <p:nvPr/>
        </p:nvSpPr>
        <p:spPr>
          <a:xfrm>
            <a:off x="4230156" y="3895328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9" name="6cípá hvězda 28"/>
          <p:cNvSpPr/>
          <p:nvPr/>
        </p:nvSpPr>
        <p:spPr>
          <a:xfrm>
            <a:off x="5720261" y="3177799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30" name="6cípá hvězda 29"/>
          <p:cNvSpPr/>
          <p:nvPr/>
        </p:nvSpPr>
        <p:spPr>
          <a:xfrm>
            <a:off x="7611124" y="5122592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014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ŘEMDICH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SUDLICE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HALAPARTNA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                                                    </a:t>
            </a:r>
          </a:p>
        </p:txBody>
      </p:sp>
      <p:sp>
        <p:nvSpPr>
          <p:cNvPr id="4" name="Vývojový diagram: spojnice 3"/>
          <p:cNvSpPr/>
          <p:nvPr/>
        </p:nvSpPr>
        <p:spPr>
          <a:xfrm>
            <a:off x="1420352" y="2023716"/>
            <a:ext cx="775384" cy="54118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osočtverec 6"/>
          <p:cNvSpPr/>
          <p:nvPr/>
        </p:nvSpPr>
        <p:spPr>
          <a:xfrm>
            <a:off x="4355976" y="2810823"/>
            <a:ext cx="914400" cy="770384"/>
          </a:xfrm>
          <a:prstGeom prst="diamond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6cípá hvězda 7"/>
          <p:cNvSpPr/>
          <p:nvPr/>
        </p:nvSpPr>
        <p:spPr>
          <a:xfrm>
            <a:off x="1187624" y="4077072"/>
            <a:ext cx="914400" cy="914400"/>
          </a:xfrm>
          <a:prstGeom prst="star6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8438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Změny po husitské revoluci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obyvatelé se rozdělili na 3 stavy</a:t>
            </a:r>
          </a:p>
          <a:p>
            <a:endParaRPr lang="cs-CZ" dirty="0"/>
          </a:p>
          <a:p>
            <a:r>
              <a:rPr lang="cs-CZ" dirty="0" smtClean="0"/>
              <a:t> církev ztratila velkou část majetku i moci</a:t>
            </a:r>
          </a:p>
          <a:p>
            <a:endParaRPr lang="cs-CZ" dirty="0"/>
          </a:p>
          <a:p>
            <a:r>
              <a:rPr lang="cs-CZ" dirty="0" smtClean="0"/>
              <a:t> pokus o spravedlivé uspořádání společnosti</a:t>
            </a:r>
          </a:p>
          <a:p>
            <a:endParaRPr lang="cs-CZ" dirty="0"/>
          </a:p>
          <a:p>
            <a:r>
              <a:rPr lang="cs-CZ" dirty="0" smtClean="0"/>
              <a:t> většina klášterů byla vydrancována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84164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</a:t>
            </a:r>
            <a:r>
              <a:rPr lang="cs-CZ" sz="2000" dirty="0" smtClean="0"/>
              <a:t>.</a:t>
            </a:r>
          </a:p>
          <a:p>
            <a:pPr marL="0" lvl="0" indent="0">
              <a:buNone/>
            </a:pPr>
            <a:r>
              <a:rPr lang="cs-CZ" sz="2000" u="sng" dirty="0">
                <a:hlinkClick r:id="rId2"/>
              </a:rPr>
              <a:t>http://cs.wikipedia.org/wiki/Wikimedia_Commons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652755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336</Words>
  <Application>Microsoft Office PowerPoint</Application>
  <PresentationFormat>Předvádění na obrazovce (4:3)</PresentationFormat>
  <Paragraphs>111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Snímek 2</vt:lpstr>
      <vt:lpstr>Snímek 3</vt:lpstr>
      <vt:lpstr>Příčiny husitské revoluce:</vt:lpstr>
      <vt:lpstr>Snímek 5</vt:lpstr>
      <vt:lpstr> husitské směry </vt:lpstr>
      <vt:lpstr>Program husitů:</vt:lpstr>
      <vt:lpstr>Snímek 8</vt:lpstr>
      <vt:lpstr>Sestavte z písmen názvy 3 husitských zbraní:</vt:lpstr>
      <vt:lpstr>Řešení:</vt:lpstr>
      <vt:lpstr>Změny po husitské revoluci: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U1</cp:lastModifiedBy>
  <cp:revision>8</cp:revision>
  <dcterms:created xsi:type="dcterms:W3CDTF">2013-05-08T17:12:06Z</dcterms:created>
  <dcterms:modified xsi:type="dcterms:W3CDTF">2013-05-08T21:52:15Z</dcterms:modified>
</cp:coreProperties>
</file>