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3">
              <a:lumMod val="40000"/>
              <a:lumOff val="6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Stavba slova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</a:t>
          </a:r>
          <a:r>
            <a:rPr lang="cs-CZ" sz="2000" b="0" dirty="0" smtClean="0"/>
            <a:t>VY_32_INOVACE_</a:t>
          </a:r>
          <a:r>
            <a:rPr lang="cs-CZ" sz="2000" b="0" dirty="0" smtClean="0">
              <a:solidFill>
                <a:schemeClr val="tx1"/>
              </a:solidFill>
            </a:rPr>
            <a:t>08_ČJ5_Stavba slova</a:t>
          </a:r>
          <a:endParaRPr lang="cs-CZ" sz="2000" b="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endParaRPr lang="de-DE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endParaRPr lang="de-DE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-236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 custLinFactNeighborX="-2095" custLinFactNeighborY="-1569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endParaRPr lang="de-DE"/>
        </a:p>
      </dgm:t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endParaRPr lang="de-DE"/>
        </a:p>
      </dgm:t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endParaRPr lang="de-DE"/>
        </a:p>
      </dgm:t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9BDC73-81E0-453F-BB67-67F3FFA99771}" type="presOf" srcId="{D1B46980-6531-4606-95E6-44980827E919}" destId="{6140AFEC-043D-4C43-A2F9-D0F5331DF3A3}" srcOrd="0" destOrd="0" presId="urn:microsoft.com/office/officeart/2005/8/layout/target3"/>
    <dgm:cxn modelId="{B5240352-1868-4ED4-9F6D-5DA00B245603}" type="presOf" srcId="{D1B46980-6531-4606-95E6-44980827E919}" destId="{2BE915AB-18AA-4053-B92C-3BFC9ED204BB}" srcOrd="1" destOrd="0" presId="urn:microsoft.com/office/officeart/2005/8/layout/target3"/>
    <dgm:cxn modelId="{92023B4F-7181-441D-9A94-3248E91EEB37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C755AEE-B241-4588-9C5B-6D0BA29276AC}" type="presOf" srcId="{757F3AB3-0718-4624-B441-E567A8F0AB56}" destId="{333A1088-737F-45CB-B68E-254E46348037}" srcOrd="0" destOrd="0" presId="urn:microsoft.com/office/officeart/2005/8/layout/target3"/>
    <dgm:cxn modelId="{EBB8564D-C821-41C0-948A-1DE7B033E263}" type="presOf" srcId="{D1D4F407-5343-4D3F-B5B9-D407B03CAEB4}" destId="{D005CE8C-CC26-4C3E-AC11-E15060ECD759}" srcOrd="0" destOrd="0" presId="urn:microsoft.com/office/officeart/2005/8/layout/target3"/>
    <dgm:cxn modelId="{9CF0355D-B783-40CE-BC60-8B309F379AC1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2557D2E-B3AC-4B84-93DF-9E27FCE6131F}" type="presOf" srcId="{1F4F8BC0-F267-4379-9FE7-6FFC8B64BAD8}" destId="{C8857ABF-5052-4733-A46C-0F8B764FF76F}" srcOrd="0" destOrd="0" presId="urn:microsoft.com/office/officeart/2005/8/layout/target3"/>
    <dgm:cxn modelId="{E5158B0B-C500-4717-A8C6-99E1395780D6}" type="presOf" srcId="{26CBEA56-8CFD-48C0-BD6E-2EB16B1FBF42}" destId="{5583D5C5-FAFF-4548-819C-80E289F73770}" srcOrd="0" destOrd="0" presId="urn:microsoft.com/office/officeart/2005/8/layout/target3"/>
    <dgm:cxn modelId="{8D65E68A-8270-45B6-BCE8-B658417ADE0E}" type="presOf" srcId="{26CBEA56-8CFD-48C0-BD6E-2EB16B1FBF42}" destId="{92E1E9E3-D1F0-4866-9424-7ECC0DD990BC}" srcOrd="1" destOrd="0" presId="urn:microsoft.com/office/officeart/2005/8/layout/target3"/>
    <dgm:cxn modelId="{5147B02E-8FE5-44F4-83B0-C88973C6209E}" type="presOf" srcId="{1F4F8BC0-F267-4379-9FE7-6FFC8B64BAD8}" destId="{017154CD-D9A9-4968-AD11-1207A3C4C00A}" srcOrd="1" destOrd="0" presId="urn:microsoft.com/office/officeart/2005/8/layout/target3"/>
    <dgm:cxn modelId="{00FCC585-2250-4B52-B43F-E0661E112BD6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FE50CA5-3F3A-4954-B312-BF1B80985DE4}" type="presParOf" srcId="{333A1088-737F-45CB-B68E-254E46348037}" destId="{F5ABB229-8D3B-4694-996A-96F23CF14429}" srcOrd="0" destOrd="0" presId="urn:microsoft.com/office/officeart/2005/8/layout/target3"/>
    <dgm:cxn modelId="{966CC849-FB88-4CB5-B3D2-E65CC48D1AC9}" type="presParOf" srcId="{333A1088-737F-45CB-B68E-254E46348037}" destId="{F41139FD-01EE-4571-8B17-4FB00FC51163}" srcOrd="1" destOrd="0" presId="urn:microsoft.com/office/officeart/2005/8/layout/target3"/>
    <dgm:cxn modelId="{D3F0E0FD-ADE1-4D30-B540-60ECB4620F23}" type="presParOf" srcId="{333A1088-737F-45CB-B68E-254E46348037}" destId="{D005CE8C-CC26-4C3E-AC11-E15060ECD759}" srcOrd="2" destOrd="0" presId="urn:microsoft.com/office/officeart/2005/8/layout/target3"/>
    <dgm:cxn modelId="{1F8191EA-34C6-4C21-894E-22D58291FED1}" type="presParOf" srcId="{333A1088-737F-45CB-B68E-254E46348037}" destId="{2C702D82-9B77-49B7-9568-BB8EB47C3372}" srcOrd="3" destOrd="0" presId="urn:microsoft.com/office/officeart/2005/8/layout/target3"/>
    <dgm:cxn modelId="{98F056BB-21B4-406A-A2B4-0DD54BA50404}" type="presParOf" srcId="{333A1088-737F-45CB-B68E-254E46348037}" destId="{A52A0455-90FF-4808-ABD0-F02540D31D5A}" srcOrd="4" destOrd="0" presId="urn:microsoft.com/office/officeart/2005/8/layout/target3"/>
    <dgm:cxn modelId="{4069C59E-F030-4573-B2C5-3CC2E5DD68B7}" type="presParOf" srcId="{333A1088-737F-45CB-B68E-254E46348037}" destId="{6140AFEC-043D-4C43-A2F9-D0F5331DF3A3}" srcOrd="5" destOrd="0" presId="urn:microsoft.com/office/officeart/2005/8/layout/target3"/>
    <dgm:cxn modelId="{A2AEA34F-6AC3-4054-BD7B-86F6C87A8FD0}" type="presParOf" srcId="{333A1088-737F-45CB-B68E-254E46348037}" destId="{71A10DEB-455E-4133-A618-0A0EE82A21E3}" srcOrd="6" destOrd="0" presId="urn:microsoft.com/office/officeart/2005/8/layout/target3"/>
    <dgm:cxn modelId="{283F42F6-8A90-4144-A253-F541B88F542E}" type="presParOf" srcId="{333A1088-737F-45CB-B68E-254E46348037}" destId="{DA6A876D-6D25-492F-8BDC-9AE6A6CFB1FA}" srcOrd="7" destOrd="0" presId="urn:microsoft.com/office/officeart/2005/8/layout/target3"/>
    <dgm:cxn modelId="{D55B6B02-AA78-4BC6-9F78-8BFA309F07EA}" type="presParOf" srcId="{333A1088-737F-45CB-B68E-254E46348037}" destId="{A9F01C16-B5C0-47B0-9750-F7E5E11674A0}" srcOrd="8" destOrd="0" presId="urn:microsoft.com/office/officeart/2005/8/layout/target3"/>
    <dgm:cxn modelId="{96B27928-5752-4F33-9534-6405D8C0AAE7}" type="presParOf" srcId="{333A1088-737F-45CB-B68E-254E46348037}" destId="{5C0CF724-3222-4429-B09A-F154A62FD507}" srcOrd="9" destOrd="0" presId="urn:microsoft.com/office/officeart/2005/8/layout/target3"/>
    <dgm:cxn modelId="{A1D777A3-3D99-40C0-BA4D-9367E95C950F}" type="presParOf" srcId="{333A1088-737F-45CB-B68E-254E46348037}" destId="{71A5FEA7-FE77-4220-960F-2AB7AE466FE5}" srcOrd="10" destOrd="0" presId="urn:microsoft.com/office/officeart/2005/8/layout/target3"/>
    <dgm:cxn modelId="{DC17EB7C-5B6C-40CB-8074-98AAB3B24CD1}" type="presParOf" srcId="{333A1088-737F-45CB-B68E-254E46348037}" destId="{C8857ABF-5052-4733-A46C-0F8B764FF76F}" srcOrd="11" destOrd="0" presId="urn:microsoft.com/office/officeart/2005/8/layout/target3"/>
    <dgm:cxn modelId="{228B6759-4775-4D49-BABA-043265623782}" type="presParOf" srcId="{333A1088-737F-45CB-B68E-254E46348037}" destId="{1839E65E-6E97-41D2-A171-98C033275D27}" srcOrd="12" destOrd="0" presId="urn:microsoft.com/office/officeart/2005/8/layout/target3"/>
    <dgm:cxn modelId="{462AB15D-2573-409B-AF03-2CB52EAF26F7}" type="presParOf" srcId="{333A1088-737F-45CB-B68E-254E46348037}" destId="{914F10DC-A7FA-462B-9334-03354AC7EA9F}" srcOrd="13" destOrd="0" presId="urn:microsoft.com/office/officeart/2005/8/layout/target3"/>
    <dgm:cxn modelId="{D5765DEC-C992-476E-92A4-4F69F5F4137B}" type="presParOf" srcId="{333A1088-737F-45CB-B68E-254E46348037}" destId="{5583D5C5-FAFF-4548-819C-80E289F73770}" srcOrd="14" destOrd="0" presId="urn:microsoft.com/office/officeart/2005/8/layout/target3"/>
    <dgm:cxn modelId="{D625543F-A03E-49B7-8304-5F76800DAB72}" type="presParOf" srcId="{333A1088-737F-45CB-B68E-254E46348037}" destId="{AED2198E-93D5-4001-81B4-73124B309672}" srcOrd="15" destOrd="0" presId="urn:microsoft.com/office/officeart/2005/8/layout/target3"/>
    <dgm:cxn modelId="{35F82D85-8CA9-4B84-921E-68C93D8D10F0}" type="presParOf" srcId="{333A1088-737F-45CB-B68E-254E46348037}" destId="{2BE915AB-18AA-4053-B92C-3BFC9ED204BB}" srcOrd="16" destOrd="0" presId="urn:microsoft.com/office/officeart/2005/8/layout/target3"/>
    <dgm:cxn modelId="{5C2498AA-A7AA-4E60-B82F-426CF81646D7}" type="presParOf" srcId="{333A1088-737F-45CB-B68E-254E46348037}" destId="{BD3627E9-8FC8-4A2F-B3EA-FAE798EF81D8}" srcOrd="17" destOrd="0" presId="urn:microsoft.com/office/officeart/2005/8/layout/target3"/>
    <dgm:cxn modelId="{407493A9-B0BD-4FC2-A174-13193DF45111}" type="presParOf" srcId="{333A1088-737F-45CB-B68E-254E46348037}" destId="{017154CD-D9A9-4968-AD11-1207A3C4C00A}" srcOrd="18" destOrd="0" presId="urn:microsoft.com/office/officeart/2005/8/layout/target3"/>
    <dgm:cxn modelId="{36506849-8FF3-47F8-891E-5A991996E65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40000"/>
            <a:lumOff val="6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40000"/>
            <a:lumOff val="6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600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3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3600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40000"/>
            <a:lumOff val="6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</a:t>
          </a:r>
          <a:r>
            <a:rPr lang="cs-CZ" sz="2000" b="0" kern="1200" dirty="0" smtClean="0"/>
            <a:t>VY_32_INOVACE_</a:t>
          </a:r>
          <a:r>
            <a:rPr lang="cs-CZ" sz="2000" b="0" kern="1200" dirty="0" smtClean="0">
              <a:solidFill>
                <a:schemeClr val="tx1"/>
              </a:solidFill>
            </a:rPr>
            <a:t>08_ČJ5_Stavba slova</a:t>
          </a:r>
          <a:endParaRPr lang="cs-CZ" sz="2000" b="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40000"/>
            <a:lumOff val="6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Stavba slova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40000"/>
            <a:lumOff val="6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7D78257-98AA-4C7D-8713-E83273C77A9E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995F25B-0900-4CAC-9CA2-310601748E45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276873"/>
            <a:ext cx="8064896" cy="345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Žáci procvičují rozbor slova, poznávají slova příbuzná, doplňují úkoly </a:t>
            </a:r>
            <a:r>
              <a:rPr lang="cs-CZ" sz="2800" dirty="0" err="1" smtClean="0">
                <a:solidFill>
                  <a:prstClr val="black"/>
                </a:solidFill>
              </a:rPr>
              <a:t>fixou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760" y="1412776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2843808" y="2708920"/>
            <a:ext cx="1800200" cy="3744416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60648"/>
            <a:ext cx="8640960" cy="240065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smtClean="0"/>
              <a:t>Slovotvorný rozbor slova </a:t>
            </a:r>
            <a:r>
              <a:rPr lang="cs-CZ" sz="3200" dirty="0" smtClean="0"/>
              <a:t>znamená, </a:t>
            </a:r>
          </a:p>
          <a:p>
            <a:r>
              <a:rPr lang="cs-CZ" sz="3200" dirty="0" smtClean="0"/>
              <a:t>že zkoumáme, jak bylo slovo utvořeno. </a:t>
            </a:r>
          </a:p>
          <a:p>
            <a:r>
              <a:rPr lang="cs-CZ" sz="3200" dirty="0" smtClean="0"/>
              <a:t>Rozlišíme </a:t>
            </a:r>
            <a:r>
              <a:rPr lang="cs-CZ" sz="3200" dirty="0" smtClean="0"/>
              <a:t>3 části :</a:t>
            </a:r>
          </a:p>
          <a:p>
            <a:r>
              <a:rPr lang="cs-CZ" sz="3200" dirty="0" smtClean="0"/>
              <a:t>č. předponovou     </a:t>
            </a: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kořen</a:t>
            </a:r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        </a:t>
            </a:r>
            <a:r>
              <a:rPr lang="cs-CZ" sz="3200" dirty="0" smtClean="0">
                <a:ln>
                  <a:solidFill>
                    <a:schemeClr val="tx1"/>
                  </a:solidFill>
                </a:ln>
              </a:rPr>
              <a:t>č. </a:t>
            </a:r>
            <a:r>
              <a:rPr lang="cs-CZ" sz="3200" dirty="0" smtClean="0"/>
              <a:t>příponovou </a:t>
            </a:r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2924944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 ý š l</a:t>
            </a:r>
            <a:r>
              <a:rPr lang="cs-CZ" dirty="0" smtClean="0"/>
              <a:t> </a:t>
            </a:r>
            <a:endParaRPr lang="de-DE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2924944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 l</a:t>
            </a:r>
            <a:endParaRPr lang="de-DE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2924944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n</a:t>
            </a:r>
            <a:r>
              <a:rPr lang="cs-CZ" sz="4000" dirty="0" smtClean="0"/>
              <a:t> e p ř e</a:t>
            </a:r>
            <a:endParaRPr lang="de-DE" sz="4000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971600" y="2852936"/>
            <a:ext cx="0" cy="70788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275856" y="4005064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 y t</a:t>
            </a:r>
            <a:endParaRPr lang="de-DE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4005064"/>
            <a:ext cx="9028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e k</a:t>
            </a:r>
            <a:endParaRPr lang="de-DE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15816" y="4005064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ú    </a:t>
            </a:r>
            <a:endParaRPr lang="de-DE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131840" y="522920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 l o v</a:t>
            </a:r>
            <a:endParaRPr lang="de-DE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483768" y="522920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 ý</a:t>
            </a:r>
            <a:endParaRPr lang="de-DE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427984" y="5229200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 o s t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93 0.00092 L -0.11823 0.000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0093 L -0.25 -3.2948E-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4 0.00093 L 0.2684 0.00093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8.09249E-7 L -0.2283 0.00092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8.09249E-7 L 0.21268 0.0009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12" grpId="0"/>
      <p:bldP spid="8" grpId="0"/>
      <p:bldP spid="28" grpId="0"/>
      <p:bldP spid="30" grpId="0"/>
      <p:bldP spid="33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32656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alibri" pitchFamily="34" charset="0"/>
              </a:rPr>
              <a:t>Proveďte rozbor stavby slova</a:t>
            </a:r>
            <a:endParaRPr lang="de-DE" sz="4000" dirty="0">
              <a:latin typeface="Calibri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1412778"/>
          <a:ext cx="8064896" cy="42023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275"/>
                <a:gridCol w="1753238"/>
                <a:gridCol w="2174015"/>
                <a:gridCol w="1823368"/>
              </a:tblGrid>
              <a:tr h="937999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Předponová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část</a:t>
                      </a:r>
                      <a:endParaRPr lang="de-DE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Kořen</a:t>
                      </a:r>
                      <a:endParaRPr lang="de-DE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Příponová část</a:t>
                      </a:r>
                      <a:endParaRPr lang="de-DE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52111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podzemní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předměstí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rozkvetlá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nebezpečně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přeskočíme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ceník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kamenný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516216" y="60212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 O N T R O L A</a:t>
            </a:r>
            <a:endParaRPr lang="de-DE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32656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alibri" pitchFamily="34" charset="0"/>
              </a:rPr>
              <a:t>Proveďte rozbor stavby slova</a:t>
            </a:r>
            <a:endParaRPr lang="de-DE" sz="4000" dirty="0">
              <a:latin typeface="Calibri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1412778"/>
          <a:ext cx="8064896" cy="42023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275"/>
                <a:gridCol w="1753238"/>
                <a:gridCol w="2174015"/>
                <a:gridCol w="1823368"/>
              </a:tblGrid>
              <a:tr h="937999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Předponová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část</a:t>
                      </a:r>
                      <a:endParaRPr lang="de-DE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Kořen</a:t>
                      </a:r>
                      <a:endParaRPr lang="de-DE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Příponová část</a:t>
                      </a:r>
                      <a:endParaRPr lang="de-DE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52111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podzemní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zem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ní</a:t>
                      </a:r>
                      <a:endParaRPr lang="de-DE" sz="2400" dirty="0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předměstí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měst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í</a:t>
                      </a:r>
                      <a:endParaRPr lang="de-DE" sz="2400" dirty="0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rozkvetlá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roz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kvet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lá</a:t>
                      </a:r>
                      <a:endParaRPr lang="de-DE" sz="2400" dirty="0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nebezpečně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ne-bez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peč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ně</a:t>
                      </a:r>
                      <a:endParaRPr lang="de-DE" sz="2400" dirty="0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přeskočíme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skoč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íme</a:t>
                      </a:r>
                      <a:endParaRPr lang="de-DE" sz="2400" dirty="0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ceník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cen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ík</a:t>
                      </a:r>
                      <a:endParaRPr lang="de-DE" sz="2400" dirty="0"/>
                    </a:p>
                  </a:txBody>
                  <a:tcPr/>
                </a:tc>
              </a:tr>
              <a:tr h="41688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kamenný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kamen</a:t>
                      </a:r>
                      <a:endParaRPr lang="de-DE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ný</a:t>
                      </a:r>
                      <a:endParaRPr lang="de-DE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560840" cy="2000548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accent3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accent3">
                  <a:lumMod val="40000"/>
                  <a:lumOff val="6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Slova, která mají   společný kořen  a která spolu</a:t>
            </a:r>
          </a:p>
          <a:p>
            <a:r>
              <a:rPr lang="cs-CZ" sz="2800" dirty="0" smtClean="0"/>
              <a:t>                                          , se nazývají  </a:t>
            </a:r>
          </a:p>
          <a:p>
            <a:endParaRPr lang="cs-CZ" sz="2800" dirty="0" smtClean="0"/>
          </a:p>
          <a:p>
            <a:r>
              <a:rPr lang="cs-CZ" sz="2800" dirty="0" smtClean="0"/>
              <a:t>                             </a:t>
            </a:r>
            <a:r>
              <a:rPr lang="cs-CZ" sz="4000" dirty="0" smtClean="0"/>
              <a:t>p ř í b u z n á    s l o v a</a:t>
            </a:r>
            <a:r>
              <a:rPr lang="cs-CZ" sz="2800" dirty="0" smtClean="0"/>
              <a:t>.</a:t>
            </a:r>
            <a:endParaRPr lang="de-DE" sz="2800" dirty="0"/>
          </a:p>
        </p:txBody>
      </p:sp>
      <p:sp>
        <p:nvSpPr>
          <p:cNvPr id="4" name="Obdélník 3"/>
          <p:cNvSpPr/>
          <p:nvPr/>
        </p:nvSpPr>
        <p:spPr>
          <a:xfrm>
            <a:off x="683568" y="908720"/>
            <a:ext cx="3024336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Obdélník 2"/>
          <p:cNvSpPr/>
          <p:nvPr/>
        </p:nvSpPr>
        <p:spPr>
          <a:xfrm>
            <a:off x="3203848" y="404664"/>
            <a:ext cx="2304256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ovéPole 4"/>
          <p:cNvSpPr txBox="1"/>
          <p:nvPr/>
        </p:nvSpPr>
        <p:spPr>
          <a:xfrm>
            <a:off x="683568" y="90872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významově souvisejí</a:t>
            </a:r>
            <a:endParaRPr lang="de-DE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33265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společný kořen</a:t>
            </a:r>
            <a:endParaRPr lang="de-DE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708920"/>
            <a:ext cx="7704856" cy="1077218"/>
          </a:xfrm>
          <a:prstGeom prst="rect">
            <a:avLst/>
          </a:prstGeom>
          <a:noFill/>
          <a:ln w="57150" cmpd="dbl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>
                  <a:solidFill>
                    <a:srgbClr val="FFC000"/>
                  </a:solidFill>
                </a:ln>
              </a:rPr>
              <a:t>Vyznačte kořen slov a rozhodněte, která slova  do řady  příbuzných slov  nepatří.</a:t>
            </a:r>
            <a:endParaRPr lang="de-DE" sz="3200" b="1" dirty="0">
              <a:ln>
                <a:solidFill>
                  <a:srgbClr val="FFC000"/>
                </a:solidFill>
              </a:ln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251520" y="4005064"/>
            <a:ext cx="432048" cy="360040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ovéPole 8"/>
          <p:cNvSpPr txBox="1"/>
          <p:nvPr/>
        </p:nvSpPr>
        <p:spPr>
          <a:xfrm>
            <a:off x="827585" y="3933056"/>
            <a:ext cx="84314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zalepit,  přelepit,  vylepšit,  nálepka,  vylepit, lepidlo, lépe   </a:t>
            </a:r>
            <a:endParaRPr lang="de-DE" sz="2400" dirty="0"/>
          </a:p>
        </p:txBody>
      </p:sp>
      <p:sp>
        <p:nvSpPr>
          <p:cNvPr id="10" name="7cípá hvězda 9"/>
          <p:cNvSpPr/>
          <p:nvPr/>
        </p:nvSpPr>
        <p:spPr>
          <a:xfrm>
            <a:off x="251520" y="4725144"/>
            <a:ext cx="432048" cy="36004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653136"/>
            <a:ext cx="80648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podkova,  kovový,  víko,  kovárna,  kovářský,  podkopat,  ukovat</a:t>
            </a:r>
            <a:endParaRPr lang="de-DE" sz="2400" dirty="0"/>
          </a:p>
        </p:txBody>
      </p:sp>
      <p:sp>
        <p:nvSpPr>
          <p:cNvPr id="12" name="7cípá hvězda 11"/>
          <p:cNvSpPr/>
          <p:nvPr/>
        </p:nvSpPr>
        <p:spPr>
          <a:xfrm>
            <a:off x="251520" y="5445224"/>
            <a:ext cx="432048" cy="360040"/>
          </a:xfrm>
          <a:prstGeom prst="star7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7cípá hvězda 12"/>
          <p:cNvSpPr/>
          <p:nvPr/>
        </p:nvSpPr>
        <p:spPr>
          <a:xfrm>
            <a:off x="251520" y="6165304"/>
            <a:ext cx="432048" cy="360040"/>
          </a:xfrm>
          <a:prstGeom prst="star7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445224"/>
            <a:ext cx="78619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přílet,  výletní, odlétat,  letiště,  léto,   přelétavý,  zaletovat  </a:t>
            </a:r>
            <a:endParaRPr lang="de-DE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5" y="6093296"/>
            <a:ext cx="7423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loděnice,  úlovek,  lovecký,  výlov,  ulovený</a:t>
            </a:r>
            <a:endParaRPr lang="de-DE" sz="2400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131840" y="4005064"/>
            <a:ext cx="936104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7308304" y="3933056"/>
            <a:ext cx="792088" cy="4320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059832" y="4725144"/>
            <a:ext cx="792088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6444208" y="4725144"/>
            <a:ext cx="936104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7164288" y="5445224"/>
            <a:ext cx="792088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644008" y="5517232"/>
            <a:ext cx="792088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971600" y="6165304"/>
            <a:ext cx="792088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46854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Jak poznáš 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slova příbuzná ?   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Správná odpověď pod hvězdičkami.</a:t>
            </a:r>
          </a:p>
          <a:p>
            <a:endParaRPr lang="cs-CZ" sz="2400" dirty="0" smtClean="0"/>
          </a:p>
          <a:p>
            <a:r>
              <a:rPr lang="cs-CZ" sz="2400" dirty="0" smtClean="0"/>
              <a:t>Mají společný   </a:t>
            </a:r>
            <a:r>
              <a:rPr lang="cs-CZ" sz="2400" b="1" dirty="0" smtClean="0"/>
              <a:t> kořen  </a:t>
            </a:r>
            <a:r>
              <a:rPr lang="cs-CZ" sz="2400" dirty="0" smtClean="0"/>
              <a:t>a   jsou si blízká   svým  </a:t>
            </a:r>
            <a:r>
              <a:rPr lang="cs-CZ" sz="2400" b="1" dirty="0" smtClean="0"/>
              <a:t>významem</a:t>
            </a:r>
            <a:r>
              <a:rPr lang="cs-CZ" sz="2400" dirty="0" smtClean="0"/>
              <a:t>.</a:t>
            </a:r>
            <a:endParaRPr lang="de-DE" sz="2400" dirty="0"/>
          </a:p>
        </p:txBody>
      </p:sp>
      <p:sp>
        <p:nvSpPr>
          <p:cNvPr id="3" name="7cípá hvězda 2"/>
          <p:cNvSpPr/>
          <p:nvPr/>
        </p:nvSpPr>
        <p:spPr>
          <a:xfrm>
            <a:off x="1907704" y="836712"/>
            <a:ext cx="1008112" cy="1008112"/>
          </a:xfrm>
          <a:prstGeom prst="star7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3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3">
                  <a:lumMod val="60000"/>
                  <a:lumOff val="40000"/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7cípá hvězda 3"/>
          <p:cNvSpPr/>
          <p:nvPr/>
        </p:nvSpPr>
        <p:spPr>
          <a:xfrm>
            <a:off x="5580112" y="620688"/>
            <a:ext cx="1872208" cy="1800200"/>
          </a:xfrm>
          <a:prstGeom prst="star7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3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3">
                  <a:lumMod val="60000"/>
                  <a:lumOff val="40000"/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636912"/>
            <a:ext cx="7056784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/>
              <a:t>Vymyslíš ke každému paprsku slovo 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 </a:t>
            </a:r>
            <a:r>
              <a:rPr lang="cs-CZ" sz="3200" dirty="0" smtClean="0"/>
              <a:t>s předepsaným </a:t>
            </a:r>
            <a:r>
              <a:rPr lang="cs-CZ" sz="3200" dirty="0" smtClean="0"/>
              <a:t>kořenem </a:t>
            </a:r>
            <a:r>
              <a:rPr lang="cs-CZ" sz="3200" dirty="0" smtClean="0"/>
              <a:t>?</a:t>
            </a:r>
            <a:endParaRPr lang="de-DE" sz="3200" dirty="0"/>
          </a:p>
        </p:txBody>
      </p:sp>
      <p:sp>
        <p:nvSpPr>
          <p:cNvPr id="33" name="Slunce 32"/>
          <p:cNvSpPr/>
          <p:nvPr/>
        </p:nvSpPr>
        <p:spPr>
          <a:xfrm>
            <a:off x="5148064" y="3717032"/>
            <a:ext cx="2880320" cy="2880320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4" name="Slunce 33"/>
          <p:cNvSpPr/>
          <p:nvPr/>
        </p:nvSpPr>
        <p:spPr>
          <a:xfrm>
            <a:off x="467544" y="3789040"/>
            <a:ext cx="3240360" cy="3068960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5013176"/>
            <a:ext cx="144016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-chod-</a:t>
            </a:r>
            <a:endParaRPr lang="de-DE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869160"/>
            <a:ext cx="1280142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-děl-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317</TotalTime>
  <Words>312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34</cp:revision>
  <dcterms:created xsi:type="dcterms:W3CDTF">2013-04-07T14:22:18Z</dcterms:created>
  <dcterms:modified xsi:type="dcterms:W3CDTF">2013-05-08T18:37:50Z</dcterms:modified>
</cp:coreProperties>
</file>