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3"/>
  </p:notesMasterIdLst>
  <p:sldIdLst>
    <p:sldId id="265" r:id="rId2"/>
    <p:sldId id="277" r:id="rId3"/>
    <p:sldId id="268" r:id="rId4"/>
    <p:sldId id="269" r:id="rId5"/>
    <p:sldId id="270" r:id="rId6"/>
    <p:sldId id="271" r:id="rId7"/>
    <p:sldId id="272" r:id="rId8"/>
    <p:sldId id="276" r:id="rId9"/>
    <p:sldId id="274" r:id="rId10"/>
    <p:sldId id="27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9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</a:t>
          </a:r>
          <a:r>
            <a:rPr lang="cs-CZ" sz="1400" b="1" dirty="0" smtClean="0"/>
            <a:t>VY_32_INOVACE_14_VV_06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</a:t>
          </a:r>
          <a:r>
            <a:rPr lang="cs-CZ" sz="1400" b="1" dirty="0" smtClean="0"/>
            <a:t>Základní škola, Uherský Ostroh, okres Uherské Hradiště,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Marcela Maršálková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400" dirty="0" smtClean="0"/>
            <a:t>TEMA: VV – 9.B - Impresionismus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PROJEKTU:</a:t>
          </a:r>
          <a:r>
            <a:rPr lang="cs-CZ" sz="1400" b="1" dirty="0" smtClean="0"/>
            <a:t>CZ.1.07/1.4.00/21.1616</a:t>
          </a:r>
          <a:endParaRPr lang="cs-CZ" sz="14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4BE692A-C8C8-481D-A2CC-7ED458AB2BC9}" type="presOf" srcId="{D1B46980-6531-4606-95E6-44980827E919}" destId="{2BE915AB-18AA-4053-B92C-3BFC9ED204BB}" srcOrd="1" destOrd="0" presId="urn:microsoft.com/office/officeart/2005/8/layout/target3"/>
    <dgm:cxn modelId="{FF8D41F3-4E0C-47EA-8DB4-60D048A20BDE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4610EE3-1ADE-4F5C-B3CA-7D4276C881CF}" type="presOf" srcId="{D1D4F407-5343-4D3F-B5B9-D407B03CAEB4}" destId="{D005CE8C-CC26-4C3E-AC11-E15060ECD759}" srcOrd="0" destOrd="0" presId="urn:microsoft.com/office/officeart/2005/8/layout/target3"/>
    <dgm:cxn modelId="{D436C78C-4537-4E74-89AB-A21DB2FF685B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58A09A-8FEA-4503-A035-3272123E413C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87935B7-ECF4-44BC-83F7-7E7CF6B9B190}" type="presOf" srcId="{D1D4F407-5343-4D3F-B5B9-D407B03CAEB4}" destId="{AED2198E-93D5-4001-81B4-73124B309672}" srcOrd="1" destOrd="0" presId="urn:microsoft.com/office/officeart/2005/8/layout/target3"/>
    <dgm:cxn modelId="{0BDEAF31-9B33-4149-BE3C-BD13610CF41C}" type="presOf" srcId="{4C35D32F-0EAB-4CD7-82EE-45574DC2A586}" destId="{8BEBB6EC-1DAA-4CAC-8A25-BC0FCBD5DBD5}" srcOrd="0" destOrd="0" presId="urn:microsoft.com/office/officeart/2005/8/layout/target3"/>
    <dgm:cxn modelId="{F23BA1F7-1E21-4E97-B045-C5420B4E4978}" type="presOf" srcId="{D8197B8C-B260-4A16-BDF4-0947B075E274}" destId="{25B08C86-7E15-44DC-BE7F-FFB55DD49D12}" srcOrd="0" destOrd="0" presId="urn:microsoft.com/office/officeart/2005/8/layout/target3"/>
    <dgm:cxn modelId="{4EF7A0CB-395C-4059-B78C-9475D9CA2CF7}" type="presOf" srcId="{B651F6E3-6281-48DB-9319-2AEAFDAE7572}" destId="{6BB5E863-4638-4E1D-BFDE-399D028AC4ED}" srcOrd="1" destOrd="0" presId="urn:microsoft.com/office/officeart/2005/8/layout/target3"/>
    <dgm:cxn modelId="{F923D2A9-D949-4355-8508-E02953359DC7}" type="presOf" srcId="{D1B46980-6531-4606-95E6-44980827E919}" destId="{6140AFEC-043D-4C43-A2F9-D0F5331DF3A3}" srcOrd="0" destOrd="0" presId="urn:microsoft.com/office/officeart/2005/8/layout/target3"/>
    <dgm:cxn modelId="{F0D6826D-B683-4C44-927C-67E15787C1FF}" type="presOf" srcId="{D8197B8C-B260-4A16-BDF4-0947B075E274}" destId="{5A5FFA88-C948-4069-8E93-59FA12366E83}" srcOrd="1" destOrd="0" presId="urn:microsoft.com/office/officeart/2005/8/layout/target3"/>
    <dgm:cxn modelId="{817E79ED-E930-44DD-843E-425932B34B5F}" type="presParOf" srcId="{333A1088-737F-45CB-B68E-254E46348037}" destId="{F5ABB229-8D3B-4694-996A-96F23CF14429}" srcOrd="0" destOrd="0" presId="urn:microsoft.com/office/officeart/2005/8/layout/target3"/>
    <dgm:cxn modelId="{4FB3BD6E-86D1-4B62-B236-32E51B819946}" type="presParOf" srcId="{333A1088-737F-45CB-B68E-254E46348037}" destId="{F41139FD-01EE-4571-8B17-4FB00FC51163}" srcOrd="1" destOrd="0" presId="urn:microsoft.com/office/officeart/2005/8/layout/target3"/>
    <dgm:cxn modelId="{3EC0C3BB-88C9-400D-BC2E-B219AD66DBC3}" type="presParOf" srcId="{333A1088-737F-45CB-B68E-254E46348037}" destId="{D005CE8C-CC26-4C3E-AC11-E15060ECD759}" srcOrd="2" destOrd="0" presId="urn:microsoft.com/office/officeart/2005/8/layout/target3"/>
    <dgm:cxn modelId="{FDDCBD6E-355A-4FA9-AA06-726D0642C6DD}" type="presParOf" srcId="{333A1088-737F-45CB-B68E-254E46348037}" destId="{2C702D82-9B77-49B7-9568-BB8EB47C3372}" srcOrd="3" destOrd="0" presId="urn:microsoft.com/office/officeart/2005/8/layout/target3"/>
    <dgm:cxn modelId="{11F92AE4-B81E-4486-A74F-64E39E4BA568}" type="presParOf" srcId="{333A1088-737F-45CB-B68E-254E46348037}" destId="{A52A0455-90FF-4808-ABD0-F02540D31D5A}" srcOrd="4" destOrd="0" presId="urn:microsoft.com/office/officeart/2005/8/layout/target3"/>
    <dgm:cxn modelId="{06CB3AFD-273F-45D4-AC7A-BD1261CEBFC6}" type="presParOf" srcId="{333A1088-737F-45CB-B68E-254E46348037}" destId="{6140AFEC-043D-4C43-A2F9-D0F5331DF3A3}" srcOrd="5" destOrd="0" presId="urn:microsoft.com/office/officeart/2005/8/layout/target3"/>
    <dgm:cxn modelId="{939CA424-61DF-4410-AEF3-3B0F2E6AC507}" type="presParOf" srcId="{333A1088-737F-45CB-B68E-254E46348037}" destId="{9358AC05-5D7D-4327-9F80-1AD486AEA664}" srcOrd="6" destOrd="0" presId="urn:microsoft.com/office/officeart/2005/8/layout/target3"/>
    <dgm:cxn modelId="{0EB0105A-BD3A-4A54-8019-1DDBE4C41164}" type="presParOf" srcId="{333A1088-737F-45CB-B68E-254E46348037}" destId="{313FC574-E1CD-4FB4-B054-0B805CE0447D}" srcOrd="7" destOrd="0" presId="urn:microsoft.com/office/officeart/2005/8/layout/target3"/>
    <dgm:cxn modelId="{CA7A8A32-29B8-443B-A0CA-C0D9F258DD60}" type="presParOf" srcId="{333A1088-737F-45CB-B68E-254E46348037}" destId="{619D679B-A015-4ECF-8348-D1034C574F40}" srcOrd="8" destOrd="0" presId="urn:microsoft.com/office/officeart/2005/8/layout/target3"/>
    <dgm:cxn modelId="{91478615-7056-4C63-B0F2-54BEF20CA40F}" type="presParOf" srcId="{333A1088-737F-45CB-B68E-254E46348037}" destId="{322283A8-4A27-4CDA-BAE3-F381106A9174}" srcOrd="9" destOrd="0" presId="urn:microsoft.com/office/officeart/2005/8/layout/target3"/>
    <dgm:cxn modelId="{2EFCF1D1-C375-4CFB-BE8F-9F9AD52B776F}" type="presParOf" srcId="{333A1088-737F-45CB-B68E-254E46348037}" destId="{FFC9F71D-1B4F-4AD9-A4A6-86ADEFC8AF5C}" srcOrd="10" destOrd="0" presId="urn:microsoft.com/office/officeart/2005/8/layout/target3"/>
    <dgm:cxn modelId="{EDE69739-C03B-44A0-88A4-2844BEC2337F}" type="presParOf" srcId="{333A1088-737F-45CB-B68E-254E46348037}" destId="{25B08C86-7E15-44DC-BE7F-FFB55DD49D12}" srcOrd="11" destOrd="0" presId="urn:microsoft.com/office/officeart/2005/8/layout/target3"/>
    <dgm:cxn modelId="{949E233F-739D-4E3D-845B-EE706A2B7700}" type="presParOf" srcId="{333A1088-737F-45CB-B68E-254E46348037}" destId="{76644BE8-9D7C-4C09-B250-3D10AF48CBB7}" srcOrd="12" destOrd="0" presId="urn:microsoft.com/office/officeart/2005/8/layout/target3"/>
    <dgm:cxn modelId="{607E9EAE-3D65-4723-AE8C-225AB27DF85F}" type="presParOf" srcId="{333A1088-737F-45CB-B68E-254E46348037}" destId="{EE85B701-7295-41C0-BA7A-34D3756A2AE6}" srcOrd="13" destOrd="0" presId="urn:microsoft.com/office/officeart/2005/8/layout/target3"/>
    <dgm:cxn modelId="{BB722BE4-7021-491E-A22C-E694E7CFC01F}" type="presParOf" srcId="{333A1088-737F-45CB-B68E-254E46348037}" destId="{8BEBB6EC-1DAA-4CAC-8A25-BC0FCBD5DBD5}" srcOrd="14" destOrd="0" presId="urn:microsoft.com/office/officeart/2005/8/layout/target3"/>
    <dgm:cxn modelId="{6407232B-F8E5-475B-AA5D-7E8542FAC3F7}" type="presParOf" srcId="{333A1088-737F-45CB-B68E-254E46348037}" destId="{AED2198E-93D5-4001-81B4-73124B309672}" srcOrd="15" destOrd="0" presId="urn:microsoft.com/office/officeart/2005/8/layout/target3"/>
    <dgm:cxn modelId="{73B32ABC-BBF5-4075-B991-C74F4217458D}" type="presParOf" srcId="{333A1088-737F-45CB-B68E-254E46348037}" destId="{2BE915AB-18AA-4053-B92C-3BFC9ED204BB}" srcOrd="16" destOrd="0" presId="urn:microsoft.com/office/officeart/2005/8/layout/target3"/>
    <dgm:cxn modelId="{74511181-0B15-48B7-AFA6-E8126837DF53}" type="presParOf" srcId="{333A1088-737F-45CB-B68E-254E46348037}" destId="{6BB5E863-4638-4E1D-BFDE-399D028AC4ED}" srcOrd="17" destOrd="0" presId="urn:microsoft.com/office/officeart/2005/8/layout/target3"/>
    <dgm:cxn modelId="{EA0B0469-6007-41D7-8E05-804CE4135DFE}" type="presParOf" srcId="{333A1088-737F-45CB-B68E-254E46348037}" destId="{5A5FFA88-C948-4069-8E93-59FA12366E83}" srcOrd="18" destOrd="0" presId="urn:microsoft.com/office/officeart/2005/8/layout/target3"/>
    <dgm:cxn modelId="{9DAF2E4F-0B02-41C3-9984-81054D05C95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232248" cy="22322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099882" y="0"/>
          <a:ext cx="6656276" cy="22322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</a:t>
          </a:r>
          <a:r>
            <a:rPr lang="cs-CZ" sz="1400" b="1" kern="1200" dirty="0" smtClean="0"/>
            <a:t>Základní škola, Uherský Ostroh, okres Uherské Hradiště, příspěvková organizace</a:t>
          </a:r>
          <a:endParaRPr lang="cs-CZ" sz="1400" kern="1200" dirty="0"/>
        </a:p>
      </dsp:txBody>
      <dsp:txXfrm>
        <a:off x="1099882" y="0"/>
        <a:ext cx="6656276" cy="357159"/>
      </dsp:txXfrm>
    </dsp:sp>
    <dsp:sp modelId="{A52A0455-90FF-4808-ABD0-F02540D31D5A}">
      <dsp:nvSpPr>
        <dsp:cNvPr id="0" name=""/>
        <dsp:cNvSpPr/>
      </dsp:nvSpPr>
      <dsp:spPr>
        <a:xfrm>
          <a:off x="234386" y="357159"/>
          <a:ext cx="1763475" cy="17634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116123" y="357159"/>
          <a:ext cx="6656276" cy="1763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Marcela Maršálková</a:t>
          </a:r>
          <a:endParaRPr lang="cs-CZ" sz="1400" kern="1200" dirty="0"/>
        </a:p>
      </dsp:txBody>
      <dsp:txXfrm>
        <a:off x="1116123" y="357159"/>
        <a:ext cx="6656276" cy="357159"/>
      </dsp:txXfrm>
    </dsp:sp>
    <dsp:sp modelId="{313FC574-E1CD-4FB4-B054-0B805CE0447D}">
      <dsp:nvSpPr>
        <dsp:cNvPr id="0" name=""/>
        <dsp:cNvSpPr/>
      </dsp:nvSpPr>
      <dsp:spPr>
        <a:xfrm>
          <a:off x="468772" y="714319"/>
          <a:ext cx="1294703" cy="12947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116123" y="714319"/>
          <a:ext cx="6656276" cy="12947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</a:t>
          </a:r>
          <a:r>
            <a:rPr lang="cs-CZ" sz="1400" b="1" kern="1200" dirty="0" smtClean="0"/>
            <a:t>VY_32_INOVACE_14_VV_06</a:t>
          </a:r>
          <a:endParaRPr lang="cs-CZ" sz="1400" kern="1200" dirty="0"/>
        </a:p>
      </dsp:txBody>
      <dsp:txXfrm>
        <a:off x="1116123" y="714319"/>
        <a:ext cx="6656276" cy="357159"/>
      </dsp:txXfrm>
    </dsp:sp>
    <dsp:sp modelId="{FFC9F71D-1B4F-4AD9-A4A6-86ADEFC8AF5C}">
      <dsp:nvSpPr>
        <dsp:cNvPr id="0" name=""/>
        <dsp:cNvSpPr/>
      </dsp:nvSpPr>
      <dsp:spPr>
        <a:xfrm>
          <a:off x="703158" y="1071479"/>
          <a:ext cx="825931" cy="82593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116123" y="1071479"/>
          <a:ext cx="6656276" cy="8259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TEMA: VV – 9.B - Impresionismus</a:t>
          </a:r>
          <a:endParaRPr lang="cs-CZ" sz="1400" kern="1200" dirty="0"/>
        </a:p>
      </dsp:txBody>
      <dsp:txXfrm>
        <a:off x="1116123" y="1071479"/>
        <a:ext cx="6656276" cy="357159"/>
      </dsp:txXfrm>
    </dsp:sp>
    <dsp:sp modelId="{EE85B701-7295-41C0-BA7A-34D3756A2AE6}">
      <dsp:nvSpPr>
        <dsp:cNvPr id="0" name=""/>
        <dsp:cNvSpPr/>
      </dsp:nvSpPr>
      <dsp:spPr>
        <a:xfrm>
          <a:off x="937544" y="1428638"/>
          <a:ext cx="357159" cy="35715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116123" y="1428638"/>
          <a:ext cx="6656276" cy="3571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PROJEKTU:</a:t>
          </a:r>
          <a:r>
            <a:rPr lang="cs-CZ" sz="1400" b="1" kern="1200" dirty="0" smtClean="0"/>
            <a:t>CZ.1.07/1.4.00/21.1616</a:t>
          </a:r>
          <a:endParaRPr lang="cs-CZ" sz="1400" kern="1200" dirty="0"/>
        </a:p>
      </dsp:txBody>
      <dsp:txXfrm>
        <a:off x="1116123" y="1428638"/>
        <a:ext cx="6656276" cy="3571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Claude_Monet,_Impression,_soleil_levant,_1872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3/38/VanGogh_1887_Selbstbildnis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c/cd/VanGogh-starry_night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incent_Van_Gogh" TargetMode="External"/><Relationship Id="rId2" Type="http://schemas.openxmlformats.org/officeDocument/2006/relationships/hyperlink" Target="http://www.vincentvangoghart.ne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brazky/" TargetMode="External"/><Relationship Id="rId4" Type="http://schemas.openxmlformats.org/officeDocument/2006/relationships/hyperlink" Target="0&amp;bav=on.2,or.r_gc.r_pw.,cf.osb&amp;fp=436824f503953630&amp;biw=1486&amp;bih=716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0/00/Pierre-Auguste_Renoir_068.jpg" TargetMode="External"/><Relationship Id="rId3" Type="http://schemas.openxmlformats.org/officeDocument/2006/relationships/hyperlink" Target="http://upload.wikimedia.org/wikipedia/commons/thumb/3/38/VanGogh_1887_Selbstbildnis.jpg/475px-VanGogh_1887_Selbstbildnis.jpg" TargetMode="External"/><Relationship Id="rId7" Type="http://schemas.openxmlformats.org/officeDocument/2006/relationships/hyperlink" Target="http://upload.wikimedia.org/wikipedia/commons/f/f3/Renoir11.jpg" TargetMode="External"/><Relationship Id="rId2" Type="http://schemas.openxmlformats.org/officeDocument/2006/relationships/hyperlink" Target="http://upload.wikimedia.org/wikipedia/commons/thumb/5/5c/Claude_Monet,_Impression,_soleil_levant,_1872.jpg/220px-Claude_Monet,_Impression,_soleil_levant,_187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c/cd/VanGogh-starry_night.jpg/751px-VanGogh-starry_night.jpg" TargetMode="External"/><Relationship Id="rId5" Type="http://schemas.openxmlformats.org/officeDocument/2006/relationships/hyperlink" Target="http://www.obrazky-obrazy.sk/imgzbozi/infracolor/srpen/40x30_Infracolor_3040015.jpg" TargetMode="External"/><Relationship Id="rId4" Type="http://schemas.openxmlformats.org/officeDocument/2006/relationships/hyperlink" Target="http://www.obrazky-obrazy.sk/imgzbozi/infracolor/zari%2009/50x70_Basildon_61001.jpg" TargetMode="External"/><Relationship Id="rId9" Type="http://schemas.openxmlformats.org/officeDocument/2006/relationships/hyperlink" Target="http://cs.wikipedia.org/wiki/Vincent_van_Gog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908720"/>
          <a:ext cx="777240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Prezentace byla použita v 9. ročníku v hodině   výtvarné výchovy  jako motivace k malbě </a:t>
            </a:r>
            <a:r>
              <a:rPr lang="cs-CZ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krajiny</a:t>
            </a:r>
          </a:p>
          <a:p>
            <a:r>
              <a:rPr lang="cs-CZ" dirty="0" smtClean="0"/>
              <a:t> seznamuje s pojmem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impresionismus</a:t>
            </a:r>
            <a:r>
              <a:rPr lang="cs-CZ" dirty="0" smtClean="0"/>
              <a:t> a s jeho hlavními představiteli,</a:t>
            </a:r>
          </a:p>
          <a:p>
            <a:r>
              <a:rPr lang="cs-CZ" dirty="0" smtClean="0"/>
              <a:t> může být využita k praktickému i teoretickému seznámení s moderním uměleckým směrem, je doplněna  pracovním  listem (postupem)  jak namalovat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ZIMNÍ KRAJINU inspirovanou Vincentem van </a:t>
            </a:r>
            <a:r>
              <a:rPr lang="cs-CZ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Goghem</a:t>
            </a:r>
            <a:r>
              <a:rPr lang="cs-CZ" dirty="0" smtClean="0"/>
              <a:t>, kterého lze využít k  skupinové i individuální práci, k frontálnímu i skupinovému opakování  i zkoušení probraného učiva.</a:t>
            </a:r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IMPRESIONISMUS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vznikl jako reakce na malbu v ateliéru  </a:t>
            </a:r>
            <a:r>
              <a:rPr lang="cs-CZ" dirty="0" smtClean="0">
                <a:solidFill>
                  <a:schemeClr val="accent2"/>
                </a:solidFill>
              </a:rPr>
              <a:t>koncem 19. stol. </a:t>
            </a:r>
            <a:r>
              <a:rPr lang="cs-CZ" dirty="0" smtClean="0"/>
              <a:t>(na realismus)</a:t>
            </a:r>
          </a:p>
          <a:p>
            <a:r>
              <a:rPr lang="cs-CZ" dirty="0" smtClean="0"/>
              <a:t>snaha umělců o </a:t>
            </a:r>
            <a:r>
              <a:rPr lang="cs-CZ" dirty="0" smtClean="0">
                <a:solidFill>
                  <a:schemeClr val="accent2"/>
                </a:solidFill>
              </a:rPr>
              <a:t>zachycení prchavého okamžiku</a:t>
            </a:r>
          </a:p>
          <a:p>
            <a:r>
              <a:rPr lang="cs-CZ" dirty="0" smtClean="0"/>
              <a:t>jméno  uměleckého směru odvozeno od obrazu </a:t>
            </a:r>
            <a:r>
              <a:rPr lang="cs-CZ" b="1" dirty="0" err="1" smtClean="0"/>
              <a:t>Clauda</a:t>
            </a:r>
            <a:r>
              <a:rPr lang="cs-CZ" b="1" dirty="0" smtClean="0"/>
              <a:t> </a:t>
            </a:r>
            <a:r>
              <a:rPr lang="cs-CZ" b="1" smtClean="0"/>
              <a:t>Moneta</a:t>
            </a:r>
            <a:r>
              <a:rPr lang="cs-CZ" smtClean="0"/>
              <a:t>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i="1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Dojem, vycházející slunce </a:t>
            </a:r>
            <a:r>
              <a:rPr lang="cs-CZ" dirty="0" smtClean="0"/>
              <a:t>(z francouzštiny </a:t>
            </a:r>
            <a:r>
              <a:rPr lang="cs-CZ" dirty="0" err="1" smtClean="0"/>
              <a:t>impression</a:t>
            </a:r>
            <a:r>
              <a:rPr lang="cs-CZ" dirty="0" smtClean="0"/>
              <a:t> = dojem)</a:t>
            </a:r>
          </a:p>
          <a:p>
            <a:pPr>
              <a:buNone/>
            </a:pPr>
            <a:r>
              <a:rPr lang="cs-CZ" dirty="0" smtClean="0"/>
              <a:t>   - vystaven </a:t>
            </a:r>
            <a:r>
              <a:rPr lang="cs-CZ" dirty="0" smtClean="0">
                <a:solidFill>
                  <a:schemeClr val="accent2"/>
                </a:solidFill>
              </a:rPr>
              <a:t>1874 v Paříži</a:t>
            </a:r>
            <a:r>
              <a:rPr lang="cs-CZ" dirty="0" smtClean="0"/>
              <a:t>,</a:t>
            </a:r>
          </a:p>
          <a:p>
            <a:pPr>
              <a:buNone/>
            </a:pPr>
            <a:r>
              <a:rPr lang="cs-CZ" dirty="0" smtClean="0"/>
              <a:t>   - malovaný </a:t>
            </a:r>
            <a:r>
              <a:rPr lang="cs-CZ" dirty="0" smtClean="0">
                <a:solidFill>
                  <a:schemeClr val="accent2"/>
                </a:solidFill>
              </a:rPr>
              <a:t>krátkými tahy štětce </a:t>
            </a:r>
            <a:r>
              <a:rPr lang="cs-CZ" dirty="0" smtClean="0"/>
              <a:t>(typický</a:t>
            </a:r>
          </a:p>
          <a:p>
            <a:pPr>
              <a:buNone/>
            </a:pPr>
            <a:r>
              <a:rPr lang="cs-CZ" dirty="0" smtClean="0"/>
              <a:t>     rukopis pro impresionistické malíře).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Claude</a:t>
            </a:r>
            <a:r>
              <a:rPr lang="cs-CZ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Monet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Vincent van </a:t>
            </a:r>
            <a:r>
              <a:rPr lang="cs-CZ" dirty="0" err="1" smtClean="0">
                <a:solidFill>
                  <a:schemeClr val="accent2"/>
                </a:solidFill>
              </a:rPr>
              <a:t>Gogh</a:t>
            </a:r>
            <a:endParaRPr lang="cs-CZ" dirty="0" smtClean="0">
              <a:solidFill>
                <a:schemeClr val="accent2"/>
              </a:solidFill>
            </a:endParaRPr>
          </a:p>
          <a:p>
            <a:r>
              <a:rPr lang="cs-CZ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Pierre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-Auguste </a:t>
            </a:r>
            <a:r>
              <a:rPr lang="cs-CZ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Renoir</a:t>
            </a:r>
            <a:endParaRPr lang="cs-CZ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r>
              <a:rPr lang="cs-CZ" dirty="0" err="1" smtClean="0"/>
              <a:t>Camil</a:t>
            </a:r>
            <a:r>
              <a:rPr lang="cs-CZ" dirty="0" smtClean="0"/>
              <a:t> </a:t>
            </a:r>
            <a:r>
              <a:rPr lang="cs-CZ" dirty="0" err="1" smtClean="0"/>
              <a:t>Corot</a:t>
            </a:r>
            <a:endParaRPr lang="cs-CZ" dirty="0" smtClean="0"/>
          </a:p>
          <a:p>
            <a:r>
              <a:rPr lang="cs-CZ" dirty="0" smtClean="0"/>
              <a:t>Edgar </a:t>
            </a:r>
            <a:r>
              <a:rPr lang="cs-CZ" dirty="0" err="1" smtClean="0"/>
              <a:t>Degas</a:t>
            </a:r>
            <a:endParaRPr lang="cs-CZ" dirty="0" smtClean="0"/>
          </a:p>
          <a:p>
            <a:r>
              <a:rPr lang="cs-CZ" dirty="0" err="1" smtClean="0"/>
              <a:t>Henri</a:t>
            </a:r>
            <a:r>
              <a:rPr lang="cs-CZ" dirty="0" smtClean="0"/>
              <a:t>  </a:t>
            </a:r>
            <a:r>
              <a:rPr lang="cs-CZ" dirty="0" err="1" smtClean="0"/>
              <a:t>Toulouse</a:t>
            </a:r>
            <a:r>
              <a:rPr lang="cs-CZ" dirty="0" smtClean="0"/>
              <a:t>-</a:t>
            </a:r>
            <a:r>
              <a:rPr lang="cs-CZ" dirty="0" err="1" smtClean="0"/>
              <a:t>Lautrec</a:t>
            </a:r>
            <a:endParaRPr lang="cs-CZ" dirty="0" smtClean="0"/>
          </a:p>
          <a:p>
            <a:r>
              <a:rPr lang="cs-CZ" dirty="0" err="1" smtClean="0"/>
              <a:t>Édoauard</a:t>
            </a:r>
            <a:r>
              <a:rPr lang="cs-CZ" dirty="0" smtClean="0"/>
              <a:t> Manet</a:t>
            </a:r>
          </a:p>
          <a:p>
            <a:r>
              <a:rPr lang="cs-CZ" dirty="0" err="1" smtClean="0"/>
              <a:t>Camil</a:t>
            </a:r>
            <a:r>
              <a:rPr lang="cs-CZ" dirty="0" smtClean="0"/>
              <a:t> </a:t>
            </a:r>
            <a:r>
              <a:rPr lang="cs-CZ" dirty="0" err="1" smtClean="0"/>
              <a:t>Pissaro</a:t>
            </a:r>
            <a:endParaRPr lang="cs-CZ" dirty="0" smtClean="0"/>
          </a:p>
          <a:p>
            <a:r>
              <a:rPr lang="cs-CZ" dirty="0" smtClean="0"/>
              <a:t>Alfred </a:t>
            </a:r>
            <a:r>
              <a:rPr lang="cs-CZ" dirty="0" err="1" smtClean="0"/>
              <a:t>Sisley</a:t>
            </a:r>
            <a:endParaRPr lang="cs-CZ" dirty="0" smtClean="0"/>
          </a:p>
          <a:p>
            <a:r>
              <a:rPr lang="cs-CZ" dirty="0" smtClean="0"/>
              <a:t>Paul </a:t>
            </a:r>
            <a:r>
              <a:rPr lang="cs-CZ" dirty="0" err="1" smtClean="0"/>
              <a:t>Gauguin</a:t>
            </a:r>
            <a:endParaRPr lang="cs-CZ" dirty="0" smtClean="0"/>
          </a:p>
          <a:p>
            <a:r>
              <a:rPr lang="cs-CZ" dirty="0" smtClean="0"/>
              <a:t>Paul </a:t>
            </a:r>
            <a:r>
              <a:rPr lang="cs-CZ" dirty="0" err="1" smtClean="0"/>
              <a:t>Cézanne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531440"/>
            <a:ext cx="8291264" cy="1944216"/>
          </a:xfrm>
        </p:spPr>
        <p:txBody>
          <a:bodyPr>
            <a:normAutofit/>
          </a:bodyPr>
          <a:lstStyle/>
          <a:p>
            <a:r>
              <a:rPr lang="cs-CZ" sz="4000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Claude</a:t>
            </a:r>
            <a:r>
              <a:rPr lang="cs-CZ" sz="4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Monet </a:t>
            </a:r>
            <a:r>
              <a:rPr lang="cs-CZ" sz="4000" dirty="0" smtClean="0"/>
              <a:t>(1874 – 1926):</a:t>
            </a:r>
            <a:br>
              <a:rPr lang="cs-CZ" sz="4000" dirty="0" smtClean="0"/>
            </a:br>
            <a:r>
              <a:rPr lang="cs-CZ" sz="4000" dirty="0" err="1" smtClean="0"/>
              <a:t>francouzsý</a:t>
            </a:r>
            <a:r>
              <a:rPr lang="cs-CZ" sz="4000" dirty="0" smtClean="0"/>
              <a:t> malíř a grafik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3"/>
            <a:ext cx="8229600" cy="4255684"/>
          </a:xfr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chemeClr val="accent2"/>
                </a:solidFill>
              </a:rPr>
              <a:t>    </a:t>
            </a:r>
            <a:r>
              <a:rPr lang="cs-CZ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Dojem, vycházející slunce</a:t>
            </a:r>
            <a:endParaRPr lang="cs-CZ" sz="28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http://upload.wikimedia.org/wikipedia/commons/thumb/5/5c/Claude_Monet%2C_Impression%2C_soleil_levant%2C_1872.jpg/220px-Claude_Monet%2C_Impression%2C_soleil_levant%2C_187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420888"/>
            <a:ext cx="5040560" cy="358269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76256" y="558924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obr. 1</a:t>
            </a:r>
            <a:endParaRPr lang="cs-CZ" sz="2400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Vincent van </a:t>
            </a:r>
            <a:r>
              <a:rPr lang="cs-CZ" dirty="0" err="1" smtClean="0">
                <a:solidFill>
                  <a:schemeClr val="accent2"/>
                </a:solidFill>
              </a:rPr>
              <a:t>Gogh</a:t>
            </a:r>
            <a:r>
              <a:rPr lang="cs-CZ" dirty="0" smtClean="0">
                <a:solidFill>
                  <a:schemeClr val="accent2"/>
                </a:solidFill>
              </a:rPr>
              <a:t> </a:t>
            </a:r>
            <a:r>
              <a:rPr lang="cs-CZ" dirty="0" smtClean="0"/>
              <a:t>(1853 – 1890)</a:t>
            </a:r>
            <a:br>
              <a:rPr lang="cs-CZ" dirty="0" smtClean="0"/>
            </a:br>
            <a:r>
              <a:rPr lang="cs-CZ" dirty="0" smtClean="0"/>
              <a:t>nizozemský malíř a kreslíř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sz="2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Za života nebyl uznáván,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   jeho obrazy byly ceněny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   až 11 let po jeho smrti,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   výtvarným projevem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   se blížil k </a:t>
            </a:r>
            <a:r>
              <a:rPr lang="cs-CZ" sz="2400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expresionismu.</a:t>
            </a:r>
            <a:endParaRPr lang="cs-CZ" sz="2400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1506" name="Picture 2" descr="Soubor:VanGogh 1887 Selbstbildni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060848"/>
            <a:ext cx="3096344" cy="390465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707904" y="551723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obr. 2</a:t>
            </a:r>
            <a:endParaRPr lang="cs-CZ" sz="24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 </a:t>
            </a:r>
            <a:r>
              <a:rPr lang="cs-CZ" sz="3600" dirty="0" smtClean="0">
                <a:solidFill>
                  <a:schemeClr val="accent2"/>
                </a:solidFill>
              </a:rPr>
              <a:t>Vincent van  </a:t>
            </a:r>
            <a:r>
              <a:rPr lang="cs-CZ" sz="3600" dirty="0" err="1" smtClean="0">
                <a:solidFill>
                  <a:schemeClr val="accent2"/>
                </a:solidFill>
              </a:rPr>
              <a:t>Gogh</a:t>
            </a:r>
            <a:r>
              <a:rPr lang="cs-CZ" sz="3600" dirty="0" smtClean="0"/>
              <a:t>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2"/>
                </a:solidFill>
              </a:rPr>
              <a:t>Slunečnice</a:t>
            </a:r>
            <a:r>
              <a:rPr lang="cs-CZ" dirty="0" smtClean="0"/>
              <a:t>  </a:t>
            </a:r>
            <a:r>
              <a:rPr lang="cs-CZ" sz="2400" dirty="0" smtClean="0"/>
              <a:t>(obr. 3)                 </a:t>
            </a:r>
            <a:r>
              <a:rPr lang="cs-CZ" dirty="0" smtClean="0">
                <a:solidFill>
                  <a:schemeClr val="accent2"/>
                </a:solidFill>
              </a:rPr>
              <a:t>Kavárna</a:t>
            </a:r>
            <a:r>
              <a:rPr lang="cs-CZ" dirty="0" smtClean="0"/>
              <a:t> </a:t>
            </a:r>
            <a:r>
              <a:rPr lang="cs-CZ" sz="2400" dirty="0" smtClean="0"/>
              <a:t>(obr. 4)</a:t>
            </a:r>
            <a:endParaRPr lang="cs-CZ" sz="2400" dirty="0"/>
          </a:p>
        </p:txBody>
      </p:sp>
      <p:pic>
        <p:nvPicPr>
          <p:cNvPr id="22531" name="Picture 3" descr="C:\Users\marshall\Desktop\obr. impresionismu\40x30_Infracolor_30400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204864"/>
            <a:ext cx="3170813" cy="3888432"/>
          </a:xfrm>
          <a:prstGeom prst="rect">
            <a:avLst/>
          </a:prstGeom>
          <a:noFill/>
        </p:spPr>
      </p:pic>
      <p:pic>
        <p:nvPicPr>
          <p:cNvPr id="22532" name="Picture 4" descr="C:\Users\marshall\Desktop\obr. impresionismu\50x70_Basildon_610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132856"/>
            <a:ext cx="3118882" cy="39868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>
                <a:solidFill>
                  <a:schemeClr val="accent2"/>
                </a:solidFill>
              </a:rPr>
              <a:t>Vincent van  </a:t>
            </a:r>
            <a:r>
              <a:rPr lang="cs-CZ" sz="3600" dirty="0" err="1" smtClean="0">
                <a:solidFill>
                  <a:schemeClr val="accent2"/>
                </a:solidFill>
              </a:rPr>
              <a:t>Gogh</a:t>
            </a:r>
            <a:r>
              <a:rPr lang="cs-CZ" sz="4800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5023123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   </a:t>
            </a:r>
            <a:r>
              <a:rPr lang="cs-CZ" sz="28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Hvězdná noc</a:t>
            </a:r>
            <a:endParaRPr lang="cs-CZ" sz="28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 descr="Soubor:VanGogh-starry nigh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204864"/>
            <a:ext cx="5363876" cy="4285387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7092280" y="6093296"/>
            <a:ext cx="780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obr. 5</a:t>
            </a:r>
            <a:endParaRPr lang="cs-CZ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Auguste </a:t>
            </a:r>
            <a:r>
              <a:rPr lang="cs-CZ" sz="4400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Renoir</a:t>
            </a:r>
            <a:r>
              <a:rPr lang="cs-CZ" sz="4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400" dirty="0" smtClean="0"/>
              <a:t>(1841 – 1919)</a:t>
            </a:r>
            <a:br>
              <a:rPr lang="cs-CZ" sz="4400" dirty="0" smtClean="0"/>
            </a:br>
            <a:r>
              <a:rPr lang="cs-CZ" sz="4400" dirty="0" smtClean="0"/>
              <a:t>francouzský malíř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sz="2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Už v dětství maloval v jedné pařížské továrně na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    porcelán,  studovat malířství mohl až v dospělosti.</a:t>
            </a:r>
          </a:p>
          <a:p>
            <a:pPr>
              <a:buNone/>
            </a:pPr>
            <a:endParaRPr lang="cs-CZ" sz="2800" dirty="0"/>
          </a:p>
        </p:txBody>
      </p:sp>
      <p:pic>
        <p:nvPicPr>
          <p:cNvPr id="24578" name="Picture 2" descr="C:\Users\marshall\Desktop\obr. impresionismu\Renoir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068960"/>
            <a:ext cx="3380221" cy="2739231"/>
          </a:xfrm>
          <a:prstGeom prst="rect">
            <a:avLst/>
          </a:prstGeom>
          <a:noFill/>
        </p:spPr>
      </p:pic>
      <p:pic>
        <p:nvPicPr>
          <p:cNvPr id="24580" name="Picture 4" descr="http://upload.wikimedia.org/wikipedia/commons/0/00/Pierre-Auguste_Renoir_0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564904"/>
            <a:ext cx="2526598" cy="345638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211960" y="544522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obr. 6</a:t>
            </a:r>
            <a:endParaRPr lang="cs-CZ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812360" y="566124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obr. 7</a:t>
            </a:r>
            <a:endParaRPr lang="cs-CZ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711952"/>
          </a:xfrm>
        </p:spPr>
        <p:txBody>
          <a:bodyPr>
            <a:normAutofit/>
          </a:bodyPr>
          <a:lstStyle/>
          <a:p>
            <a:r>
              <a:rPr lang="cs-CZ" sz="4000" dirty="0" smtClean="0"/>
              <a:t>Téma:  </a:t>
            </a:r>
            <a:r>
              <a:rPr lang="cs-CZ" sz="4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Zimní krajina </a:t>
            </a:r>
            <a:r>
              <a:rPr lang="cs-CZ" sz="2000" dirty="0" smtClean="0"/>
              <a:t>(inspirace Vincentem van </a:t>
            </a:r>
            <a:r>
              <a:rPr lang="cs-CZ" sz="2000" dirty="0" err="1" smtClean="0"/>
              <a:t>Goghem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88840"/>
            <a:ext cx="8363272" cy="4392488"/>
          </a:xfrm>
        </p:spPr>
        <p:txBody>
          <a:bodyPr>
            <a:normAutofit fontScale="25000" lnSpcReduction="20000"/>
          </a:bodyPr>
          <a:lstStyle/>
          <a:p>
            <a:r>
              <a:rPr lang="cs-CZ" sz="5600" b="1" u="sng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Technika</a:t>
            </a:r>
            <a:r>
              <a:rPr lang="cs-CZ" sz="4800" u="sng" dirty="0" smtClean="0"/>
              <a:t>:</a:t>
            </a:r>
            <a:r>
              <a:rPr lang="cs-CZ" sz="4800" dirty="0" smtClean="0"/>
              <a:t> </a:t>
            </a:r>
            <a:r>
              <a:rPr lang="cs-CZ" sz="5600" dirty="0" smtClean="0">
                <a:solidFill>
                  <a:schemeClr val="accent2"/>
                </a:solidFill>
              </a:rPr>
              <a:t>malba</a:t>
            </a:r>
            <a:r>
              <a:rPr lang="cs-CZ" sz="5600" dirty="0" smtClean="0"/>
              <a:t> temperovou barvou netradičním způsobem</a:t>
            </a:r>
          </a:p>
          <a:p>
            <a:endParaRPr lang="cs-CZ" sz="4800" dirty="0" smtClean="0"/>
          </a:p>
          <a:p>
            <a:r>
              <a:rPr lang="cs-CZ" sz="5600" b="1" u="sng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Materiál a pomůcky</a:t>
            </a:r>
            <a:r>
              <a:rPr lang="cs-CZ" sz="4800" dirty="0" smtClean="0"/>
              <a:t>: </a:t>
            </a:r>
            <a:r>
              <a:rPr lang="cs-CZ" sz="5600" dirty="0" smtClean="0"/>
              <a:t>bílá nebo barevná čtvrtka, tužka, tempery, měkká umělá hmota, řezací nožík,  štětec,  kelímek s vodou</a:t>
            </a:r>
          </a:p>
          <a:p>
            <a:endParaRPr lang="cs-CZ" sz="4800" dirty="0" smtClean="0"/>
          </a:p>
          <a:p>
            <a:r>
              <a:rPr lang="cs-CZ" sz="5600" b="1" u="sng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Motivace</a:t>
            </a:r>
            <a:r>
              <a:rPr lang="cs-CZ" sz="4800" b="1" u="sng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: </a:t>
            </a:r>
          </a:p>
          <a:p>
            <a:pPr>
              <a:buNone/>
            </a:pPr>
            <a:r>
              <a:rPr lang="cs-CZ" sz="4800" dirty="0" smtClean="0"/>
              <a:t>       ukázky prací Vincenta van </a:t>
            </a:r>
            <a:r>
              <a:rPr lang="cs-CZ" sz="4800" dirty="0" err="1" smtClean="0"/>
              <a:t>Gogha</a:t>
            </a:r>
            <a:r>
              <a:rPr lang="cs-CZ" sz="4800" dirty="0" smtClean="0"/>
              <a:t> , </a:t>
            </a:r>
            <a:r>
              <a:rPr lang="cs-CZ" sz="4800" dirty="0" smtClean="0">
                <a:hlinkClick r:id="rId2"/>
              </a:rPr>
              <a:t>http://www.</a:t>
            </a:r>
            <a:r>
              <a:rPr lang="cs-CZ" sz="4800" dirty="0" err="1" smtClean="0">
                <a:hlinkClick r:id="rId2"/>
              </a:rPr>
              <a:t>vincentvangoghart.net</a:t>
            </a:r>
            <a:r>
              <a:rPr lang="cs-CZ" sz="4800" dirty="0" smtClean="0">
                <a:hlinkClick r:id="rId2"/>
              </a:rPr>
              <a:t>/</a:t>
            </a:r>
            <a:endParaRPr lang="cs-CZ" sz="4800" dirty="0" smtClean="0"/>
          </a:p>
          <a:p>
            <a:pPr>
              <a:buNone/>
            </a:pPr>
            <a:r>
              <a:rPr lang="cs-CZ" sz="4800" dirty="0" smtClean="0"/>
              <a:t>       </a:t>
            </a:r>
            <a:r>
              <a:rPr lang="cs-CZ" sz="4800" dirty="0" smtClean="0">
                <a:hlinkClick r:id="rId3"/>
              </a:rPr>
              <a:t>http://cs.wikipedia.org/wiki/Vincent_Van_Gogh</a:t>
            </a:r>
            <a:r>
              <a:rPr lang="cs-CZ" sz="4800" dirty="0" smtClean="0"/>
              <a:t> , </a:t>
            </a:r>
          </a:p>
          <a:p>
            <a:pPr>
              <a:buNone/>
            </a:pPr>
            <a:r>
              <a:rPr lang="cs-CZ" sz="4800" dirty="0" smtClean="0"/>
              <a:t>       obrázky krajin: http://images.google.com/search?tbm=isch&amp;hl=cs&amp;source=hp&amp;biw=1486&amp;bih=716&amp;q=krajiny&amp;gbv=2&amp;oq=krajiny&amp;aq=f&amp;aqi=g8g-S2&amp;aql=&amp;gs_sm=e&amp;gs_upl=2929l5761l0l14061l7l7l0l1l1l0l214l885l1.4.1l6l0#hl=cs&amp;gbv=2&amp;tbm=isch&amp;sa=1&amp;q=zimn%C3%AD+krajiny&amp;pbx=1&amp;oq=zimn%C3%AD+krajiny&amp;aq=f&amp;aqi=g1&amp;aql=&amp;gs_sm=e&amp;gs_upl=21661l23834l0l24477l6l6l0l0l0l0l219l945l2.3.1l6l</a:t>
            </a:r>
            <a:r>
              <a:rPr lang="cs-CZ" sz="4800" dirty="0" smtClean="0">
                <a:hlinkClick r:id="rId4" action="ppaction://hlinkfile"/>
              </a:rPr>
              <a:t>0&amp;bav=on.2,or.r_gc.r_pw.,cf.osb&amp;fp=436824f503953630&amp;biw=1486&amp;bih=716</a:t>
            </a:r>
            <a:endParaRPr lang="cs-CZ" sz="4800" dirty="0" smtClean="0"/>
          </a:p>
          <a:p>
            <a:pPr>
              <a:buNone/>
            </a:pPr>
            <a:r>
              <a:rPr lang="cs-CZ" sz="4800" dirty="0" smtClean="0"/>
              <a:t>        </a:t>
            </a:r>
            <a:r>
              <a:rPr lang="cs-CZ" sz="4800" dirty="0" smtClean="0">
                <a:hlinkClick r:id="rId5"/>
              </a:rPr>
              <a:t>http://www.</a:t>
            </a:r>
            <a:r>
              <a:rPr lang="cs-CZ" sz="4800" dirty="0" err="1" smtClean="0">
                <a:hlinkClick r:id="rId5"/>
              </a:rPr>
              <a:t>obrazky</a:t>
            </a:r>
            <a:r>
              <a:rPr lang="cs-CZ" sz="4800" dirty="0" smtClean="0"/>
              <a:t> </a:t>
            </a:r>
          </a:p>
          <a:p>
            <a:pPr>
              <a:buNone/>
            </a:pPr>
            <a:r>
              <a:rPr lang="cs-CZ" sz="4800" dirty="0" smtClean="0"/>
              <a:t>      </a:t>
            </a:r>
          </a:p>
          <a:p>
            <a:r>
              <a:rPr lang="cs-CZ" sz="5600" b="1" u="sng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Postup:</a:t>
            </a:r>
            <a:r>
              <a:rPr lang="cs-CZ" sz="4800" dirty="0" smtClean="0"/>
              <a:t> </a:t>
            </a:r>
          </a:p>
          <a:p>
            <a:pPr>
              <a:buNone/>
            </a:pPr>
            <a:r>
              <a:rPr lang="cs-CZ" sz="4800" dirty="0" smtClean="0"/>
              <a:t>    </a:t>
            </a:r>
            <a:r>
              <a:rPr lang="cs-CZ" sz="5600" dirty="0" smtClean="0"/>
              <a:t>- připravit si čtvrtku (práce samostatná nebo ve skupině = zvolit velikost  A4, A3 nebo A2 podle počtu dětí ve skupině) </a:t>
            </a:r>
          </a:p>
          <a:p>
            <a:pPr>
              <a:buNone/>
            </a:pPr>
            <a:r>
              <a:rPr lang="cs-CZ" sz="5600" dirty="0" smtClean="0"/>
              <a:t>    - tužkou rozvrhnout plochu čtvrtky na jednoduchou krajinu</a:t>
            </a:r>
          </a:p>
          <a:p>
            <a:pPr>
              <a:buNone/>
            </a:pPr>
            <a:r>
              <a:rPr lang="cs-CZ" sz="5600" dirty="0" smtClean="0"/>
              <a:t>    - namíchat na podložce několik odstínů studených barev (od světlých odstínů modré, fialové, šedé až po tmavé odstíny)</a:t>
            </a:r>
          </a:p>
          <a:p>
            <a:pPr>
              <a:buNone/>
            </a:pPr>
            <a:r>
              <a:rPr lang="cs-CZ" sz="5600" dirty="0" smtClean="0"/>
              <a:t>    - vyřezat nožíkem několik tvarů tiskátek ve tvaru obdélníčků, namáčením tiskátek v barvě vytvářet  (tiskem)  zimní krajinu </a:t>
            </a:r>
          </a:p>
          <a:p>
            <a:pPr>
              <a:buNone/>
            </a:pPr>
            <a:r>
              <a:rPr lang="cs-CZ" sz="5600" dirty="0" smtClean="0"/>
              <a:t>    - při nanášení dbát na kontrast zvolených ploch a na hustotu nánosu otisků</a:t>
            </a:r>
          </a:p>
          <a:p>
            <a:pPr>
              <a:buNone/>
            </a:pPr>
            <a:r>
              <a:rPr lang="cs-CZ" sz="5600" dirty="0" smtClean="0"/>
              <a:t>    - na závěr je možné konturou zvýraznit některé plochy (štětcem).</a:t>
            </a:r>
            <a:endParaRPr lang="cs-CZ" sz="5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r>
              <a:rPr lang="en-US" dirty="0" smtClean="0"/>
              <a:t>,</a:t>
            </a:r>
            <a:r>
              <a:rPr lang="en-US" dirty="0" err="1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89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Obr.1</a:t>
            </a:r>
            <a:r>
              <a:rPr lang="en-US" dirty="0" smtClean="0"/>
              <a:t>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2011-11-30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http://upload.wikimedia.org/wikipedia/commons/thumb/5/5c/Claude_Monet%2C_Impression%2C_soleil_levant%2C_1872.jpg/220px-Claude_Monet%2C_Impression%2C_soleil_levant%2C_1872.jpg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0" indent="0"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2],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2011-11-30 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 na www:</a:t>
            </a: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http://upload.wikimedia.org/wikipedia/commons/thumb/3/38/VanGogh_1887_Selbstbildnis.jpg/475px-VanGogh_1887_Selbstbildnis.jpg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3],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</a:t>
            </a:r>
            <a:r>
              <a:rPr lang="cs-CZ" dirty="0" smtClean="0"/>
              <a:t>2011-11-30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u="sng" dirty="0" smtClean="0">
                <a:hlinkClick r:id="rId4"/>
              </a:rPr>
              <a:t>http://www.</a:t>
            </a:r>
            <a:r>
              <a:rPr lang="cs-CZ" u="sng" dirty="0" err="1" smtClean="0">
                <a:hlinkClick r:id="rId4"/>
              </a:rPr>
              <a:t>obrazky</a:t>
            </a:r>
            <a:r>
              <a:rPr lang="cs-CZ" u="sng" dirty="0" smtClean="0">
                <a:hlinkClick r:id="rId4"/>
              </a:rPr>
              <a:t>-obrazy.</a:t>
            </a:r>
            <a:r>
              <a:rPr lang="cs-CZ" u="sng" dirty="0" err="1" smtClean="0">
                <a:hlinkClick r:id="rId4"/>
              </a:rPr>
              <a:t>sk</a:t>
            </a:r>
            <a:r>
              <a:rPr lang="cs-CZ" u="sng" dirty="0" smtClean="0">
                <a:hlinkClick r:id="rId4"/>
              </a:rPr>
              <a:t>/</a:t>
            </a:r>
            <a:r>
              <a:rPr lang="cs-CZ" u="sng" dirty="0" err="1" smtClean="0">
                <a:hlinkClick r:id="rId4"/>
              </a:rPr>
              <a:t>imgzbozi</a:t>
            </a:r>
            <a:r>
              <a:rPr lang="cs-CZ" u="sng" dirty="0" smtClean="0">
                <a:hlinkClick r:id="rId4"/>
              </a:rPr>
              <a:t>/</a:t>
            </a:r>
            <a:r>
              <a:rPr lang="cs-CZ" u="sng" dirty="0" err="1" smtClean="0">
                <a:hlinkClick r:id="rId4"/>
              </a:rPr>
              <a:t>infracolor</a:t>
            </a:r>
            <a:r>
              <a:rPr lang="cs-CZ" u="sng" dirty="0" smtClean="0">
                <a:hlinkClick r:id="rId4"/>
              </a:rPr>
              <a:t>/</a:t>
            </a:r>
            <a:r>
              <a:rPr lang="cs-CZ" u="sng" dirty="0" err="1" smtClean="0">
                <a:hlinkClick r:id="rId4"/>
              </a:rPr>
              <a:t>zari</a:t>
            </a:r>
            <a:r>
              <a:rPr lang="cs-CZ" u="sng" dirty="0" smtClean="0">
                <a:hlinkClick r:id="rId4"/>
              </a:rPr>
              <a:t>%2009/50x70_</a:t>
            </a:r>
            <a:r>
              <a:rPr lang="cs-CZ" u="sng" dirty="0" err="1" smtClean="0">
                <a:hlinkClick r:id="rId4"/>
              </a:rPr>
              <a:t>Basildon</a:t>
            </a:r>
            <a:r>
              <a:rPr lang="cs-CZ" u="sng" dirty="0" smtClean="0">
                <a:hlinkClick r:id="rId4"/>
              </a:rPr>
              <a:t>_61001.jpg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4],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</a:t>
            </a:r>
            <a:r>
              <a:rPr lang="cs-CZ" dirty="0" smtClean="0"/>
              <a:t>2011-11-30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u="sng" dirty="0" smtClean="0">
                <a:hlinkClick r:id="rId5"/>
              </a:rPr>
              <a:t>http://www.</a:t>
            </a:r>
            <a:r>
              <a:rPr lang="cs-CZ" u="sng" dirty="0" err="1" smtClean="0">
                <a:hlinkClick r:id="rId5"/>
              </a:rPr>
              <a:t>obrazky</a:t>
            </a:r>
            <a:r>
              <a:rPr lang="cs-CZ" u="sng" dirty="0" smtClean="0">
                <a:hlinkClick r:id="rId5"/>
              </a:rPr>
              <a:t>-obrazy.</a:t>
            </a:r>
            <a:r>
              <a:rPr lang="cs-CZ" u="sng" dirty="0" err="1" smtClean="0">
                <a:hlinkClick r:id="rId5"/>
              </a:rPr>
              <a:t>sk</a:t>
            </a:r>
            <a:r>
              <a:rPr lang="cs-CZ" u="sng" dirty="0" smtClean="0">
                <a:hlinkClick r:id="rId5"/>
              </a:rPr>
              <a:t>/</a:t>
            </a:r>
            <a:r>
              <a:rPr lang="cs-CZ" u="sng" dirty="0" err="1" smtClean="0">
                <a:hlinkClick r:id="rId5"/>
              </a:rPr>
              <a:t>imgzbozi</a:t>
            </a:r>
            <a:r>
              <a:rPr lang="cs-CZ" u="sng" dirty="0" smtClean="0">
                <a:hlinkClick r:id="rId5"/>
              </a:rPr>
              <a:t>/</a:t>
            </a:r>
            <a:r>
              <a:rPr lang="cs-CZ" u="sng" dirty="0" err="1" smtClean="0">
                <a:hlinkClick r:id="rId5"/>
              </a:rPr>
              <a:t>infracolor</a:t>
            </a:r>
            <a:r>
              <a:rPr lang="cs-CZ" u="sng" dirty="0" smtClean="0">
                <a:hlinkClick r:id="rId5"/>
              </a:rPr>
              <a:t>/srpen/40x30_</a:t>
            </a:r>
            <a:r>
              <a:rPr lang="cs-CZ" u="sng" dirty="0" err="1" smtClean="0">
                <a:hlinkClick r:id="rId5"/>
              </a:rPr>
              <a:t>Infracolor</a:t>
            </a:r>
            <a:r>
              <a:rPr lang="cs-CZ" u="sng" dirty="0" smtClean="0">
                <a:hlinkClick r:id="rId5"/>
              </a:rPr>
              <a:t>_3040015.jpg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5],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</a:t>
            </a:r>
            <a:r>
              <a:rPr lang="cs-CZ" dirty="0" smtClean="0"/>
              <a:t>2011-11-30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6"/>
              </a:rPr>
              <a:t>http://upload.wikimedia.org/wikipedia/commons/thumb/c/cd/VanGogh-starry_night.jpg/751px-VanGogh-starry_night.jpg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en-US" dirty="0" smtClean="0"/>
              <a:t>[</a:t>
            </a:r>
            <a:r>
              <a:rPr lang="cs-CZ" dirty="0" smtClean="0"/>
              <a:t>Obr.</a:t>
            </a:r>
            <a:r>
              <a:rPr lang="en-US" dirty="0" smtClean="0"/>
              <a:t>6],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</a:t>
            </a:r>
            <a:r>
              <a:rPr lang="cs-CZ" dirty="0" smtClean="0"/>
              <a:t>2011-11-30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>
                <a:hlinkClick r:id="rId7"/>
              </a:rPr>
              <a:t>http://upload.wikimedia.org/wikipedia/commons/f/f3/Renoir11.jpg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Obr.7</a:t>
            </a:r>
            <a:r>
              <a:rPr lang="en-US" dirty="0" smtClean="0"/>
              <a:t>],</a:t>
            </a:r>
            <a:r>
              <a:rPr lang="cs-CZ" dirty="0" smtClean="0"/>
              <a:t> </a:t>
            </a:r>
            <a:r>
              <a:rPr lang="en-US" dirty="0" smtClean="0"/>
              <a:t>[</a:t>
            </a:r>
            <a:r>
              <a:rPr lang="cs-CZ" dirty="0" smtClean="0"/>
              <a:t>citace </a:t>
            </a:r>
            <a:r>
              <a:rPr lang="cs-CZ" dirty="0" smtClean="0"/>
              <a:t>2011-11-30</a:t>
            </a:r>
            <a:r>
              <a:rPr lang="en-US" dirty="0" smtClean="0"/>
              <a:t>],</a:t>
            </a:r>
            <a:r>
              <a:rPr lang="en-US" dirty="0" err="1" smtClean="0"/>
              <a:t>dostupn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>
                <a:hlinkClick r:id="rId8"/>
              </a:rPr>
              <a:t>http://upload.wikimedia.org/wikipedia/commons/0/00/Pierre-Auguste_Renoir_068.jpg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Použitá literatura:</a:t>
            </a:r>
          </a:p>
          <a:p>
            <a:r>
              <a:rPr lang="cs-CZ" dirty="0" smtClean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cs.wikipedia.org/wiki/Vincent_van_Gogh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0" indent="0"/>
            <a:r>
              <a:rPr lang="cs-CZ" dirty="0" smtClean="0"/>
              <a:t>     vlastní </a:t>
            </a:r>
            <a:r>
              <a:rPr lang="cs-CZ" dirty="0" smtClean="0"/>
              <a:t>zdroj informací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775</TotalTime>
  <Words>619</Words>
  <Application>Microsoft Office PowerPoint</Application>
  <PresentationFormat>Předvádění na obrazovce (4:3)</PresentationFormat>
  <Paragraphs>110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Lití písma</vt:lpstr>
      <vt:lpstr>Snímek 1</vt:lpstr>
      <vt:lpstr>ANOTACE</vt:lpstr>
      <vt:lpstr>IMPRESIONISMUS   </vt:lpstr>
      <vt:lpstr>Představitelé:</vt:lpstr>
      <vt:lpstr>Claude Monet (1874 – 1926): francouzsý malíř a grafik</vt:lpstr>
      <vt:lpstr>Vincent van Gogh (1853 – 1890) nizozemský malíř a kreslíř</vt:lpstr>
      <vt:lpstr> Vincent van  Gogh:</vt:lpstr>
      <vt:lpstr>Vincent van  Gogh:</vt:lpstr>
      <vt:lpstr>Auguste Renoir (1841 – 1919) francouzský malíř</vt:lpstr>
      <vt:lpstr>Téma:  Zimní krajina (inspirace Vincentem van Goghem)</vt:lpstr>
      <vt:lpstr>Zdroje,citace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marshall</cp:lastModifiedBy>
  <cp:revision>115</cp:revision>
  <dcterms:created xsi:type="dcterms:W3CDTF">2011-06-20T10:40:08Z</dcterms:created>
  <dcterms:modified xsi:type="dcterms:W3CDTF">2011-12-15T20:42:16Z</dcterms:modified>
</cp:coreProperties>
</file>