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090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b="1" dirty="0" smtClean="0"/>
            <a:t>VY_32_INOVACE_14_VV_07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VV – 9.B - </a:t>
          </a:r>
          <a:r>
            <a: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rPr>
            <a:t>Paul </a:t>
          </a:r>
          <a:r>
            <a:rPr lang="cs-CZ" sz="14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rPr>
            <a:t>Gauguin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</a:t>
          </a:r>
          <a:r>
            <a:rPr lang="cs-CZ" sz="1400" b="1" dirty="0" smtClean="0"/>
            <a:t>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541" custLinFactNeighborY="44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92C9C8-F68A-46E7-AEC7-1F71354A52D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5F024F-31E1-4993-AA8E-7D36714B7A6B}" type="presOf" srcId="{D8197B8C-B260-4A16-BDF4-0947B075E274}" destId="{5A5FFA88-C948-4069-8E93-59FA12366E83}" srcOrd="1" destOrd="0" presId="urn:microsoft.com/office/officeart/2005/8/layout/target3"/>
    <dgm:cxn modelId="{B2E19CA6-917B-42B8-9E2D-23D111FFE7CC}" type="presOf" srcId="{D1D4F407-5343-4D3F-B5B9-D407B03CAEB4}" destId="{AED2198E-93D5-4001-81B4-73124B309672}" srcOrd="1" destOrd="0" presId="urn:microsoft.com/office/officeart/2005/8/layout/target3"/>
    <dgm:cxn modelId="{0989C663-42BF-47E6-B5DC-A2D82D7E98DE}" type="presOf" srcId="{D1B46980-6531-4606-95E6-44980827E919}" destId="{6140AFEC-043D-4C43-A2F9-D0F5331DF3A3}" srcOrd="0" destOrd="0" presId="urn:microsoft.com/office/officeart/2005/8/layout/target3"/>
    <dgm:cxn modelId="{646A480B-D8F6-45C9-9901-A30792810ABE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914DB93-6FFE-4826-AE9F-14A3538429E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5BB6DB-EA54-4D49-AEA2-7DA8A139FDE3}" type="presOf" srcId="{D8197B8C-B260-4A16-BDF4-0947B075E274}" destId="{25B08C86-7E15-44DC-BE7F-FFB55DD49D12}" srcOrd="0" destOrd="0" presId="urn:microsoft.com/office/officeart/2005/8/layout/target3"/>
    <dgm:cxn modelId="{36671B9C-DAB9-43B1-9D82-9FA8ADB236AC}" type="presOf" srcId="{757F3AB3-0718-4624-B441-E567A8F0AB56}" destId="{333A1088-737F-45CB-B68E-254E46348037}" srcOrd="0" destOrd="0" presId="urn:microsoft.com/office/officeart/2005/8/layout/target3"/>
    <dgm:cxn modelId="{4F7CB096-7FDE-494D-B45D-2DEFE0A9DA05}" type="presOf" srcId="{4C35D32F-0EAB-4CD7-82EE-45574DC2A586}" destId="{890E4F0B-2866-4A3F-A3C7-2A14B1797930}" srcOrd="1" destOrd="0" presId="urn:microsoft.com/office/officeart/2005/8/layout/target3"/>
    <dgm:cxn modelId="{03BBB65B-40F4-4C01-A0B3-8099D918B1B6}" type="presOf" srcId="{B651F6E3-6281-48DB-9319-2AEAFDAE7572}" destId="{619D679B-A015-4ECF-8348-D1034C574F40}" srcOrd="0" destOrd="0" presId="urn:microsoft.com/office/officeart/2005/8/layout/target3"/>
    <dgm:cxn modelId="{C07DE1D7-2C8D-4588-8A23-210836E75902}" type="presOf" srcId="{D1B46980-6531-4606-95E6-44980827E919}" destId="{2BE915AB-18AA-4053-B92C-3BFC9ED204BB}" srcOrd="1" destOrd="0" presId="urn:microsoft.com/office/officeart/2005/8/layout/target3"/>
    <dgm:cxn modelId="{6C96FAC8-376D-48AD-B0A4-90A4C6450E75}" type="presParOf" srcId="{333A1088-737F-45CB-B68E-254E46348037}" destId="{F5ABB229-8D3B-4694-996A-96F23CF14429}" srcOrd="0" destOrd="0" presId="urn:microsoft.com/office/officeart/2005/8/layout/target3"/>
    <dgm:cxn modelId="{357A7BE7-552E-43D7-A53A-CEEE388E7522}" type="presParOf" srcId="{333A1088-737F-45CB-B68E-254E46348037}" destId="{F41139FD-01EE-4571-8B17-4FB00FC51163}" srcOrd="1" destOrd="0" presId="urn:microsoft.com/office/officeart/2005/8/layout/target3"/>
    <dgm:cxn modelId="{D22DF4E0-AF37-4A16-A639-61D6AA49CCBE}" type="presParOf" srcId="{333A1088-737F-45CB-B68E-254E46348037}" destId="{D005CE8C-CC26-4C3E-AC11-E15060ECD759}" srcOrd="2" destOrd="0" presId="urn:microsoft.com/office/officeart/2005/8/layout/target3"/>
    <dgm:cxn modelId="{2D92755B-A58C-4E79-A199-C841445CD4D9}" type="presParOf" srcId="{333A1088-737F-45CB-B68E-254E46348037}" destId="{2C702D82-9B77-49B7-9568-BB8EB47C3372}" srcOrd="3" destOrd="0" presId="urn:microsoft.com/office/officeart/2005/8/layout/target3"/>
    <dgm:cxn modelId="{F124CBE9-EFED-4654-88CD-7B90F0E52E26}" type="presParOf" srcId="{333A1088-737F-45CB-B68E-254E46348037}" destId="{A52A0455-90FF-4808-ABD0-F02540D31D5A}" srcOrd="4" destOrd="0" presId="urn:microsoft.com/office/officeart/2005/8/layout/target3"/>
    <dgm:cxn modelId="{4993ADA8-A57E-431D-8ADE-F87455430F18}" type="presParOf" srcId="{333A1088-737F-45CB-B68E-254E46348037}" destId="{6140AFEC-043D-4C43-A2F9-D0F5331DF3A3}" srcOrd="5" destOrd="0" presId="urn:microsoft.com/office/officeart/2005/8/layout/target3"/>
    <dgm:cxn modelId="{1D5E3EBA-E7C6-43D9-BA5C-E8177C9F1725}" type="presParOf" srcId="{333A1088-737F-45CB-B68E-254E46348037}" destId="{9358AC05-5D7D-4327-9F80-1AD486AEA664}" srcOrd="6" destOrd="0" presId="urn:microsoft.com/office/officeart/2005/8/layout/target3"/>
    <dgm:cxn modelId="{3ADE48AD-7F92-4A94-8EE7-6368FE28600C}" type="presParOf" srcId="{333A1088-737F-45CB-B68E-254E46348037}" destId="{313FC574-E1CD-4FB4-B054-0B805CE0447D}" srcOrd="7" destOrd="0" presId="urn:microsoft.com/office/officeart/2005/8/layout/target3"/>
    <dgm:cxn modelId="{5C56D103-6D2D-42E6-98CC-E361C09006BA}" type="presParOf" srcId="{333A1088-737F-45CB-B68E-254E46348037}" destId="{619D679B-A015-4ECF-8348-D1034C574F40}" srcOrd="8" destOrd="0" presId="urn:microsoft.com/office/officeart/2005/8/layout/target3"/>
    <dgm:cxn modelId="{8EB472D5-EBFF-4600-88B2-3349E65D3D29}" type="presParOf" srcId="{333A1088-737F-45CB-B68E-254E46348037}" destId="{322283A8-4A27-4CDA-BAE3-F381106A9174}" srcOrd="9" destOrd="0" presId="urn:microsoft.com/office/officeart/2005/8/layout/target3"/>
    <dgm:cxn modelId="{47435711-1AE8-487E-B387-19C9D8A14848}" type="presParOf" srcId="{333A1088-737F-45CB-B68E-254E46348037}" destId="{FFC9F71D-1B4F-4AD9-A4A6-86ADEFC8AF5C}" srcOrd="10" destOrd="0" presId="urn:microsoft.com/office/officeart/2005/8/layout/target3"/>
    <dgm:cxn modelId="{B4BA86CC-5791-4584-A3B5-6DDDAE643A32}" type="presParOf" srcId="{333A1088-737F-45CB-B68E-254E46348037}" destId="{25B08C86-7E15-44DC-BE7F-FFB55DD49D12}" srcOrd="11" destOrd="0" presId="urn:microsoft.com/office/officeart/2005/8/layout/target3"/>
    <dgm:cxn modelId="{8C911745-20AA-4C92-BC4C-8020E855B6E6}" type="presParOf" srcId="{333A1088-737F-45CB-B68E-254E46348037}" destId="{76644BE8-9D7C-4C09-B250-3D10AF48CBB7}" srcOrd="12" destOrd="0" presId="urn:microsoft.com/office/officeart/2005/8/layout/target3"/>
    <dgm:cxn modelId="{85B93CF2-3BD1-4DF2-9D3A-B9196B8B4B93}" type="presParOf" srcId="{333A1088-737F-45CB-B68E-254E46348037}" destId="{EE85B701-7295-41C0-BA7A-34D3756A2AE6}" srcOrd="13" destOrd="0" presId="urn:microsoft.com/office/officeart/2005/8/layout/target3"/>
    <dgm:cxn modelId="{F1D46EA2-62B4-47AD-A7B6-607B69DEA19C}" type="presParOf" srcId="{333A1088-737F-45CB-B68E-254E46348037}" destId="{8BEBB6EC-1DAA-4CAC-8A25-BC0FCBD5DBD5}" srcOrd="14" destOrd="0" presId="urn:microsoft.com/office/officeart/2005/8/layout/target3"/>
    <dgm:cxn modelId="{C04CDE5D-4402-482B-A5C8-CC6A180B1BD4}" type="presParOf" srcId="{333A1088-737F-45CB-B68E-254E46348037}" destId="{AED2198E-93D5-4001-81B4-73124B309672}" srcOrd="15" destOrd="0" presId="urn:microsoft.com/office/officeart/2005/8/layout/target3"/>
    <dgm:cxn modelId="{3A61A792-9DBE-43F7-B9AD-254D050C72FA}" type="presParOf" srcId="{333A1088-737F-45CB-B68E-254E46348037}" destId="{2BE915AB-18AA-4053-B92C-3BFC9ED204BB}" srcOrd="16" destOrd="0" presId="urn:microsoft.com/office/officeart/2005/8/layout/target3"/>
    <dgm:cxn modelId="{C97441D9-CF3A-451D-B3CF-B55654D4B519}" type="presParOf" srcId="{333A1088-737F-45CB-B68E-254E46348037}" destId="{6BB5E863-4638-4E1D-BFDE-399D028AC4ED}" srcOrd="17" destOrd="0" presId="urn:microsoft.com/office/officeart/2005/8/layout/target3"/>
    <dgm:cxn modelId="{C1672CD4-33A6-428C-86D8-2BE6053006EE}" type="presParOf" srcId="{333A1088-737F-45CB-B68E-254E46348037}" destId="{5A5FFA88-C948-4069-8E93-59FA12366E83}" srcOrd="18" destOrd="0" presId="urn:microsoft.com/office/officeart/2005/8/layout/target3"/>
    <dgm:cxn modelId="{1DDB1F19-1929-479E-8F62-F80456F91B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080113" y="720080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b="1" kern="1200" dirty="0" smtClean="0"/>
            <a:t>VY_32_INOVACE_14_VV_07</a:t>
          </a:r>
          <a:endParaRPr lang="cs-CZ" sz="1400" kern="1200" dirty="0"/>
        </a:p>
      </dsp:txBody>
      <dsp:txXfrm>
        <a:off x="1080113" y="720080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VV – 9.B - </a:t>
          </a:r>
          <a:r>
            <a:rPr lang="cs-CZ" sz="14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rPr>
            <a:t>Paul </a:t>
          </a:r>
          <a:r>
            <a:rPr lang="cs-CZ" sz="14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rPr>
            <a:t>Gauguin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1612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</a:t>
          </a:r>
          <a:r>
            <a:rPr lang="cs-CZ" sz="1400" b="1" kern="1200" dirty="0" smtClean="0"/>
            <a:t>CZ.1.07/1.4.00/21.1616</a:t>
          </a:r>
          <a:endParaRPr lang="cs-CZ" sz="1400" kern="1200" dirty="0"/>
        </a:p>
      </dsp:txBody>
      <dsp:txXfrm>
        <a:off x="111612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CA47E-DA33-4A43-9F09-77A279C53B4F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0FB6A-79FB-457D-9AFA-CA4C40269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8FCA9BD-6C65-4D30-9008-15E78EF65EF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6932E6-3E4E-4C10-9D92-2613C3A64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e/Paul_Gauguin_145.jpg/467px-Paul_Gauguin_145.jpg" TargetMode="External"/><Relationship Id="rId3" Type="http://schemas.openxmlformats.org/officeDocument/2006/relationships/hyperlink" Target="http://upload.wikimedia.org/wikipedia/commons/thumb/a/a8/Paul_Gauguin_087.jpg/781px-Paul_Gauguin_087.jpg" TargetMode="External"/><Relationship Id="rId7" Type="http://schemas.openxmlformats.org/officeDocument/2006/relationships/hyperlink" Target="http://upload.wikimedia.org/wikipedia/commons/thumb/f/ff/Paul_Gauguin_074.jpg/448px-Paul_Gauguin_074.jpg" TargetMode="External"/><Relationship Id="rId2" Type="http://schemas.openxmlformats.org/officeDocument/2006/relationships/hyperlink" Target="http://upload.wikimedia.org/wikipedia/commons/thumb/4/4f/Paul_Gauguin_111.jpg/484px-Paul_Gauguin_1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c/Paul_Gauguin_142.jpg/800px-Paul_Gauguin_142.jpg" TargetMode="External"/><Relationship Id="rId5" Type="http://schemas.openxmlformats.org/officeDocument/2006/relationships/hyperlink" Target="http://upload.wikimedia.org/wikipedia/commons/thumb/5/54/Paul_Gauguin_029.jpg/435px-Paul_Gauguin_029.jpg" TargetMode="External"/><Relationship Id="rId10" Type="http://schemas.openxmlformats.org/officeDocument/2006/relationships/hyperlink" Target="http://cs.wikipedia.org/wiki/Paul_Gauguin" TargetMode="External"/><Relationship Id="rId4" Type="http://schemas.openxmlformats.org/officeDocument/2006/relationships/hyperlink" Target="http://upload.wikimedia.org/wikipedia/commons/thumb/f/f5/Paul_Gauguin_025.jpg/800px-Paul_Gauguin_025.jpg" TargetMode="External"/><Relationship Id="rId9" Type="http://schemas.openxmlformats.org/officeDocument/2006/relationships/hyperlink" Target="http://upload.wikimedia.org/wikipedia/commons/thumb/b/b6/Paul_Gauguin_026.jpg/467px-Paul_Gauguin_02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byla použita v 9. ročníku v hodině   výtvarné výchovy  jako motivace k expresivní malbě</a:t>
            </a:r>
            <a:endParaRPr lang="cs-CZ" u="sng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 seznamuje s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životem a dílem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 Paula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Gauguina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, s pojmem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expresionismus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,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může být využita k praktickému i teoretickému seznámení s moderním uměleckým směrem konce 19. století a dílem,</a:t>
            </a:r>
          </a:p>
          <a:p>
            <a:r>
              <a:rPr lang="cs-CZ" dirty="0" smtClean="0"/>
              <a:t> lze využít k  skupinové i individuální práci, k frontálnímu i skupinovému opakování  i zkoušení probraného učiva.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a dílo</a:t>
            </a:r>
            <a:endParaRPr lang="cs-CZ" sz="2000" b="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Paul </a:t>
            </a:r>
            <a:r>
              <a:rPr lang="cs-CZ" sz="6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Gauguin</a:t>
            </a: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/>
            </a:r>
            <a:b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</a:b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(1848 –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 1903) </a:t>
            </a: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/>
            </a:r>
            <a:b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</a:br>
            <a:endParaRPr lang="cs-CZ" sz="2000" dirty="0">
              <a:latin typeface="Batang" pitchFamily="18" charset="-127"/>
              <a:ea typeface="Batang" pitchFamily="18" charset="-127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Francouzský malíř –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expresionista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(narozen 7. června 1848)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4846312" cy="4752528"/>
          </a:xfrm>
        </p:spPr>
        <p:txBody>
          <a:bodyPr>
            <a:normAutofit/>
          </a:bodyPr>
          <a:lstStyle/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vyrůstal v Limě, později v Paříži,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krátce pracoval  jako úředník (toto zaměstnání jej nesmírně bavilo), ale lákalo jej malování i sochařina,</a:t>
            </a:r>
          </a:p>
          <a:p>
            <a:pPr>
              <a:buNone/>
            </a:pPr>
            <a:endParaRPr lang="cs-CZ" sz="1750" u="sng" dirty="0" smtClean="0">
              <a:solidFill>
                <a:schemeClr val="accent1">
                  <a:lumMod val="75000"/>
                </a:schemeClr>
              </a:solidFill>
              <a:latin typeface="Batang" pitchFamily="18" charset="-127"/>
              <a:ea typeface="Batang" pitchFamily="18" charset="-127"/>
            </a:endParaRPr>
          </a:p>
          <a:p>
            <a:r>
              <a:rPr lang="cs-CZ" sz="1750" b="1" dirty="0" smtClean="0">
                <a:latin typeface="Batang" pitchFamily="18" charset="-127"/>
                <a:ea typeface="Batang" pitchFamily="18" charset="-127"/>
              </a:rPr>
              <a:t>Dílo: </a:t>
            </a:r>
            <a:r>
              <a:rPr lang="cs-CZ" sz="1800" b="1" i="1" dirty="0" smtClean="0">
                <a:latin typeface="Batang" pitchFamily="18" charset="-127"/>
                <a:ea typeface="Batang" pitchFamily="18" charset="-127"/>
              </a:rPr>
              <a:t>Autoportrét s kloboukem (1893)</a:t>
            </a:r>
            <a:endParaRPr lang="cs-CZ" sz="1750" b="1" i="1" dirty="0" smtClean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1027" name="Picture 3" descr="C:\Users\Verca\Desktop\Škola\UP OLOMOUC\KTE-BINT\Paul_Gauguin_1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84784"/>
            <a:ext cx="3921800" cy="485895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779912" y="58772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ženatý.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s 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Mette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-Sofií 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Gadovou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měl čtyři syny  a jednu dceru,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špatná ekonomická situace, kdy ztratil práci, způsobila, že jej manželka opustila,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posléze žil v Bretani, kde začal 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malovaljeho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obrazy působily jako pozměněný impresionismus.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erca\Desktop\Škola\UP OLOMOUC\KTE-BINT\Paul_Gauguin_0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5850820" cy="448943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Po nějaké době odešel za prací do Střední Ameriky.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614064" cy="4572000"/>
          </a:xfrm>
        </p:spPr>
        <p:txBody>
          <a:bodyPr>
            <a:noAutofit/>
          </a:bodyPr>
          <a:lstStyle/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poté se uchýlil na ostrově Martinik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tam namaluje několik pláten, ve kterých jako by našel sebe sama.</a:t>
            </a:r>
          </a:p>
          <a:p>
            <a:endParaRPr lang="cs-CZ" sz="1750" dirty="0" smtClean="0">
              <a:latin typeface="Batang" pitchFamily="18" charset="-127"/>
              <a:ea typeface="Batang" pitchFamily="18" charset="-127"/>
            </a:endParaRP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Dílo: 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Pod mangovníky.</a:t>
            </a:r>
            <a:endParaRPr lang="cs-CZ" sz="1750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Z ostrova se vrátí zpět do Evropy (Paříž, Pont-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Avenu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, ale takový život jej nebaví.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setkává se  s Vincentem van 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Goghem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(seznamuje je bratr Vincenta- 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Theo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), spřátelí se a krátce spolu bydlí ve městě 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Arles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, ale soužití netrvá dlouho, Vincent jej napadne nožem a zraní i sám sebe.</a:t>
            </a:r>
          </a:p>
          <a:p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Gauguin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se opět odejde do Bretaně, 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jelikož má dluhy, uprchne opět do tropického ráje, tentokrát na  na Tahiti,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zároveň se mu podaří v pařížské aukční síni utržit peníze za jeho malby, jež mu umožní tento další pobyt v tichomořských ostrovech. </a:t>
            </a:r>
            <a:endParaRPr lang="cs-CZ" sz="1750" dirty="0">
              <a:latin typeface="Batang" pitchFamily="18" charset="-127"/>
              <a:ea typeface="Batang" pitchFamily="18" charset="-127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Pobyt v Tichomoří: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ve vesnici </a:t>
            </a:r>
            <a:r>
              <a:rPr lang="cs-CZ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Mataica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 si  </a:t>
            </a:r>
            <a:r>
              <a:rPr lang="cs-CZ" sz="1800" dirty="0" smtClean="0">
                <a:latin typeface="Batang" pitchFamily="18" charset="-127"/>
                <a:ea typeface="Batang" pitchFamily="18" charset="-127"/>
              </a:rPr>
              <a:t>našel si domorodou ženu jako milenku a modelku pro své obrazy.</a:t>
            </a:r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Dílo: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1750" i="1" dirty="0" err="1" smtClean="0">
                <a:latin typeface="Batang" pitchFamily="18" charset="-127"/>
                <a:ea typeface="Batang" pitchFamily="18" charset="-127"/>
              </a:rPr>
              <a:t>Manao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 </a:t>
            </a:r>
            <a:r>
              <a:rPr lang="cs-CZ" sz="1750" i="1" dirty="0" err="1" smtClean="0">
                <a:latin typeface="Batang" pitchFamily="18" charset="-127"/>
                <a:ea typeface="Batang" pitchFamily="18" charset="-127"/>
              </a:rPr>
              <a:t>tupapau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 (Duch mrtvých bdí)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 z roku 1892 – jedno z malířových nejkontroverznějších pláten.</a:t>
            </a:r>
            <a:endParaRPr lang="cs-CZ" sz="1750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3074" name="Picture 2" descr="C:\Users\Verca\Desktop\Škola\UP OLOMOUC\KTE-BINT\Paul_Gauguin_0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556792"/>
            <a:ext cx="6264696" cy="462751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619672" y="58052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Další životní úspěchy i neúspěchy: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062336" cy="4572000"/>
          </a:xfrm>
        </p:spPr>
        <p:txBody>
          <a:bodyPr>
            <a:normAutofit/>
          </a:bodyPr>
          <a:lstStyle/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úspěšná  prodejní výstava v Paříži 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před návratem  na ostrovy Tahiti a Markézy navštíví </a:t>
            </a:r>
            <a:r>
              <a:rPr lang="cs-CZ" sz="1750" dirty="0" err="1" smtClean="0">
                <a:latin typeface="Batang" pitchFamily="18" charset="-127"/>
                <a:ea typeface="Batang" pitchFamily="18" charset="-127"/>
              </a:rPr>
              <a:t>jěště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  milovanou Bretaň – připlete se  do rvačky (utrpí zlomeninu nohy). 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trápí jej i pohlavní choroba – syfilida,</a:t>
            </a: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stává se závislým na morfiu a alkoholu</a:t>
            </a:r>
          </a:p>
          <a:p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umírá 8. května 1903 (zástavu srdce).</a:t>
            </a:r>
          </a:p>
          <a:p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  <a:p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  <a:p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  <a:p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  <a:p>
            <a:pPr>
              <a:buNone/>
            </a:pPr>
            <a:endParaRPr lang="cs-CZ" sz="1750" dirty="0" smtClean="0">
              <a:latin typeface="Batang" pitchFamily="18" charset="-127"/>
              <a:ea typeface="Batang" pitchFamily="18" charset="-127"/>
            </a:endParaRPr>
          </a:p>
          <a:p>
            <a:pPr>
              <a:buNone/>
            </a:pP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Dílo: 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Muž se sekyrou</a:t>
            </a:r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 (1891)</a:t>
            </a:r>
            <a:endParaRPr lang="cs-CZ" sz="1750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4098" name="Picture 2" descr="C:\Users\Verca\Desktop\Škola\UP OLOMOUC\KTE-BINT\Paul_Gauguin_0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84784"/>
            <a:ext cx="3452424" cy="475252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499992" y="58772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Na obrazech je patrný jeho osobitý styl.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</a:b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barvu nanáší ve velkých plochách (tím se liší od impresionistů), barevnost volí podle toho, jak ji pociťuje – znaky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expresionismu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 (exprese = výraz).</a:t>
            </a:r>
          </a:p>
          <a:p>
            <a:endParaRPr lang="cs-CZ" sz="1750" dirty="0" smtClean="0">
              <a:latin typeface="Batang" pitchFamily="18" charset="-127"/>
              <a:ea typeface="Batang" pitchFamily="18" charset="-127"/>
            </a:endParaRPr>
          </a:p>
          <a:p>
            <a:r>
              <a:rPr lang="cs-CZ" sz="1750" dirty="0" smtClean="0">
                <a:latin typeface="Batang" pitchFamily="18" charset="-127"/>
                <a:ea typeface="Batang" pitchFamily="18" charset="-127"/>
              </a:rPr>
              <a:t>Dílo: 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Odkud přicházíme? Co jsme? Kam jdeme? (1897) (obr. 5)</a:t>
            </a:r>
            <a:endParaRPr lang="cs-CZ" sz="1750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5123" name="Picture 3" descr="C:\Users\Verca\Desktop\Škola\UP OLOMOUC\KTE-BINT\Paul_Gauguin_1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429000"/>
            <a:ext cx="6984776" cy="259473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Další významné dílo: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Dílo: Mladá dívka s vějířem (1902) (obr. 6)</a:t>
            </a:r>
          </a:p>
          <a:p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Dívky s květy manga(1899) (obr.7)</a:t>
            </a: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endParaRPr lang="cs-CZ" sz="1750" i="1" dirty="0" smtClean="0">
              <a:latin typeface="Batang" pitchFamily="18" charset="-127"/>
              <a:ea typeface="Batang" pitchFamily="18" charset="-127"/>
            </a:endParaRPr>
          </a:p>
          <a:p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Žlutý  </a:t>
            </a:r>
            <a:r>
              <a:rPr lang="cs-CZ" sz="1750" i="1" dirty="0" err="1" smtClean="0">
                <a:latin typeface="Batang" pitchFamily="18" charset="-127"/>
                <a:ea typeface="Batang" pitchFamily="18" charset="-127"/>
              </a:rPr>
              <a:t>Kristtus</a:t>
            </a:r>
            <a:r>
              <a:rPr lang="cs-CZ" sz="1750" i="1" dirty="0" smtClean="0">
                <a:latin typeface="Batang" pitchFamily="18" charset="-127"/>
                <a:ea typeface="Batang" pitchFamily="18" charset="-127"/>
              </a:rPr>
              <a:t> (1889) (obr. 8)</a:t>
            </a:r>
          </a:p>
        </p:txBody>
      </p:sp>
      <p:pic>
        <p:nvPicPr>
          <p:cNvPr id="6146" name="Picture 2" descr="C:\Users\Verca\Desktop\Škola\UP OLOMOUC\KTE-BINT\Paul_Gauguin_0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-819472"/>
            <a:ext cx="3444499" cy="460851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6147" name="Picture 3" descr="C:\Users\Verca\Desktop\Škola\UP OLOMOUC\KTE-BINT\Paul_Gauguin_1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420888"/>
            <a:ext cx="2357114" cy="302433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8028384" y="38610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50131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1026" name="Picture 2" descr="C:\Users\marshall\Desktop\foto do prezentací\467px-Paul_Gauguin_0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005064"/>
            <a:ext cx="3551435" cy="456287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444208" y="81095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Obr.1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http://upload.wikimedia.org/wikipedia/commons/thumb/4/4f/Paul_Gauguin_111.jpg/484px-Paul_Gauguin_111.jpg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2],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 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 na www: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http://upload.wikimedia.org/wikipedia/commons/thumb/a/a8/Paul_Gauguin_087.jpg/781px-Paul_Gauguin_087.jpg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3],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http://upload.wikimedia.org/wikipedia/commons/thumb/f/f5/Paul_Gauguin_025.jpg/800px-Paul_Gauguin_025.jpg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4],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http://upload.wikimedia.org/wikipedia/commons/thumb/5/54/Paul_Gauguin_029.jpg/435px-Paul_Gauguin_029.jpg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5],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http://upload.wikimedia.org/wikipedia/commons/thumb/a/ac/Paul_Gauguin_142.jpg/800px-Paul_Gauguin_142.jpg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6],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7"/>
              </a:rPr>
              <a:t>http://upload.wikimedia.org/wikipedia/commons/thumb/f/ff/Paul_Gauguin_074.jpg/448px-Paul_Gauguin_074.jpg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Obr.7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8"/>
              </a:rPr>
              <a:t>http://upload.wikimedia.org/wikipedia/commons/thumb/a/ae/Paul_Gauguin_145.jpg/467px-Paul_Gauguin_145.jpg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Obr.8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2011-12-07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upload.wikimedia.org/wikipedia/commons/thumb/b/b6/Paul_Gauguin_026.jpg/467px-Paul_Gauguin_026.jpg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/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Použitá literatura:</a:t>
            </a:r>
            <a:endParaRPr lang="cs-CZ" dirty="0" smtClean="0"/>
          </a:p>
          <a:p>
            <a:pPr marL="0" indent="0"/>
            <a:r>
              <a:rPr lang="cs-CZ" dirty="0" smtClean="0">
                <a:hlinkClick r:id="rId10"/>
              </a:rPr>
              <a:t>  </a:t>
            </a:r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cs.wikipedia.org/wiki/Paul_Gauguin</a:t>
            </a:r>
            <a:endParaRPr lang="cs-CZ" dirty="0" smtClean="0"/>
          </a:p>
          <a:p>
            <a:pPr marL="0" indent="0"/>
            <a:r>
              <a:rPr lang="cs-CZ" dirty="0" smtClean="0"/>
              <a:t> vlastní zdroj informací</a:t>
            </a:r>
            <a:endParaRPr lang="cs-CZ" dirty="0" smtClean="0"/>
          </a:p>
          <a:p>
            <a:pPr marL="0" indent="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14">
      <a:dk1>
        <a:sysClr val="windowText" lastClr="000000"/>
      </a:dk1>
      <a:lt1>
        <a:srgbClr val="7F7F7F"/>
      </a:lt1>
      <a:dk2>
        <a:srgbClr val="EBEBEB"/>
      </a:dk2>
      <a:lt2>
        <a:srgbClr val="9F9F9F"/>
      </a:lt2>
      <a:accent1>
        <a:srgbClr val="C00000"/>
      </a:accent1>
      <a:accent2>
        <a:srgbClr val="C00000"/>
      </a:accent2>
      <a:accent3>
        <a:srgbClr val="C00000"/>
      </a:accent3>
      <a:accent4>
        <a:srgbClr val="C00000"/>
      </a:accent4>
      <a:accent5>
        <a:srgbClr val="C00000"/>
      </a:accent5>
      <a:accent6>
        <a:srgbClr val="C00000"/>
      </a:accent6>
      <a:hlink>
        <a:srgbClr val="C00000"/>
      </a:hlink>
      <a:folHlink>
        <a:srgbClr val="C0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249</TotalTime>
  <Words>536</Words>
  <Application>Microsoft Office PowerPoint</Application>
  <PresentationFormat>Předvádění na obrazovce (4:3)</PresentationFormat>
  <Paragraphs>97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Anotace</vt:lpstr>
      <vt:lpstr>Paul Gauguin  (1848 – 1903)  </vt:lpstr>
      <vt:lpstr>Francouzský malíř – expresionista (narozen 7. června 1848)</vt:lpstr>
      <vt:lpstr>Byl ženatý.</vt:lpstr>
      <vt:lpstr>Po nějaké době odešel za prací do Střední Ameriky.</vt:lpstr>
      <vt:lpstr>Z ostrova se vrátí zpět do Evropy (Paříž, Pont-Avenu, ale takový život jej nebaví.</vt:lpstr>
      <vt:lpstr>Pobyt v Tichomoří:</vt:lpstr>
      <vt:lpstr>Další životní úspěchy i neúspěchy:</vt:lpstr>
      <vt:lpstr>Na obrazech je patrný jeho osobitý styl. </vt:lpstr>
      <vt:lpstr>Další významné dílo: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Gauguin Veronika Maršálková</dc:title>
  <dc:creator>Verca</dc:creator>
  <cp:lastModifiedBy>marshall</cp:lastModifiedBy>
  <cp:revision>39</cp:revision>
  <dcterms:created xsi:type="dcterms:W3CDTF">2011-11-24T13:05:15Z</dcterms:created>
  <dcterms:modified xsi:type="dcterms:W3CDTF">2011-12-15T20:39:19Z</dcterms:modified>
</cp:coreProperties>
</file>