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ittlere Formatvorlage 2 - Akz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ittlere Formatvorlage 4 - Akz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301B821-A1FF-4177-AEE7-76D212191A09}" styleName="Mittlere Formatvorlage 1 - Akz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C2FFA5D-87B4-456A-9821-1D502468CF0F}" styleName="Designformatvorlage 1 - Akz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Helle Formatvorlage 2 - Akz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8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40ADB39-B960-4EE5-BBF4-8DD0FF3399D5}" type="datetimeFigureOut">
              <a:rPr lang="cs-CZ"/>
              <a:pPr>
                <a:defRPr/>
              </a:pPr>
              <a:t>22.11.2011</a:t>
            </a:fld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9F80895-AC26-4272-8BC7-502628F8F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66CF5BB4-0E85-445B-9BD9-55B5B2EA34A2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FFDEB-8BA6-4D25-AA84-BFB7F84EDA72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9B8B1-4AE4-4B72-BF5A-C75D495A46BA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03DC8-B97F-49A6-B74D-A4909F51FB5D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71C84-21D8-4157-90C3-C6292386DF6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3DED3-70D7-4CC6-9068-568D3EA7C2E0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DC44D-EAD9-4DEF-ADB3-580F90D2876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B606C-05F8-430F-AD6C-0666D91BEFA3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C3D47-FC2D-4F34-8E3D-076DFF3E3EC4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01CDF-8DA2-4750-A730-329440CAF150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5D3CA-DFE9-40A6-93BF-DBB7A2F43D9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F8075-D18D-4C35-B086-ABE33713EFAE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74DE2-716C-4423-8272-8AEAE4B72F4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F520B-D587-4BBF-84B6-07ACC844DDA9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7636F-67BE-4C3B-9288-68F024588DE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C67D5-B94B-4425-B8F6-F9424C09B3E6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73682B-F296-4F79-AB50-81C2C8EECCE4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45BCC-88D1-4623-B1D2-FA93CC7DB5E5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4C7E8-30F0-4556-99E3-3D34409A9ED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BFD30-996A-4C90-9E55-77C1537F424A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018BC-12A1-489F-A8A7-5DD131C71E4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5FA61-E9F4-43CA-97E4-CBD2C17F41AD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CEDD0-FD17-4984-8C53-BC403AC4787C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Titelmasterformat durch Klicken bearbeiten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7CC298E-9DAD-4A89-9400-B6DE72D38AB2}" type="datetimeFigureOut">
              <a:rPr lang="de-DE"/>
              <a:pPr>
                <a:defRPr/>
              </a:pPr>
              <a:t>22.11.2011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D3AF731-F40F-4D1A-96CA-1D646245B58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8" r:id="rId7"/>
    <p:sldLayoutId id="2147483699" r:id="rId8"/>
    <p:sldLayoutId id="2147483700" r:id="rId9"/>
    <p:sldLayoutId id="2147483691" r:id="rId10"/>
    <p:sldLayoutId id="214748370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0" name="Group 24"/>
          <p:cNvGraphicFramePr>
            <a:graphicFrameLocks noGrp="1"/>
          </p:cNvGraphicFramePr>
          <p:nvPr/>
        </p:nvGraphicFramePr>
        <p:xfrm>
          <a:off x="611188" y="1989138"/>
          <a:ext cx="7993062" cy="1825625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VY_32_INOVACE_01_Hlásky a písmena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Hlásky </a:t>
            </a:r>
            <a:r>
              <a:rPr lang="cs-CZ" sz="480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písmena</a:t>
            </a:r>
            <a:endParaRPr lang="de-DE" sz="4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871538" y="2492375"/>
            <a:ext cx="7408862" cy="2449513"/>
          </a:xfrm>
        </p:spPr>
        <p:txBody>
          <a:bodyPr rtlCol="0">
            <a:normAutofit fontScale="77500" lnSpcReduction="20000"/>
          </a:bodyPr>
          <a:lstStyle/>
          <a:p>
            <a:pPr marL="274320" indent="-274320" algn="just" eaLnBrk="1" fontAlgn="auto" hangingPunct="1">
              <a:spcAft>
                <a:spcPts val="0"/>
              </a:spcAft>
              <a:defRPr/>
            </a:pPr>
            <a:r>
              <a:rPr lang="cs-CZ" sz="2800" b="1" u="sng" dirty="0"/>
              <a:t>Hlásky</a:t>
            </a:r>
            <a:r>
              <a:rPr lang="cs-CZ" sz="2800" dirty="0"/>
              <a:t> jsou zvuky, z nichž se skládají </a:t>
            </a:r>
            <a:r>
              <a:rPr lang="cs-CZ" sz="2800" dirty="0" smtClean="0"/>
              <a:t>slova</a:t>
            </a:r>
            <a:endParaRPr lang="de-DE" sz="2800" dirty="0" smtClean="0"/>
          </a:p>
          <a:p>
            <a:pPr marL="269875" indent="0" algn="just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dirty="0" smtClean="0"/>
              <a:t>(zavři </a:t>
            </a:r>
            <a:r>
              <a:rPr lang="cs-CZ" sz="2800" dirty="0"/>
              <a:t>oči a uslyšíš </a:t>
            </a:r>
            <a:r>
              <a:rPr lang="cs-CZ" sz="2800" b="1" u="sng" dirty="0"/>
              <a:t>hlas – hlásky</a:t>
            </a:r>
            <a:r>
              <a:rPr lang="cs-CZ" sz="2800" dirty="0" smtClean="0"/>
              <a:t>).</a:t>
            </a:r>
            <a:endParaRPr lang="de-DE" sz="2800" dirty="0" smtClean="0"/>
          </a:p>
          <a:p>
            <a:pPr marL="274320" indent="-274320" algn="just" eaLnBrk="1" fontAlgn="auto" hangingPunct="1">
              <a:spcAft>
                <a:spcPts val="0"/>
              </a:spcAft>
              <a:defRPr/>
            </a:pPr>
            <a:endParaRPr lang="de-DE" dirty="0"/>
          </a:p>
          <a:p>
            <a:pPr marL="274320" indent="-274320" algn="just" eaLnBrk="1" fontAlgn="auto" hangingPunct="1">
              <a:spcAft>
                <a:spcPts val="0"/>
              </a:spcAft>
              <a:defRPr/>
            </a:pPr>
            <a:r>
              <a:rPr lang="cs-CZ" sz="2800" b="1" u="sng" dirty="0"/>
              <a:t>Písmena</a:t>
            </a:r>
            <a:r>
              <a:rPr lang="cs-CZ" sz="2800" dirty="0"/>
              <a:t> jsou napsané nebo vytištěné </a:t>
            </a:r>
            <a:r>
              <a:rPr lang="cs-CZ" sz="2800" dirty="0" smtClean="0"/>
              <a:t>hlásky</a:t>
            </a:r>
            <a:endParaRPr lang="de-DE" sz="2800" dirty="0" smtClean="0"/>
          </a:p>
          <a:p>
            <a:pPr marL="269875" indent="0" algn="just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dirty="0" smtClean="0"/>
              <a:t>(otevři </a:t>
            </a:r>
            <a:r>
              <a:rPr lang="cs-CZ" sz="2800" dirty="0"/>
              <a:t>oči a uvidíš </a:t>
            </a:r>
            <a:r>
              <a:rPr lang="cs-CZ" sz="2800" b="1" u="sng" dirty="0"/>
              <a:t>písmo – písmena</a:t>
            </a:r>
            <a:r>
              <a:rPr lang="cs-CZ" sz="2800" dirty="0" smtClean="0"/>
              <a:t>).</a:t>
            </a:r>
            <a:endParaRPr lang="de-DE" sz="2800" dirty="0" smtClean="0"/>
          </a:p>
          <a:p>
            <a:pPr marL="274320" indent="-274320" algn="just" eaLnBrk="1" fontAlgn="auto" hangingPunct="1">
              <a:spcAft>
                <a:spcPts val="0"/>
              </a:spcAft>
              <a:defRPr/>
            </a:pP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2800" dirty="0"/>
              <a:t>Některé hlásky označujeme dvěma různými písmeny.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de-DE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Hlásky  a písmena</a:t>
            </a:r>
            <a:endParaRPr lang="de-DE" dirty="0"/>
          </a:p>
        </p:txBody>
      </p:sp>
      <p:graphicFrame>
        <p:nvGraphicFramePr>
          <p:cNvPr id="4" name="Tabelle 3"/>
          <p:cNvGraphicFramePr>
            <a:graphicFrameLocks noGrp="1"/>
          </p:cNvGraphicFramePr>
          <p:nvPr/>
        </p:nvGraphicFramePr>
        <p:xfrm>
          <a:off x="2268538" y="5013325"/>
          <a:ext cx="4608512" cy="1554163"/>
        </p:xfrm>
        <a:graphic>
          <a:graphicData uri="http://schemas.openxmlformats.org/drawingml/2006/table">
            <a:tbl>
              <a:tblPr firstRow="1">
                <a:tableStyleId>{21E4AEA4-8DFA-4A89-87EB-49C32662AFE0}</a:tableStyleId>
              </a:tblPr>
              <a:tblGrid>
                <a:gridCol w="2465019"/>
                <a:gridCol w="2143493"/>
              </a:tblGrid>
              <a:tr h="3885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sng" strike="noStrike" dirty="0">
                          <a:effectLst/>
                        </a:rPr>
                        <a:t>Vyslovujeme </a:t>
                      </a:r>
                      <a:endParaRPr lang="de-DE" sz="2000" b="1" i="0" u="sng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u="sng" strike="noStrike">
                          <a:effectLst/>
                        </a:rPr>
                        <a:t>Píšeme</a:t>
                      </a:r>
                      <a:endParaRPr lang="de-DE" sz="2000" b="1" i="0" u="sng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885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i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u="none" strike="noStrike">
                          <a:effectLst/>
                        </a:rPr>
                        <a:t>i nebo y</a:t>
                      </a:r>
                      <a:endParaRPr lang="de-DE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88522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u="none" strike="noStrike">
                          <a:effectLst/>
                        </a:rPr>
                        <a:t>í</a:t>
                      </a:r>
                      <a:endParaRPr lang="de-DE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u="none" strike="noStrike">
                          <a:effectLst/>
                        </a:rPr>
                        <a:t>í nebo ý</a:t>
                      </a:r>
                      <a:endParaRPr lang="de-DE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885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ú</a:t>
                      </a:r>
                      <a:endParaRPr lang="de-DE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ú nebo ů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Inhaltsplatzhalter 3"/>
          <p:cNvGraphicFramePr>
            <a:graphicFrameLocks noGrp="1"/>
          </p:cNvGraphicFramePr>
          <p:nvPr>
            <p:ph idx="1"/>
          </p:nvPr>
        </p:nvGraphicFramePr>
        <p:xfrm>
          <a:off x="1116013" y="2852738"/>
          <a:ext cx="6840537" cy="2520950"/>
        </p:xfrm>
        <a:graphic>
          <a:graphicData uri="http://schemas.openxmlformats.org/drawingml/2006/table">
            <a:tbl>
              <a:tblPr firstRow="1">
                <a:tableStyleId>{69012ECD-51FC-41F1-AA8D-1B2483CD663E}</a:tableStyleId>
              </a:tblPr>
              <a:tblGrid>
                <a:gridCol w="1584176"/>
                <a:gridCol w="3168352"/>
                <a:gridCol w="2088233"/>
              </a:tblGrid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b="1" u="none" strike="noStrike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slovo</a:t>
                      </a:r>
                      <a:endParaRPr lang="de-DE" sz="2000" b="1" u="none" strike="noStrike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u="none" strike="noStrike" dirty="0">
                          <a:effectLst/>
                        </a:rPr>
                        <a:t>počet hlásek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2000" u="none" strike="noStrike" dirty="0">
                          <a:effectLst/>
                        </a:rPr>
                        <a:t>počet písmen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(zavři oči, řekni si a spočítej)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(napiš si slovo)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květiny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//////// 8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květiny 7</a:t>
                      </a:r>
                      <a:endParaRPr lang="de-DE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měsíc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////// 6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měsíc 5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koloběžka</a:t>
                      </a:r>
                      <a:endParaRPr lang="de-DE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////////// 10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koloběžka 9</a:t>
                      </a:r>
                      <a:endParaRPr lang="de-DE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/>
              <a:t>Přesvědč  se, že některá slova mohou mít více hlásek než písmen</a:t>
            </a:r>
            <a:r>
              <a:rPr lang="cs-CZ" b="1" dirty="0" smtClean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899592" y="2924944"/>
            <a:ext cx="7660373" cy="2337709"/>
          </a:xfrm>
        </p:spPr>
        <p:txBody>
          <a:bodyPr numCol="3" rtlCol="0"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Maruška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květen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svět	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město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podzim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trpaslík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hněv	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oběd	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košile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děda	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pěnkava</a:t>
            </a:r>
            <a:endParaRPr lang="de-DE" sz="32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náměstí</a:t>
            </a:r>
            <a:endParaRPr lang="de-DE" sz="3200" dirty="0" smtClean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/>
              <a:t>Spočítej hlásky  a písmena ve slovech</a:t>
            </a:r>
            <a:r>
              <a:rPr lang="cs-CZ" dirty="0"/>
              <a:t>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nhaltsplatzhalter 1"/>
          <p:cNvSpPr>
            <a:spLocks noGrp="1"/>
          </p:cNvSpPr>
          <p:nvPr>
            <p:ph idx="1"/>
          </p:nvPr>
        </p:nvSpPr>
        <p:spPr>
          <a:xfrm>
            <a:off x="1822450" y="2674938"/>
            <a:ext cx="5499100" cy="3633787"/>
          </a:xfrm>
        </p:spPr>
        <p:txBody>
          <a:bodyPr rtlCol="0">
            <a:normAutofit fontScale="8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100" dirty="0"/>
              <a:t>Prš__,  prš__,  j__n   s__   l__j</a:t>
            </a:r>
            <a:r>
              <a:rPr lang="cs-CZ" sz="3100" dirty="0" smtClean="0"/>
              <a:t>__, </a:t>
            </a:r>
            <a:endParaRPr lang="de-DE" sz="3100" dirty="0" smtClean="0"/>
          </a:p>
          <a:p>
            <a:pPr marL="269875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100" dirty="0" smtClean="0"/>
              <a:t>k</a:t>
            </a:r>
            <a:r>
              <a:rPr lang="cs-CZ" sz="3100" dirty="0"/>
              <a:t>__m,  k__n__čc__, p__j__d__m</a:t>
            </a:r>
            <a:r>
              <a:rPr lang="cs-CZ" sz="3100" dirty="0" smtClean="0"/>
              <a:t>__?</a:t>
            </a:r>
            <a:r>
              <a:rPr lang="de-DE" sz="3100" dirty="0"/>
              <a:t> </a:t>
            </a:r>
            <a:endParaRPr lang="de-DE" sz="3100" dirty="0" smtClean="0"/>
          </a:p>
          <a:p>
            <a:pPr marL="269875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100" dirty="0" smtClean="0"/>
              <a:t>P</a:t>
            </a:r>
            <a:r>
              <a:rPr lang="cs-CZ" sz="3100" dirty="0"/>
              <a:t>__j__d__m__  n__  l__k</a:t>
            </a:r>
            <a:r>
              <a:rPr lang="cs-CZ" sz="3100" dirty="0" smtClean="0"/>
              <a:t>__, </a:t>
            </a:r>
            <a:endParaRPr lang="de-DE" sz="3100" dirty="0" smtClean="0"/>
          </a:p>
          <a:p>
            <a:pPr marL="269875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100" dirty="0" smtClean="0"/>
              <a:t>a</a:t>
            </a:r>
            <a:r>
              <a:rPr lang="cs-CZ" sz="3100" dirty="0"/>
              <a:t>__  k__k__čk__  z__k__k__.</a:t>
            </a:r>
            <a:endParaRPr lang="de-DE" sz="3100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de-DE" sz="3100" dirty="0" smtClean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cs-CZ" sz="3100" dirty="0" smtClean="0"/>
              <a:t>Sk</a:t>
            </a:r>
            <a:r>
              <a:rPr lang="cs-CZ" sz="3100" dirty="0"/>
              <a:t>__k__l  p__s,  př__s  o__e__, </a:t>
            </a:r>
            <a:endParaRPr lang="de-DE" sz="3100" dirty="0" smtClean="0"/>
          </a:p>
          <a:p>
            <a:pPr marL="269875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100" dirty="0" smtClean="0"/>
              <a:t>př</a:t>
            </a:r>
            <a:r>
              <a:rPr lang="cs-CZ" sz="3100" dirty="0"/>
              <a:t>__s  z__l__nou   __ou__u</a:t>
            </a:r>
            <a:r>
              <a:rPr lang="cs-CZ" sz="3100" dirty="0" smtClean="0"/>
              <a:t>. </a:t>
            </a:r>
            <a:endParaRPr lang="de-DE" sz="3100" dirty="0" smtClean="0"/>
          </a:p>
          <a:p>
            <a:pPr marL="269875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100" dirty="0" smtClean="0"/>
              <a:t>Š</a:t>
            </a:r>
            <a:r>
              <a:rPr lang="cs-CZ" sz="3100" dirty="0"/>
              <a:t>__l  z__  n__m  m__sl__v</a:t>
            </a:r>
            <a:r>
              <a:rPr lang="cs-CZ" sz="3100" dirty="0" smtClean="0"/>
              <a:t>__c,</a:t>
            </a:r>
            <a:r>
              <a:rPr lang="de-DE" sz="3100" dirty="0" smtClean="0"/>
              <a:t> </a:t>
            </a:r>
          </a:p>
          <a:p>
            <a:pPr marL="269875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100" dirty="0" smtClean="0"/>
              <a:t>p</a:t>
            </a:r>
            <a:r>
              <a:rPr lang="cs-CZ" sz="3100" dirty="0"/>
              <a:t>__r__  n__  k__o__ou__</a:t>
            </a:r>
            <a:r>
              <a:rPr lang="cs-CZ" sz="3100" dirty="0" smtClean="0"/>
              <a:t>u</a:t>
            </a:r>
            <a:r>
              <a:rPr lang="de-DE" sz="3100" dirty="0" smtClean="0"/>
              <a:t>.</a:t>
            </a:r>
            <a:endParaRPr lang="de-DE" sz="3100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de-DE" dirty="0"/>
          </a:p>
        </p:txBody>
      </p:sp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Doplň chybějící písmena</a:t>
            </a:r>
            <a:endParaRPr lang="de-DE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/>
          </p:cNvSpPr>
          <p:nvPr>
            <p:ph type="body" idx="1"/>
          </p:nvPr>
        </p:nvSpPr>
        <p:spPr>
          <a:xfrm>
            <a:off x="866775" y="2852738"/>
            <a:ext cx="7408863" cy="3451225"/>
          </a:xfrm>
        </p:spPr>
        <p:txBody>
          <a:bodyPr/>
          <a:lstStyle/>
          <a:p>
            <a:pPr eaLnBrk="1" hangingPunct="1"/>
            <a:r>
              <a:rPr lang="cs-CZ" b="1" smtClean="0"/>
              <a:t>Použitá literatura:</a:t>
            </a:r>
          </a:p>
          <a:p>
            <a:pPr eaLnBrk="1" hangingPunct="1"/>
            <a:r>
              <a:rPr lang="cs-CZ" smtClean="0"/>
              <a:t>Ing. J. Potůčková: Pracovní sešit z českého jazyka pro 2.ročník základní školy,  1.díl. Studio 1+1  2000</a:t>
            </a:r>
          </a:p>
          <a:p>
            <a:pPr eaLnBrk="1" hangingPunct="1"/>
            <a:r>
              <a:rPr lang="cs-CZ" smtClean="0"/>
              <a:t>Ing. J. Potůčková: Český jazyk pro 2. ročník základní školy, 1.díl. Studio 1+1  2000</a:t>
            </a:r>
          </a:p>
          <a:p>
            <a:pPr eaLnBrk="1" hangingPunct="1"/>
            <a:r>
              <a:rPr lang="cs-CZ" smtClean="0"/>
              <a:t>Dr. H. Mikulenková a kol.: Český jazyk pro 2. ročník, 1.díl. Prodos 1997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ellenform">
  <a:themeElements>
    <a:clrScheme name="Wellen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ellen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ellen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</TotalTime>
  <Words>226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Arial</vt:lpstr>
      <vt:lpstr>Candara</vt:lpstr>
      <vt:lpstr>Symbol</vt:lpstr>
      <vt:lpstr>Calibri</vt:lpstr>
      <vt:lpstr>Wellenform</vt:lpstr>
      <vt:lpstr>Wellenform</vt:lpstr>
      <vt:lpstr>Wellenform</vt:lpstr>
      <vt:lpstr>Wellenform</vt:lpstr>
      <vt:lpstr>Wellenform</vt:lpstr>
      <vt:lpstr>Wellenform</vt:lpstr>
      <vt:lpstr>Wellenform</vt:lpstr>
      <vt:lpstr>Snímek 1</vt:lpstr>
      <vt:lpstr>Snímek 2</vt:lpstr>
      <vt:lpstr>Snímek 3</vt:lpstr>
      <vt:lpstr>Přesvědč  se, že některá slova mohou mít více hlásek než písmen.</vt:lpstr>
      <vt:lpstr>Spočítej hlásky  a písmena ve slovech </vt:lpstr>
      <vt:lpstr>Doplň chybějící písmena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Hlásky_a_písmena</dc:title>
  <dc:creator>Alena Stanikova</dc:creator>
  <cp:lastModifiedBy>baier</cp:lastModifiedBy>
  <cp:revision>17</cp:revision>
  <dcterms:created xsi:type="dcterms:W3CDTF">2011-11-17T17:31:42Z</dcterms:created>
  <dcterms:modified xsi:type="dcterms:W3CDTF">2011-11-22T19:53:22Z</dcterms:modified>
</cp:coreProperties>
</file>