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2" r:id="rId3"/>
    <p:sldId id="256" r:id="rId4"/>
    <p:sldId id="258" r:id="rId5"/>
    <p:sldId id="257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VY_32_INOVACE_15_TV_12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AUTOR:Mgr. Hana </a:t>
          </a:r>
          <a:r>
            <a:rPr lang="cs-CZ" sz="2000" dirty="0" err="1" smtClean="0"/>
            <a:t>Hrachovská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TV-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5.B- Nácvik podání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B019B2F-9F04-401C-8E07-E6BDABB89605}" type="presOf" srcId="{D1D4F407-5343-4D3F-B5B9-D407B03CAEB4}" destId="{AED2198E-93D5-4001-81B4-73124B309672}" srcOrd="1" destOrd="0" presId="urn:microsoft.com/office/officeart/2005/8/layout/target3"/>
    <dgm:cxn modelId="{5AB28138-371F-4B93-A277-7D0F97020B45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949A1C-879C-418B-8268-EF41EB75CA1F}" type="presOf" srcId="{D8197B8C-B260-4A16-BDF4-0947B075E274}" destId="{5A5FFA88-C948-4069-8E93-59FA12366E83}" srcOrd="1" destOrd="0" presId="urn:microsoft.com/office/officeart/2005/8/layout/target3"/>
    <dgm:cxn modelId="{B302A383-10BB-4C75-B67C-1283197FFAD1}" type="presOf" srcId="{D1D4F407-5343-4D3F-B5B9-D407B03CAEB4}" destId="{D005CE8C-CC26-4C3E-AC11-E15060ECD759}" srcOrd="0" destOrd="0" presId="urn:microsoft.com/office/officeart/2005/8/layout/target3"/>
    <dgm:cxn modelId="{8754A1B7-335B-4266-966B-8D2EABDBFAB9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5666B71-72BC-41D7-9130-92124E6438BF}" type="presOf" srcId="{757F3AB3-0718-4624-B441-E567A8F0AB56}" destId="{333A1088-737F-45CB-B68E-254E46348037}" srcOrd="0" destOrd="0" presId="urn:microsoft.com/office/officeart/2005/8/layout/target3"/>
    <dgm:cxn modelId="{6B034512-4C7C-4366-BF23-CF3D3E1CB2B3}" type="presOf" srcId="{4C35D32F-0EAB-4CD7-82EE-45574DC2A586}" destId="{890E4F0B-2866-4A3F-A3C7-2A14B1797930}" srcOrd="1" destOrd="0" presId="urn:microsoft.com/office/officeart/2005/8/layout/target3"/>
    <dgm:cxn modelId="{7D9AC9D1-CB1A-4FA6-A899-E4E40EB40E16}" type="presOf" srcId="{4C35D32F-0EAB-4CD7-82EE-45574DC2A586}" destId="{8BEBB6EC-1DAA-4CAC-8A25-BC0FCBD5DBD5}" srcOrd="0" destOrd="0" presId="urn:microsoft.com/office/officeart/2005/8/layout/target3"/>
    <dgm:cxn modelId="{4F4E2FBA-A00F-49AA-8312-CDE9537957F7}" type="presOf" srcId="{B651F6E3-6281-48DB-9319-2AEAFDAE7572}" destId="{6BB5E863-4638-4E1D-BFDE-399D028AC4ED}" srcOrd="1" destOrd="0" presId="urn:microsoft.com/office/officeart/2005/8/layout/target3"/>
    <dgm:cxn modelId="{DB4F32E9-7E7C-4AF0-ADBD-03F9C2519B7D}" type="presOf" srcId="{D1B46980-6531-4606-95E6-44980827E919}" destId="{2BE915AB-18AA-4053-B92C-3BFC9ED204BB}" srcOrd="1" destOrd="0" presId="urn:microsoft.com/office/officeart/2005/8/layout/target3"/>
    <dgm:cxn modelId="{FB76A8BC-F8EF-4DFB-9EA9-9D20896CC567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FC7EEB-7C63-4CDB-B020-CF6942B34582}" type="presParOf" srcId="{333A1088-737F-45CB-B68E-254E46348037}" destId="{F5ABB229-8D3B-4694-996A-96F23CF14429}" srcOrd="0" destOrd="0" presId="urn:microsoft.com/office/officeart/2005/8/layout/target3"/>
    <dgm:cxn modelId="{AB8110AC-779F-49AD-A498-730B473D0BBA}" type="presParOf" srcId="{333A1088-737F-45CB-B68E-254E46348037}" destId="{F41139FD-01EE-4571-8B17-4FB00FC51163}" srcOrd="1" destOrd="0" presId="urn:microsoft.com/office/officeart/2005/8/layout/target3"/>
    <dgm:cxn modelId="{90829A59-682E-4FAB-B460-F1644EF9B0B2}" type="presParOf" srcId="{333A1088-737F-45CB-B68E-254E46348037}" destId="{D005CE8C-CC26-4C3E-AC11-E15060ECD759}" srcOrd="2" destOrd="0" presId="urn:microsoft.com/office/officeart/2005/8/layout/target3"/>
    <dgm:cxn modelId="{CC8F4376-64FB-478C-971A-3FE198CD4D34}" type="presParOf" srcId="{333A1088-737F-45CB-B68E-254E46348037}" destId="{2C702D82-9B77-49B7-9568-BB8EB47C3372}" srcOrd="3" destOrd="0" presId="urn:microsoft.com/office/officeart/2005/8/layout/target3"/>
    <dgm:cxn modelId="{7355802C-9B17-4D84-BBC8-7635039F7BEF}" type="presParOf" srcId="{333A1088-737F-45CB-B68E-254E46348037}" destId="{A52A0455-90FF-4808-ABD0-F02540D31D5A}" srcOrd="4" destOrd="0" presId="urn:microsoft.com/office/officeart/2005/8/layout/target3"/>
    <dgm:cxn modelId="{0FF78775-626E-404A-BC6B-F909777792F0}" type="presParOf" srcId="{333A1088-737F-45CB-B68E-254E46348037}" destId="{6140AFEC-043D-4C43-A2F9-D0F5331DF3A3}" srcOrd="5" destOrd="0" presId="urn:microsoft.com/office/officeart/2005/8/layout/target3"/>
    <dgm:cxn modelId="{B8C1FF88-D7F6-4903-844F-81CC175D5B07}" type="presParOf" srcId="{333A1088-737F-45CB-B68E-254E46348037}" destId="{9358AC05-5D7D-4327-9F80-1AD486AEA664}" srcOrd="6" destOrd="0" presId="urn:microsoft.com/office/officeart/2005/8/layout/target3"/>
    <dgm:cxn modelId="{0C053915-773A-44E0-B4A9-AABB8D30F88A}" type="presParOf" srcId="{333A1088-737F-45CB-B68E-254E46348037}" destId="{313FC574-E1CD-4FB4-B054-0B805CE0447D}" srcOrd="7" destOrd="0" presId="urn:microsoft.com/office/officeart/2005/8/layout/target3"/>
    <dgm:cxn modelId="{EED384C5-A0CA-4C4C-BD82-AEDB4404B744}" type="presParOf" srcId="{333A1088-737F-45CB-B68E-254E46348037}" destId="{619D679B-A015-4ECF-8348-D1034C574F40}" srcOrd="8" destOrd="0" presId="urn:microsoft.com/office/officeart/2005/8/layout/target3"/>
    <dgm:cxn modelId="{9FE9BF22-CE09-4AE9-A9F1-1B12D1189305}" type="presParOf" srcId="{333A1088-737F-45CB-B68E-254E46348037}" destId="{322283A8-4A27-4CDA-BAE3-F381106A9174}" srcOrd="9" destOrd="0" presId="urn:microsoft.com/office/officeart/2005/8/layout/target3"/>
    <dgm:cxn modelId="{FDE499CB-0A23-43C1-9C6B-90200C6D35FE}" type="presParOf" srcId="{333A1088-737F-45CB-B68E-254E46348037}" destId="{FFC9F71D-1B4F-4AD9-A4A6-86ADEFC8AF5C}" srcOrd="10" destOrd="0" presId="urn:microsoft.com/office/officeart/2005/8/layout/target3"/>
    <dgm:cxn modelId="{38926AEE-CA74-486A-B2A9-89A72F4DFF2C}" type="presParOf" srcId="{333A1088-737F-45CB-B68E-254E46348037}" destId="{25B08C86-7E15-44DC-BE7F-FFB55DD49D12}" srcOrd="11" destOrd="0" presId="urn:microsoft.com/office/officeart/2005/8/layout/target3"/>
    <dgm:cxn modelId="{C2AD0E51-FA09-4368-98B0-8582195F23E3}" type="presParOf" srcId="{333A1088-737F-45CB-B68E-254E46348037}" destId="{76644BE8-9D7C-4C09-B250-3D10AF48CBB7}" srcOrd="12" destOrd="0" presId="urn:microsoft.com/office/officeart/2005/8/layout/target3"/>
    <dgm:cxn modelId="{5633ECB5-AC44-46AE-869E-1F0C347929BA}" type="presParOf" srcId="{333A1088-737F-45CB-B68E-254E46348037}" destId="{EE85B701-7295-41C0-BA7A-34D3756A2AE6}" srcOrd="13" destOrd="0" presId="urn:microsoft.com/office/officeart/2005/8/layout/target3"/>
    <dgm:cxn modelId="{38E6D829-2DF9-4501-9E04-2CCC3FA50930}" type="presParOf" srcId="{333A1088-737F-45CB-B68E-254E46348037}" destId="{8BEBB6EC-1DAA-4CAC-8A25-BC0FCBD5DBD5}" srcOrd="14" destOrd="0" presId="urn:microsoft.com/office/officeart/2005/8/layout/target3"/>
    <dgm:cxn modelId="{292BCB9F-546C-4538-84AB-1E9F8F26B3CB}" type="presParOf" srcId="{333A1088-737F-45CB-B68E-254E46348037}" destId="{AED2198E-93D5-4001-81B4-73124B309672}" srcOrd="15" destOrd="0" presId="urn:microsoft.com/office/officeart/2005/8/layout/target3"/>
    <dgm:cxn modelId="{24EA40F5-40A5-4CBD-AB87-6F8FA7F8C259}" type="presParOf" srcId="{333A1088-737F-45CB-B68E-254E46348037}" destId="{2BE915AB-18AA-4053-B92C-3BFC9ED204BB}" srcOrd="16" destOrd="0" presId="urn:microsoft.com/office/officeart/2005/8/layout/target3"/>
    <dgm:cxn modelId="{BE20F441-18E0-407C-82E5-5B95134B619B}" type="presParOf" srcId="{333A1088-737F-45CB-B68E-254E46348037}" destId="{6BB5E863-4638-4E1D-BFDE-399D028AC4ED}" srcOrd="17" destOrd="0" presId="urn:microsoft.com/office/officeart/2005/8/layout/target3"/>
    <dgm:cxn modelId="{276A4E3D-F34C-42AF-994E-A1C1D577C42E}" type="presParOf" srcId="{333A1088-737F-45CB-B68E-254E46348037}" destId="{5A5FFA88-C948-4069-8E93-59FA12366E83}" srcOrd="18" destOrd="0" presId="urn:microsoft.com/office/officeart/2005/8/layout/target3"/>
    <dgm:cxn modelId="{C897B28A-73B5-443A-872D-5EBA87DF766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AUTOR:Mgr. Hana </a:t>
          </a:r>
          <a:r>
            <a:rPr lang="cs-CZ" sz="2000" kern="1200" dirty="0" err="1" smtClean="0"/>
            <a:t>Hrachovská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VY_32_INOVACE_15_TV_12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TV-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5.B- Nácvik podání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3505C97-4DB4-48C4-9BF2-C4736E52610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D98EC96-6A8D-4DDC-AEDB-B05BC0A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505C97-4DB4-48C4-9BF2-C4736E52610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8EC96-6A8D-4DDC-AEDB-B05BC0A309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505C97-4DB4-48C4-9BF2-C4736E52610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8EC96-6A8D-4DDC-AEDB-B05BC0A309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505C97-4DB4-48C4-9BF2-C4736E52610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8EC96-6A8D-4DDC-AEDB-B05BC0A309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505C97-4DB4-48C4-9BF2-C4736E52610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8EC96-6A8D-4DDC-AEDB-B05BC0A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505C97-4DB4-48C4-9BF2-C4736E52610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8EC96-6A8D-4DDC-AEDB-B05BC0A309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505C97-4DB4-48C4-9BF2-C4736E52610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8EC96-6A8D-4DDC-AEDB-B05BC0A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3505C97-4DB4-48C4-9BF2-C4736E52610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8EC96-6A8D-4DDC-AEDB-B05BC0A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3505C97-4DB4-48C4-9BF2-C4736E52610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D98EC96-6A8D-4DDC-AEDB-B05BC0A309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505C97-4DB4-48C4-9BF2-C4736E52610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8EC96-6A8D-4DDC-AEDB-B05BC0A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505C97-4DB4-48C4-9BF2-C4736E52610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8EC96-6A8D-4DDC-AEDB-B05BC0A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3505C97-4DB4-48C4-9BF2-C4736E52610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D98EC96-6A8D-4DDC-AEDB-B05BC0A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647056" y="81562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7216" y="4650722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42976" y="11429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95376" y="12953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85852" y="12858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Je určena pro žáky 5. </a:t>
            </a:r>
            <a:r>
              <a:rPr lang="cs-CZ" sz="2000" dirty="0" smtClean="0"/>
              <a:t>ročníku.</a:t>
            </a:r>
            <a:endParaRPr lang="cs-CZ" sz="2000" dirty="0" smtClean="0"/>
          </a:p>
          <a:p>
            <a:r>
              <a:rPr lang="cs-CZ" sz="2000" dirty="0" smtClean="0"/>
              <a:t>Je použit </a:t>
            </a:r>
            <a:r>
              <a:rPr lang="cs-CZ" sz="2000" dirty="0" smtClean="0"/>
              <a:t>PowerPoint.</a:t>
            </a:r>
            <a:endParaRPr lang="cs-CZ" sz="2000" dirty="0" smtClean="0"/>
          </a:p>
          <a:p>
            <a:r>
              <a:rPr lang="cs-CZ" sz="2000" dirty="0" smtClean="0"/>
              <a:t>Je určena pro interaktivní </a:t>
            </a:r>
            <a:r>
              <a:rPr lang="cs-CZ" sz="2000" dirty="0" smtClean="0"/>
              <a:t>tabuli.</a:t>
            </a:r>
            <a:endParaRPr lang="cs-CZ" sz="2000" dirty="0" smtClean="0"/>
          </a:p>
          <a:p>
            <a:r>
              <a:rPr lang="cs-CZ" sz="2000" dirty="0" smtClean="0"/>
              <a:t>Je zařazeno pro průpravou část </a:t>
            </a:r>
            <a:r>
              <a:rPr lang="cs-CZ" sz="2000" dirty="0" smtClean="0"/>
              <a:t>hodiny.</a:t>
            </a:r>
            <a:endParaRPr lang="cs-CZ" sz="2000" dirty="0" smtClean="0"/>
          </a:p>
          <a:p>
            <a:r>
              <a:rPr lang="cs-CZ" sz="2000" dirty="0" smtClean="0"/>
              <a:t>Listopad, </a:t>
            </a:r>
            <a:r>
              <a:rPr lang="cs-CZ" sz="2000" dirty="0" smtClean="0"/>
              <a:t>prosinec.</a:t>
            </a:r>
            <a:endParaRPr lang="cs-CZ" sz="2000" dirty="0" smtClean="0"/>
          </a:p>
          <a:p>
            <a:r>
              <a:rPr lang="cs-CZ" sz="2000" dirty="0" smtClean="0"/>
              <a:t>Žáci spolupracovali, hodina je </a:t>
            </a:r>
            <a:r>
              <a:rPr lang="cs-CZ" sz="2000" dirty="0" smtClean="0"/>
              <a:t>zaujala.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SPORTOVNÍ HRY- volejbal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PODÁNÍ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4866" y="3244334"/>
            <a:ext cx="31742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aseline="0" dirty="0" smtClean="0">
                <a:solidFill>
                  <a:schemeClr val="bg1"/>
                </a:solidFill>
              </a:rPr>
              <a:t>VY_32_INOVACE_01_ČJ_15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72687" y="2760116"/>
            <a:ext cx="1798625" cy="13377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1142984"/>
            <a:ext cx="83582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ÚVOD</a:t>
            </a:r>
          </a:p>
          <a:p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odání je odbití do soupeřova pole, kterým je zahajována každá         rozehra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 okamžiku úderu je ve styku s míčem pouze 1 ruka</a:t>
            </a:r>
          </a:p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ruhou rukou musí být míč nadhozen nebo spuštěn</a:t>
            </a:r>
          </a:p>
          <a:p>
            <a:pPr lvl="0">
              <a:buFontTx/>
              <a:buChar char="-"/>
            </a:pPr>
            <a:r>
              <a:rPr lang="cs-CZ" baseline="0" dirty="0" smtClean="0">
                <a:solidFill>
                  <a:schemeClr val="bg1"/>
                </a:solidFill>
              </a:rPr>
              <a:t>VY_32_INOVACE_01_ČJ_15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2050" name="Picture 2" descr="C:\Documents and Settings\ZŠ\Local Settings\Temporary Internet Files\Content.IE5\RA6ZCSYY\MC90031878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3643314"/>
            <a:ext cx="1428760" cy="25689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85852" y="1071546"/>
            <a:ext cx="6853158" cy="29854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 technického hlediska rozeznáváme :</a:t>
            </a:r>
          </a:p>
          <a:p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Spodní podání v čelném postavení</a:t>
            </a:r>
          </a:p>
          <a:p>
            <a:pPr>
              <a:buFontTx/>
              <a:buChar char="-"/>
            </a:pPr>
            <a:r>
              <a:rPr lang="cs-CZ" dirty="0" smtClean="0"/>
              <a:t>Spodní podání v bočném postavení</a:t>
            </a:r>
          </a:p>
          <a:p>
            <a:pPr>
              <a:buFontTx/>
              <a:buChar char="-"/>
            </a:pPr>
            <a:r>
              <a:rPr lang="cs-CZ" dirty="0" smtClean="0"/>
              <a:t>Vrchní podání v čelním postavení z místa a po rozběhu</a:t>
            </a:r>
          </a:p>
          <a:p>
            <a:pPr>
              <a:buFontTx/>
              <a:buChar char="-"/>
            </a:pPr>
            <a:r>
              <a:rPr lang="cs-CZ" dirty="0" smtClean="0"/>
              <a:t>Vrchní podání v bočném postavení z místa a po rozběhu</a:t>
            </a:r>
          </a:p>
          <a:p>
            <a:pPr>
              <a:buFontTx/>
              <a:buChar char="-"/>
            </a:pPr>
            <a:r>
              <a:rPr lang="cs-CZ" dirty="0" smtClean="0"/>
              <a:t>Vrchní podání v čelném postavení z výskoku a po rozběhu</a:t>
            </a:r>
          </a:p>
          <a:p>
            <a:pPr lvl="0"/>
            <a:r>
              <a:rPr lang="cs-CZ" baseline="0" dirty="0" smtClean="0">
                <a:solidFill>
                  <a:schemeClr val="bg1"/>
                </a:solidFill>
              </a:rPr>
              <a:t>VY_32_INOVACE_01_ČJ_15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3074" name="Picture 2" descr="C:\Documents and Settings\ZŠ\Local Settings\Temporary Internet Files\Content.IE5\4ABHUSBC\MC90043602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3304870"/>
            <a:ext cx="1857388" cy="255935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571480"/>
            <a:ext cx="8143932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SPODNÍ PODÁNÍ V ČELNÉM POSTAVENÍ</a:t>
            </a:r>
          </a:p>
          <a:p>
            <a:endParaRPr lang="cs-CZ" b="1" dirty="0"/>
          </a:p>
          <a:p>
            <a:pPr>
              <a:buFontTx/>
              <a:buChar char="-"/>
            </a:pPr>
            <a:r>
              <a:rPr lang="cs-CZ" dirty="0" smtClean="0"/>
              <a:t>Podávající stojí čelem k síti na mírně pokrčených nohou.</a:t>
            </a:r>
          </a:p>
          <a:p>
            <a:pPr>
              <a:buFontTx/>
              <a:buChar char="-"/>
            </a:pPr>
            <a:r>
              <a:rPr lang="cs-CZ" dirty="0" smtClean="0"/>
              <a:t>Trup </a:t>
            </a:r>
            <a:r>
              <a:rPr lang="cs-CZ" dirty="0" smtClean="0"/>
              <a:t>je lehce předkloněn.</a:t>
            </a:r>
          </a:p>
          <a:p>
            <a:pPr>
              <a:buFontTx/>
              <a:buChar char="-"/>
            </a:pPr>
            <a:r>
              <a:rPr lang="cs-CZ" dirty="0" smtClean="0"/>
              <a:t>Levou rukou ( pravák) nadhodíme míč kolmo vzhůru před pravé rameno asi do jeho výše.</a:t>
            </a:r>
          </a:p>
          <a:p>
            <a:pPr>
              <a:buFontTx/>
              <a:buChar char="-"/>
            </a:pPr>
            <a:r>
              <a:rPr lang="cs-CZ" dirty="0" smtClean="0"/>
              <a:t>Současně zapažíme pravou ruku ( pravák) s mírným ohnutím v lokti.</a:t>
            </a:r>
          </a:p>
          <a:p>
            <a:pPr>
              <a:buFontTx/>
              <a:buChar char="-"/>
            </a:pPr>
            <a:r>
              <a:rPr lang="cs-CZ" dirty="0" smtClean="0"/>
              <a:t>Při pádu nadhozeného míče přenášíme váhu  z pravé nohy na levou.</a:t>
            </a:r>
          </a:p>
          <a:p>
            <a:pPr>
              <a:buFontTx/>
              <a:buChar char="-"/>
            </a:pPr>
            <a:r>
              <a:rPr lang="cs-CZ" dirty="0" smtClean="0"/>
              <a:t>Prudce </a:t>
            </a:r>
            <a:r>
              <a:rPr lang="cs-CZ" dirty="0" smtClean="0"/>
              <a:t>švihneme pravou rukou vpřed, volejbalovou špetkou zasáhneme míč asi ve výši boků.</a:t>
            </a:r>
          </a:p>
          <a:p>
            <a:pPr>
              <a:buFontTx/>
              <a:buChar char="-"/>
            </a:pPr>
            <a:r>
              <a:rPr lang="cs-CZ" dirty="0" smtClean="0"/>
              <a:t>Po úderu pravá paže doprovází letící míč.</a:t>
            </a:r>
          </a:p>
          <a:p>
            <a:pPr>
              <a:buFontTx/>
              <a:buChar char="-"/>
            </a:pPr>
            <a:endParaRPr lang="cs-CZ" dirty="0" smtClean="0"/>
          </a:p>
          <a:p>
            <a:pPr lvl="0"/>
            <a:r>
              <a:rPr lang="cs-CZ" baseline="0" dirty="0" smtClean="0">
                <a:solidFill>
                  <a:schemeClr val="bg1"/>
                </a:solidFill>
              </a:rPr>
              <a:t>VY_32_INOVACE_01_ČJ_15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b="1" dirty="0"/>
          </a:p>
          <a:p>
            <a:endParaRPr lang="cs-CZ" b="1" dirty="0"/>
          </a:p>
        </p:txBody>
      </p:sp>
      <p:pic>
        <p:nvPicPr>
          <p:cNvPr id="4098" name="Picture 2" descr="C:\Documents and Settings\ZŠ\Local Settings\Temporary Internet Files\Content.IE5\DILKJVQC\MP9004049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3857628"/>
            <a:ext cx="3629028" cy="25921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857232"/>
            <a:ext cx="496990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Nejčastější chyby při podání</a:t>
            </a:r>
          </a:p>
          <a:p>
            <a:endParaRPr lang="cs-CZ" sz="2000" b="1" dirty="0" smtClean="0"/>
          </a:p>
          <a:p>
            <a:r>
              <a:rPr lang="cs-CZ" b="1" dirty="0" smtClean="0"/>
              <a:t>Základní postoj:</a:t>
            </a:r>
          </a:p>
          <a:p>
            <a:pPr>
              <a:buFontTx/>
              <a:buChar char="-"/>
            </a:pPr>
            <a:r>
              <a:rPr lang="cs-CZ" dirty="0" smtClean="0"/>
              <a:t>Nohy příliš u sebe nebo v jedné rovině.</a:t>
            </a:r>
          </a:p>
          <a:p>
            <a:pPr>
              <a:buFontTx/>
              <a:buChar char="-"/>
            </a:pPr>
            <a:r>
              <a:rPr lang="cs-CZ" dirty="0" smtClean="0"/>
              <a:t>Souhlasná noha s úderovou paží vpředu.</a:t>
            </a:r>
          </a:p>
          <a:p>
            <a:pPr>
              <a:buFontTx/>
              <a:buChar char="-"/>
            </a:pPr>
            <a:r>
              <a:rPr lang="cs-CZ" dirty="0" smtClean="0"/>
              <a:t>Nohy jsou napnuté.</a:t>
            </a:r>
          </a:p>
          <a:p>
            <a:pPr>
              <a:buFontTx/>
              <a:buChar char="-"/>
            </a:pPr>
            <a:r>
              <a:rPr lang="cs-CZ" dirty="0" smtClean="0"/>
              <a:t>Trup je příliš vzpřímený nebo zakloněný.</a:t>
            </a:r>
          </a:p>
          <a:p>
            <a:pPr>
              <a:buFontTx/>
              <a:buChar char="-"/>
            </a:pPr>
            <a:endParaRPr lang="cs-CZ" dirty="0"/>
          </a:p>
          <a:p>
            <a:r>
              <a:rPr lang="cs-CZ" b="1" dirty="0" smtClean="0"/>
              <a:t>Nadhoz míče:</a:t>
            </a:r>
          </a:p>
          <a:p>
            <a:pPr>
              <a:buFontTx/>
              <a:buChar char="-"/>
            </a:pPr>
            <a:r>
              <a:rPr lang="cs-CZ" dirty="0" smtClean="0"/>
              <a:t>Příliš vysoký nebo nízký.</a:t>
            </a:r>
          </a:p>
          <a:p>
            <a:pPr>
              <a:buFontTx/>
              <a:buChar char="-"/>
            </a:pPr>
            <a:r>
              <a:rPr lang="cs-CZ" dirty="0" smtClean="0"/>
              <a:t>Nesměřuje kolmo vzhůru.</a:t>
            </a:r>
          </a:p>
          <a:p>
            <a:pPr lvl="0">
              <a:buFontTx/>
              <a:buChar char="-"/>
            </a:pPr>
            <a:r>
              <a:rPr lang="cs-CZ" baseline="0" dirty="0" smtClean="0">
                <a:solidFill>
                  <a:schemeClr val="bg1"/>
                </a:solidFill>
              </a:rPr>
              <a:t>VY_32_INOVACE_01_ČJ_15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FontTx/>
              <a:buChar char="-"/>
            </a:pPr>
            <a:endParaRPr lang="cs-CZ" dirty="0" smtClean="0"/>
          </a:p>
          <a:p>
            <a:endParaRPr lang="cs-CZ" sz="2000" b="1" dirty="0"/>
          </a:p>
          <a:p>
            <a:endParaRPr lang="cs-CZ" sz="2000" b="1" dirty="0"/>
          </a:p>
        </p:txBody>
      </p:sp>
      <p:pic>
        <p:nvPicPr>
          <p:cNvPr id="5122" name="Picture 2" descr="C:\Documents and Settings\ZŠ\Local Settings\Temporary Internet Files\Content.IE5\6SS1SDCX\MC9004356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428625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857232"/>
            <a:ext cx="8643999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Příklady cvičení pro nácvik podání</a:t>
            </a:r>
          </a:p>
          <a:p>
            <a:endParaRPr lang="cs-CZ" sz="2000" b="1" dirty="0" smtClean="0"/>
          </a:p>
          <a:p>
            <a:r>
              <a:rPr lang="cs-CZ" sz="1600" dirty="0" smtClean="0"/>
              <a:t>1.Děti si drží míč v levé ruce( praváci) před tělem. Provádí nápřah pravou rukou a po švihu paže přiloží špetku na míč.</a:t>
            </a:r>
          </a:p>
          <a:p>
            <a:r>
              <a:rPr lang="cs-CZ" sz="1600" dirty="0" smtClean="0"/>
              <a:t>2. Děti odbíjí míč špetkou nad sebe a chytají jej.</a:t>
            </a:r>
          </a:p>
          <a:p>
            <a:r>
              <a:rPr lang="cs-CZ" sz="1600" dirty="0" smtClean="0"/>
              <a:t>3. Totéž s dopadem na zem. Rychlý přesun do místa dopadu míče.</a:t>
            </a:r>
          </a:p>
          <a:p>
            <a:r>
              <a:rPr lang="cs-CZ" sz="1600" dirty="0" smtClean="0"/>
              <a:t>4. Děti odbíjí míč do stěny s dopadem na zem, později bez dopadu. </a:t>
            </a:r>
          </a:p>
          <a:p>
            <a:pPr lvl="0"/>
            <a:r>
              <a:rPr lang="cs-CZ" sz="1600" dirty="0" smtClean="0"/>
              <a:t>5. Dvě děti v poli, jede odbíjí míč po vlastním nadhozu, druhý jej chytá- střídají se . 6. Ve dvojici si děti plynule přihrávají špetkou po dopadu míče na zem. Počáteční vzdálenost 3 m se postupně prodlužuje. </a:t>
            </a:r>
            <a:r>
              <a:rPr lang="cs-CZ" sz="1600" baseline="0" dirty="0" smtClean="0">
                <a:solidFill>
                  <a:schemeClr val="bg1"/>
                </a:solidFill>
              </a:rPr>
              <a:t>VY_32_INOVACE_01_ČJ_15</a:t>
            </a:r>
            <a:endParaRPr lang="cs-CZ" sz="1600" dirty="0" smtClean="0">
              <a:solidFill>
                <a:schemeClr val="bg1"/>
              </a:solidFill>
            </a:endParaRP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  <p:pic>
        <p:nvPicPr>
          <p:cNvPr id="6146" name="Picture 2" descr="C:\Documents and Settings\ZŠ\Local Settings\Temporary Internet Files\Content.IE5\RA6ZCSYY\MC9002797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3451748"/>
            <a:ext cx="1857388" cy="23015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Vlastní text autora</a:t>
            </a:r>
          </a:p>
          <a:p>
            <a:r>
              <a:rPr lang="cs-CZ" sz="2000" dirty="0" smtClean="0">
                <a:hlinkClick r:id="rId2"/>
              </a:rPr>
              <a:t>www.office.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Zdroje</a:t>
            </a: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78</TotalTime>
  <Words>409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Prezentace aplikace PowerPoint</vt:lpstr>
      <vt:lpstr>ANOTACE</vt:lpstr>
      <vt:lpstr>SPORTOVNÍ HRY- volejbal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ZŠ Uh.Ostroh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SPORTOVNÍ HRY- volejbal</dc:title>
  <dc:creator>ZŠ Uh.Ostroh</dc:creator>
  <cp:lastModifiedBy>Učitel</cp:lastModifiedBy>
  <cp:revision>15</cp:revision>
  <dcterms:created xsi:type="dcterms:W3CDTF">2011-11-14T12:41:39Z</dcterms:created>
  <dcterms:modified xsi:type="dcterms:W3CDTF">2012-03-13T18:40:54Z</dcterms:modified>
</cp:coreProperties>
</file>