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de-DE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21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890FF009-CCD0-4D20-BF1F-8C770EA9E0E2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53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F86593A5-AE0A-4BA4-815B-E4F740D49F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56173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731087B8-44E8-4E2C-B7E2-6B1036C9871D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de-DE" smtClean="0"/>
              <a:t>Formatvorlage des Untertitelmasters durch Klicken bearbeiten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F9DF9B-B58A-4E07-B415-609870729426}" type="slidenum">
              <a:rPr lang="de-DE"/>
              <a:pPr>
                <a:defRPr/>
              </a:pPr>
              <a:t>‹#›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8361DE-675F-4544-A62B-0ACB09F2D4A5}" type="datetimeFigureOut">
              <a:rPr lang="de-DE"/>
              <a:pPr>
                <a:defRPr/>
              </a:pPr>
              <a:t>09.05.2013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BD541-2868-4A05-A8E9-F24FDACD4606}" type="slidenum">
              <a:rPr lang="de-DE"/>
              <a:pPr>
                <a:defRPr/>
              </a:pPr>
              <a:t>‹#›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D42E2E-9D7B-4DA0-B0AC-C1F10EA7C466}" type="datetimeFigureOut">
              <a:rPr lang="de-DE"/>
              <a:pPr>
                <a:defRPr/>
              </a:pPr>
              <a:t>09.05.2013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1E3D5C-4DFC-4335-9096-2C211DDEF0F1}" type="slidenum">
              <a:rPr lang="de-DE"/>
              <a:pPr>
                <a:defRPr/>
              </a:pPr>
              <a:t>‹#›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A4DE13-5DC7-4DC0-ADD6-A3449143C176}" type="datetimeFigureOut">
              <a:rPr lang="de-DE"/>
              <a:pPr>
                <a:defRPr/>
              </a:pPr>
              <a:t>09.05.2013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06B76F-C1AC-418B-981E-BB61EC30BA9F}" type="slidenum">
              <a:rPr lang="de-DE"/>
              <a:pPr>
                <a:defRPr/>
              </a:pPr>
              <a:t>‹#›</a:t>
            </a:fld>
            <a:endParaRPr lang="de-DE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E38813-4E88-4172-BB5F-407D27016DE7}" type="datetimeFigureOut">
              <a:rPr lang="de-DE"/>
              <a:pPr>
                <a:defRPr/>
              </a:pPr>
              <a:t>09.05.2013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77CB3B-0AAC-4DD9-97F4-1980B2B17D39}" type="slidenum">
              <a:rPr lang="de-DE"/>
              <a:pPr>
                <a:defRPr/>
              </a:pPr>
              <a:t>‹#›</a:t>
            </a:fld>
            <a:endParaRPr lang="de-DE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FB983D-8501-435C-BFED-F9ADA7CBFAD6}" type="datetimeFigureOut">
              <a:rPr lang="de-DE"/>
              <a:pPr>
                <a:defRPr/>
              </a:pPr>
              <a:t>09.05.2013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6A9DFA-AB8F-4377-94BD-3838073BE4D9}" type="slidenum">
              <a:rPr lang="de-DE"/>
              <a:pPr>
                <a:defRPr/>
              </a:pPr>
              <a:t>‹#›</a:t>
            </a:fld>
            <a:endParaRPr lang="de-DE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A3B7D1-E7FE-419E-9DA0-8C51934149E2}" type="datetimeFigureOut">
              <a:rPr lang="de-DE"/>
              <a:pPr>
                <a:defRPr/>
              </a:pPr>
              <a:t>09.05.2013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B2B5BB-154B-4566-BE6A-06961CF999F6}" type="slidenum">
              <a:rPr lang="de-DE"/>
              <a:pPr>
                <a:defRPr/>
              </a:pPr>
              <a:t>‹#›</a:t>
            </a:fld>
            <a:endParaRPr lang="de-DE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60C642-1800-4A6C-ADCF-5FF9187DAB69}" type="datetimeFigureOut">
              <a:rPr lang="de-DE"/>
              <a:pPr>
                <a:defRPr/>
              </a:pPr>
              <a:t>09.05.2013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ABBA71-9F1C-4275-AB05-E70350658230}" type="slidenum">
              <a:rPr lang="de-DE"/>
              <a:pPr>
                <a:defRPr/>
              </a:pPr>
              <a:t>‹#›</a:t>
            </a:fld>
            <a:endParaRPr lang="de-DE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3BC4FA-E173-4EF6-9D2B-C6B789C9EF3F}" type="datetimeFigureOut">
              <a:rPr lang="de-DE"/>
              <a:pPr>
                <a:defRPr/>
              </a:pPr>
              <a:t>09.05.2013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de-DE" noProof="0" smtClean="0"/>
              <a:t>Bild durch Klicken auf Symbol hinzufügen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3EF59F-320C-4125-BC7F-565C7BB466F0}" type="slidenum">
              <a:rPr lang="de-DE"/>
              <a:pPr>
                <a:defRPr/>
              </a:pPr>
              <a:t>‹#›</a:t>
            </a:fld>
            <a:endParaRPr lang="de-DE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449AA5-847F-4B03-A7FB-36B0AD61BA52}" type="datetimeFigureOut">
              <a:rPr lang="de-DE"/>
              <a:pPr>
                <a:defRPr/>
              </a:pPr>
              <a:t>09.05.2013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8F67CC-ACBC-4994-9DBA-BA6F6B087D7F}" type="slidenum">
              <a:rPr lang="de-DE"/>
              <a:pPr>
                <a:defRPr/>
              </a:pPr>
              <a:t>‹#›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95ED74-F361-4713-BFB7-31485EAA73D2}" type="datetimeFigureOut">
              <a:rPr lang="de-DE"/>
              <a:pPr>
                <a:defRPr/>
              </a:pPr>
              <a:t>09.05.2013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C659F5-3AD8-41F7-A221-12C45CBC78F2}" type="slidenum">
              <a:rPr lang="de-DE"/>
              <a:pPr>
                <a:defRPr/>
              </a:pPr>
              <a:t>‹#›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C6503E-4A4D-45FC-A3AA-EBE7CE7D9CD7}" type="datetimeFigureOut">
              <a:rPr lang="de-DE"/>
              <a:pPr>
                <a:defRPr/>
              </a:pPr>
              <a:t>09.05.2013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62000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225" y="5648325"/>
            <a:ext cx="549275" cy="396875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8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1B1CBD15-BD68-41B7-ABEA-0270CD076804}" type="slidenum">
              <a:rPr lang="de-DE"/>
              <a:pPr>
                <a:defRPr/>
              </a:pPr>
              <a:t>‹#›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7456" y="4048919"/>
            <a:ext cx="23669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bg2"/>
                </a:solidFill>
                <a:latin typeface="+mn-lt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738" y="1646237"/>
            <a:ext cx="2438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bg2"/>
                </a:solidFill>
                <a:latin typeface="+mn-lt"/>
              </a:defRPr>
            </a:lvl1pPr>
          </a:lstStyle>
          <a:p>
            <a:pPr>
              <a:defRPr/>
            </a:pPr>
            <a:fld id="{FF7E5945-E371-48C0-9944-923042E3F8D0}" type="datetimeFigureOut">
              <a:rPr lang="de-DE"/>
              <a:pPr>
                <a:defRPr/>
              </a:pPr>
              <a:t>09.05.2013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6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9pPr>
    </p:titleStyle>
    <p:bodyStyle>
      <a:lvl1pPr marL="3429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526DB0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eaLnBrk="0" fontAlgn="base" hangingPunct="0">
        <a:spcBef>
          <a:spcPct val="20000"/>
        </a:spcBef>
        <a:spcAft>
          <a:spcPct val="0"/>
        </a:spcAft>
        <a:buClr>
          <a:srgbClr val="989AAC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eaLnBrk="0" fontAlgn="base" hangingPunct="0">
        <a:spcBef>
          <a:spcPct val="20000"/>
        </a:spcBef>
        <a:spcAft>
          <a:spcPct val="0"/>
        </a:spcAft>
        <a:buClr>
          <a:srgbClr val="DC5924"/>
        </a:buClr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3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60" name="Group 24"/>
          <p:cNvGraphicFramePr>
            <a:graphicFrameLocks noGrp="1"/>
          </p:cNvGraphicFramePr>
          <p:nvPr/>
        </p:nvGraphicFramePr>
        <p:xfrm>
          <a:off x="611188" y="1989138"/>
          <a:ext cx="7993062" cy="1933639"/>
        </p:xfrm>
        <a:graphic>
          <a:graphicData uri="http://schemas.openxmlformats.org/drawingml/2006/table">
            <a:tbl>
              <a:tblPr/>
              <a:tblGrid>
                <a:gridCol w="3997325"/>
                <a:gridCol w="3995737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Alena Staníková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VY_32_INOVACE_03_Samohlásky krátké a dlouhé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64999">
              <a:schemeClr val="bg1"/>
            </a:gs>
            <a:gs pos="100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684213" y="1341438"/>
            <a:ext cx="7772400" cy="3248025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Samohlásky </a:t>
            </a:r>
            <a:r>
              <a:rPr lang="de-DE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de-DE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krátké 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a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dlouhé</a:t>
            </a:r>
            <a:endParaRPr lang="de-DE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86688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b="1" dirty="0"/>
              <a:t>Samohlásky krátké a dlouhé</a:t>
            </a:r>
            <a:endParaRPr lang="de-DE" sz="4800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323850" y="1773238"/>
            <a:ext cx="7920038" cy="462756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dirty="0"/>
              <a:t>Český jazyk má pět samohlásek -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2400" dirty="0"/>
              <a:t>,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2400" dirty="0"/>
              <a:t>,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i/y</a:t>
            </a:r>
            <a:r>
              <a:rPr lang="cs-CZ" sz="2400" dirty="0"/>
              <a:t>,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2400" dirty="0"/>
              <a:t>,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r>
              <a:rPr lang="cs-CZ" sz="2400" dirty="0"/>
              <a:t>. </a:t>
            </a:r>
            <a:endParaRPr lang="de-DE" sz="2400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dirty="0"/>
              <a:t>Samohlásky mohou být krátké, nebo </a:t>
            </a:r>
            <a:r>
              <a:rPr lang="cs-CZ" sz="2400" dirty="0" smtClean="0"/>
              <a:t>dlouhé.</a:t>
            </a:r>
            <a:endParaRPr lang="de-DE" sz="2400" dirty="0" smtClean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dirty="0" smtClean="0"/>
              <a:t>V</a:t>
            </a:r>
            <a:r>
              <a:rPr lang="cs-CZ" sz="2400" dirty="0"/>
              <a:t> písmu označujeme délku samohlásky čárkou </a:t>
            </a:r>
            <a:r>
              <a:rPr lang="cs-CZ" sz="2400" dirty="0" smtClean="0"/>
              <a:t>(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</a:t>
            </a:r>
            <a:r>
              <a:rPr lang="cs-CZ" sz="2400" dirty="0"/>
              <a:t>,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é</a:t>
            </a:r>
            <a:r>
              <a:rPr lang="cs-CZ" sz="2400" dirty="0"/>
              <a:t>,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í/ý</a:t>
            </a:r>
            <a:r>
              <a:rPr lang="cs-CZ" sz="2400" dirty="0"/>
              <a:t>,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ó</a:t>
            </a:r>
            <a:r>
              <a:rPr lang="cs-CZ" sz="2400" dirty="0"/>
              <a:t>,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sz="2400" dirty="0"/>
              <a:t>) nebo kroužkem (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ů</a:t>
            </a:r>
            <a:r>
              <a:rPr lang="cs-CZ" sz="2400" dirty="0" smtClean="0"/>
              <a:t>).</a:t>
            </a:r>
            <a:endParaRPr lang="de-DE" sz="2400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dirty="0" smtClean="0"/>
              <a:t>Písmena 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i/y</a:t>
            </a:r>
            <a:r>
              <a:rPr lang="cs-CZ" sz="2400" dirty="0"/>
              <a:t>,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í/ý</a:t>
            </a:r>
            <a:r>
              <a:rPr lang="cs-CZ" sz="2400" dirty="0"/>
              <a:t> označují stejnou hlásku, stejně tak písmena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ú/ů</a:t>
            </a:r>
            <a:r>
              <a:rPr lang="cs-CZ" sz="2400" dirty="0"/>
              <a:t>. </a:t>
            </a:r>
            <a:endParaRPr lang="de-DE" sz="2400" dirty="0" smtClean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endParaRPr lang="de-DE" sz="2400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u="sng" dirty="0"/>
              <a:t>Samohlásky krátké</a:t>
            </a:r>
            <a:r>
              <a:rPr lang="cs-CZ" sz="2400" dirty="0"/>
              <a:t> jsou </a:t>
            </a:r>
            <a:r>
              <a:rPr lang="cs-CZ" sz="2400" b="1" dirty="0"/>
              <a:t> a, e, i/y, o, </a:t>
            </a:r>
            <a:r>
              <a:rPr lang="cs-CZ" sz="2400" b="1" dirty="0" smtClean="0"/>
              <a:t>u.</a:t>
            </a:r>
            <a:endParaRPr lang="de-DE" sz="2400" b="1" dirty="0" smtClean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dirty="0" smtClean="0"/>
              <a:t>Samohlásky </a:t>
            </a:r>
            <a:r>
              <a:rPr lang="cs-CZ" sz="2400" dirty="0"/>
              <a:t>dlouhé jsou</a:t>
            </a:r>
            <a:r>
              <a:rPr lang="cs-CZ" sz="2400" b="1" dirty="0"/>
              <a:t> á, é, í/ý, ó, ú/ů.</a:t>
            </a:r>
            <a:endParaRPr lang="de-DE" sz="2400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dirty="0"/>
              <a:t>Podle délky samohlásek se mění význam slov (rada – ráda).</a:t>
            </a:r>
            <a:endParaRPr lang="de-DE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b="1" u="sng" dirty="0"/>
              <a:t>Přečtěte si dvojice slov, vysvětlete rozdíl mezi nimi a vytvořte s těmito slovy </a:t>
            </a:r>
            <a:r>
              <a:rPr lang="cs-CZ" sz="3200" b="1" u="sng" dirty="0" smtClean="0"/>
              <a:t>věty</a:t>
            </a:r>
            <a:r>
              <a:rPr lang="de-DE" sz="3200" b="1" u="sng" dirty="0" smtClean="0"/>
              <a:t>.</a:t>
            </a:r>
            <a:endParaRPr lang="de-DE" sz="3200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2339975" y="2276475"/>
            <a:ext cx="4392613" cy="3744913"/>
          </a:xfrm>
        </p:spPr>
        <p:txBody>
          <a:bodyPr/>
          <a:lstStyle/>
          <a:p>
            <a:pPr marL="0" indent="0" algn="just" eaLnBrk="1" hangingPunct="1">
              <a:buFont typeface="Arial" charset="0"/>
              <a:buNone/>
              <a:tabLst>
                <a:tab pos="1617663" algn="l"/>
                <a:tab pos="2781300" algn="l"/>
              </a:tabLst>
            </a:pPr>
            <a:r>
              <a:rPr lang="cs-CZ" sz="2800" b="1" smtClean="0"/>
              <a:t>párá</a:t>
            </a:r>
            <a:r>
              <a:rPr lang="de-DE" sz="2800" b="1" smtClean="0"/>
              <a:t>	</a:t>
            </a:r>
            <a:r>
              <a:rPr lang="cs-CZ" sz="2800" b="1" smtClean="0">
                <a:solidFill>
                  <a:schemeClr val="tx2"/>
                </a:solidFill>
              </a:rPr>
              <a:t>x</a:t>
            </a:r>
            <a:r>
              <a:rPr lang="cs-CZ" sz="2800" b="1" smtClean="0"/>
              <a:t>     </a:t>
            </a:r>
            <a:r>
              <a:rPr lang="de-DE" sz="2800" b="1" smtClean="0"/>
              <a:t>	</a:t>
            </a:r>
            <a:r>
              <a:rPr lang="cs-CZ" sz="2800" b="1" smtClean="0"/>
              <a:t>pára</a:t>
            </a:r>
            <a:endParaRPr lang="de-DE" sz="2800" b="1" smtClean="0"/>
          </a:p>
          <a:p>
            <a:pPr marL="0" indent="0" algn="just" eaLnBrk="1" hangingPunct="1">
              <a:buFont typeface="Arial" charset="0"/>
              <a:buNone/>
              <a:tabLst>
                <a:tab pos="1617663" algn="l"/>
                <a:tab pos="2781300" algn="l"/>
              </a:tabLst>
            </a:pPr>
            <a:r>
              <a:rPr lang="de-DE" sz="2800" b="1" smtClean="0"/>
              <a:t>d</a:t>
            </a:r>
            <a:r>
              <a:rPr lang="cs-CZ" sz="2800" b="1" smtClean="0"/>
              <a:t>rahá</a:t>
            </a:r>
            <a:r>
              <a:rPr lang="de-DE" sz="2800" b="1" smtClean="0"/>
              <a:t>	</a:t>
            </a:r>
            <a:r>
              <a:rPr lang="cs-CZ" sz="2800" b="1" smtClean="0">
                <a:solidFill>
                  <a:schemeClr val="tx2"/>
                </a:solidFill>
              </a:rPr>
              <a:t>x</a:t>
            </a:r>
            <a:r>
              <a:rPr lang="cs-CZ" sz="2800" b="1" smtClean="0"/>
              <a:t>  </a:t>
            </a:r>
            <a:r>
              <a:rPr lang="de-DE" sz="2800" b="1" smtClean="0"/>
              <a:t>	</a:t>
            </a:r>
            <a:r>
              <a:rPr lang="cs-CZ" sz="2800" b="1" smtClean="0"/>
              <a:t>dráha</a:t>
            </a:r>
            <a:endParaRPr lang="de-DE" sz="2800" b="1" smtClean="0"/>
          </a:p>
          <a:p>
            <a:pPr marL="0" indent="0" algn="just" eaLnBrk="1" hangingPunct="1">
              <a:buFont typeface="Arial" charset="0"/>
              <a:buNone/>
              <a:tabLst>
                <a:tab pos="1617663" algn="l"/>
                <a:tab pos="2781300" algn="l"/>
              </a:tabLst>
            </a:pPr>
            <a:r>
              <a:rPr lang="cs-CZ" sz="2800" b="1" smtClean="0"/>
              <a:t>holé</a:t>
            </a:r>
            <a:r>
              <a:rPr lang="de-DE" sz="2800" b="1" smtClean="0"/>
              <a:t>	</a:t>
            </a:r>
            <a:r>
              <a:rPr lang="cs-CZ" sz="2800" b="1" smtClean="0">
                <a:solidFill>
                  <a:schemeClr val="tx2"/>
                </a:solidFill>
              </a:rPr>
              <a:t>x </a:t>
            </a:r>
            <a:r>
              <a:rPr lang="cs-CZ" sz="2800" b="1" smtClean="0"/>
              <a:t>   </a:t>
            </a:r>
            <a:r>
              <a:rPr lang="de-DE" sz="2800" b="1" smtClean="0"/>
              <a:t>	</a:t>
            </a:r>
            <a:r>
              <a:rPr lang="cs-CZ" sz="2800" b="1" smtClean="0"/>
              <a:t>hole</a:t>
            </a:r>
            <a:endParaRPr lang="de-DE" sz="2800" b="1" smtClean="0"/>
          </a:p>
          <a:p>
            <a:pPr marL="0" indent="0" algn="just" eaLnBrk="1" hangingPunct="1">
              <a:buFont typeface="Arial" charset="0"/>
              <a:buNone/>
              <a:tabLst>
                <a:tab pos="1617663" algn="l"/>
                <a:tab pos="2781300" algn="l"/>
              </a:tabLst>
            </a:pPr>
            <a:r>
              <a:rPr lang="cs-CZ" sz="2800" b="1" smtClean="0"/>
              <a:t>ráda</a:t>
            </a:r>
            <a:r>
              <a:rPr lang="de-DE" sz="2800" b="1" smtClean="0"/>
              <a:t>	</a:t>
            </a:r>
            <a:r>
              <a:rPr lang="cs-CZ" sz="2800" b="1" smtClean="0">
                <a:solidFill>
                  <a:schemeClr val="tx2"/>
                </a:solidFill>
              </a:rPr>
              <a:t>x</a:t>
            </a:r>
            <a:r>
              <a:rPr lang="cs-CZ" sz="2800" b="1" smtClean="0"/>
              <a:t>     </a:t>
            </a:r>
            <a:r>
              <a:rPr lang="de-DE" sz="2800" b="1" smtClean="0"/>
              <a:t>	</a:t>
            </a:r>
            <a:r>
              <a:rPr lang="cs-CZ" sz="2800" b="1" smtClean="0"/>
              <a:t>rada </a:t>
            </a:r>
            <a:endParaRPr lang="de-DE" sz="2800" b="1" smtClean="0"/>
          </a:p>
          <a:p>
            <a:pPr marL="0" indent="0" algn="just" eaLnBrk="1" hangingPunct="1">
              <a:buFont typeface="Arial" charset="0"/>
              <a:buNone/>
              <a:tabLst>
                <a:tab pos="1617663" algn="l"/>
                <a:tab pos="2781300" algn="l"/>
              </a:tabLst>
            </a:pPr>
            <a:r>
              <a:rPr lang="cs-CZ" sz="2800" b="1" smtClean="0"/>
              <a:t>váha</a:t>
            </a:r>
            <a:r>
              <a:rPr lang="de-DE" sz="2800" b="1" smtClean="0"/>
              <a:t>	</a:t>
            </a:r>
            <a:r>
              <a:rPr lang="cs-CZ" sz="2800" b="1" smtClean="0">
                <a:solidFill>
                  <a:schemeClr val="tx2"/>
                </a:solidFill>
              </a:rPr>
              <a:t>x</a:t>
            </a:r>
            <a:r>
              <a:rPr lang="cs-CZ" sz="2800" b="1" smtClean="0"/>
              <a:t>   </a:t>
            </a:r>
            <a:r>
              <a:rPr lang="de-DE" sz="2800" b="1" smtClean="0"/>
              <a:t>	</a:t>
            </a:r>
            <a:r>
              <a:rPr lang="cs-CZ" sz="2800" b="1" smtClean="0"/>
              <a:t>váhá</a:t>
            </a:r>
            <a:endParaRPr lang="de-DE" sz="2800" b="1" smtClean="0"/>
          </a:p>
          <a:p>
            <a:pPr marL="0" indent="0" algn="just" eaLnBrk="1" hangingPunct="1">
              <a:buFont typeface="Arial" charset="0"/>
              <a:buNone/>
              <a:tabLst>
                <a:tab pos="1617663" algn="l"/>
                <a:tab pos="2781300" algn="l"/>
              </a:tabLst>
            </a:pPr>
            <a:r>
              <a:rPr lang="cs-CZ" sz="2800" b="1" smtClean="0"/>
              <a:t>chudý</a:t>
            </a:r>
            <a:r>
              <a:rPr lang="de-DE" sz="2800" b="1" smtClean="0"/>
              <a:t>	</a:t>
            </a:r>
            <a:r>
              <a:rPr lang="cs-CZ" sz="2800" b="1" smtClean="0">
                <a:solidFill>
                  <a:schemeClr val="tx2"/>
                </a:solidFill>
              </a:rPr>
              <a:t>x</a:t>
            </a:r>
            <a:r>
              <a:rPr lang="de-DE" sz="2800" b="1" smtClean="0"/>
              <a:t>	</a:t>
            </a:r>
            <a:r>
              <a:rPr lang="cs-CZ" sz="2800" b="1" smtClean="0"/>
              <a:t>chůdy</a:t>
            </a:r>
            <a:endParaRPr lang="de-DE" sz="2800" b="1" smtClean="0"/>
          </a:p>
          <a:p>
            <a:pPr marL="0" indent="0" algn="just" eaLnBrk="1" hangingPunct="1">
              <a:buFont typeface="Arial" charset="0"/>
              <a:buNone/>
              <a:tabLst>
                <a:tab pos="1617663" algn="l"/>
                <a:tab pos="2781300" algn="l"/>
              </a:tabLst>
            </a:pPr>
            <a:r>
              <a:rPr lang="cs-CZ" sz="2800" b="1" smtClean="0"/>
              <a:t>létá	</a:t>
            </a:r>
            <a:r>
              <a:rPr lang="cs-CZ" sz="2800" b="1" smtClean="0">
                <a:solidFill>
                  <a:schemeClr val="tx2"/>
                </a:solidFill>
              </a:rPr>
              <a:t>x</a:t>
            </a:r>
            <a:r>
              <a:rPr lang="de-DE" sz="2800" b="1" smtClean="0"/>
              <a:t>	</a:t>
            </a:r>
            <a:r>
              <a:rPr lang="cs-CZ" sz="2800" b="1" smtClean="0"/>
              <a:t>léta</a:t>
            </a:r>
            <a:endParaRPr lang="de-DE" sz="2800" b="1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u="sng" dirty="0"/>
              <a:t>Doplň a nebo á.</a:t>
            </a:r>
            <a:endParaRPr lang="de-DE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67544" y="2132857"/>
            <a:ext cx="8229600" cy="3456384"/>
          </a:xfrm>
        </p:spPr>
        <p:txBody>
          <a:bodyPr numCol="3" rtlCol="0">
            <a:noAutofit/>
          </a:bodyPr>
          <a:lstStyle/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pr__ce	</a:t>
            </a:r>
            <a:endParaRPr lang="de-DE" sz="2400" b="1" dirty="0" smtClean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br__nk__ř</a:t>
            </a:r>
            <a:endParaRPr lang="de-DE" sz="2400" b="1" dirty="0" smtClean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K__tk__</a:t>
            </a:r>
            <a:endParaRPr lang="de-DE" sz="2400" b="1" dirty="0" smtClean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r__no</a:t>
            </a:r>
            <a:endParaRPr lang="de-DE" sz="2400" b="1" dirty="0" smtClean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m__lin__</a:t>
            </a:r>
            <a:endParaRPr lang="de-DE" sz="2400" b="1" dirty="0" smtClean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s__mohl__sk__</a:t>
            </a:r>
            <a:endParaRPr lang="de-DE" sz="2400" b="1" dirty="0" smtClean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k__v__rn__</a:t>
            </a:r>
            <a:endParaRPr lang="de-DE" sz="2400" b="1" dirty="0" smtClean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m__k</a:t>
            </a:r>
            <a:endParaRPr lang="de-DE" sz="2400" b="1" dirty="0" smtClean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Pr__h__</a:t>
            </a:r>
            <a:endParaRPr lang="de-DE" sz="2400" b="1" dirty="0" smtClean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br__n__</a:t>
            </a:r>
            <a:endParaRPr lang="de-DE" sz="2400" b="1" dirty="0" smtClean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škol__k</a:t>
            </a:r>
            <a:endParaRPr lang="de-DE" sz="2400" b="1" dirty="0" smtClean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b__bičk__</a:t>
            </a:r>
            <a:endParaRPr lang="de-DE" sz="2400" b="1" dirty="0" smtClean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br</a:t>
            </a:r>
            <a:r>
              <a:rPr lang="cs-CZ" sz="2400" b="1" dirty="0" smtClean="0"/>
              <a:t>__</a:t>
            </a:r>
            <a:r>
              <a:rPr lang="cs-CZ" sz="2400" b="1" dirty="0" err="1" smtClean="0"/>
              <a:t>šn</a:t>
            </a:r>
            <a:r>
              <a:rPr lang="cs-CZ" sz="2400" b="1" dirty="0" smtClean="0"/>
              <a:t>__ </a:t>
            </a:r>
            <a:endParaRPr lang="de-DE" sz="2400" b="1" dirty="0" smtClean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h__vr__n   </a:t>
            </a:r>
            <a:endParaRPr lang="de-DE" sz="2400" b="1" dirty="0" smtClean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Zl__tovl__sk__  </a:t>
            </a:r>
            <a:endParaRPr lang="de-DE" sz="2400" b="1" dirty="0" smtClean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tr__mv__j </a:t>
            </a:r>
            <a:endParaRPr lang="de-DE" sz="2400" b="1" dirty="0" smtClean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kr__jin__  </a:t>
            </a:r>
            <a:endParaRPr lang="de-DE" sz="2400" b="1" dirty="0" smtClean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z__st__vk__   </a:t>
            </a:r>
            <a:endParaRPr lang="de-DE" sz="2400" b="1" dirty="0" smtClean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tr__v__   </a:t>
            </a:r>
            <a:endParaRPr lang="de-DE" sz="2400" b="1" dirty="0" smtClean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ohr__d__ </a:t>
            </a:r>
            <a:endParaRPr lang="de-DE" sz="2400" b="1" dirty="0" smtClean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p__nel__k</a:t>
            </a:r>
            <a:endParaRPr lang="de-DE" sz="24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u="sng" dirty="0"/>
              <a:t>Doplň e nebo é</a:t>
            </a:r>
            <a:r>
              <a:rPr lang="cs-CZ" b="1" u="sng" dirty="0" smtClean="0"/>
              <a:t>.</a:t>
            </a:r>
            <a:endParaRPr lang="de-DE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3412975"/>
          </a:xfrm>
        </p:spPr>
        <p:txBody>
          <a:bodyPr numCol="3" rtlCol="0">
            <a:normAutofit/>
          </a:bodyPr>
          <a:lstStyle/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t__l__viz__   </a:t>
            </a:r>
            <a:endParaRPr lang="de-DE" sz="2400" b="1" dirty="0"/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z</a:t>
            </a:r>
            <a:r>
              <a:rPr lang="cs-CZ" sz="2400" b="1" dirty="0"/>
              <a:t>__l__nina   </a:t>
            </a:r>
            <a:endParaRPr lang="de-DE" sz="2400" b="1" dirty="0"/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pol__vka  </a:t>
            </a:r>
            <a:endParaRPr lang="de-DE" sz="2400" b="1" dirty="0"/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b__dna </a:t>
            </a:r>
            <a:endParaRPr lang="de-DE" sz="2400" b="1" dirty="0"/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l__kárna   </a:t>
            </a:r>
            <a:endParaRPr lang="de-DE" sz="2400" b="1" dirty="0"/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v__lit__l   </a:t>
            </a:r>
            <a:endParaRPr lang="de-DE" sz="2400" b="1" dirty="0"/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l__tadlo </a:t>
            </a:r>
            <a:endParaRPr lang="de-DE" sz="2400" b="1" dirty="0"/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kr</a:t>
            </a:r>
            <a:r>
              <a:rPr lang="cs-CZ" sz="2400" b="1" dirty="0"/>
              <a:t>__m  </a:t>
            </a:r>
            <a:endParaRPr lang="de-DE" sz="2400" b="1" dirty="0"/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dv</a:t>
            </a:r>
            <a:r>
              <a:rPr lang="cs-CZ" sz="2400" b="1" dirty="0"/>
              <a:t>__ř__ </a:t>
            </a:r>
            <a:endParaRPr lang="de-DE" sz="2400" b="1" dirty="0"/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skl__nic__   </a:t>
            </a:r>
            <a:endParaRPr lang="de-DE" sz="2400" b="1" dirty="0"/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ml__ko  </a:t>
            </a:r>
            <a:endParaRPr lang="de-DE" sz="2400" b="1" dirty="0"/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ok__nko  </a:t>
            </a:r>
            <a:endParaRPr lang="de-DE" sz="2400" b="1" dirty="0"/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g__om__tri__  </a:t>
            </a:r>
            <a:endParaRPr lang="de-DE" sz="2400" b="1" dirty="0"/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šp</a:t>
            </a:r>
            <a:r>
              <a:rPr lang="cs-CZ" sz="2400" b="1" dirty="0"/>
              <a:t>__káč__k </a:t>
            </a:r>
            <a:endParaRPr lang="de-DE" sz="2400" b="1" dirty="0"/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t</a:t>
            </a:r>
            <a:r>
              <a:rPr lang="cs-CZ" sz="2400" b="1" dirty="0"/>
              <a:t>__l_  </a:t>
            </a:r>
            <a:endParaRPr lang="de-DE" sz="2400" b="1" dirty="0"/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chl</a:t>
            </a:r>
            <a:r>
              <a:rPr lang="cs-CZ" sz="2400" b="1" dirty="0"/>
              <a:t>__b   </a:t>
            </a:r>
            <a:endParaRPr lang="de-DE" sz="2400" b="1" dirty="0"/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l__s  </a:t>
            </a:r>
            <a:endParaRPr lang="de-DE" sz="2400" b="1" dirty="0"/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skl__ník  </a:t>
            </a:r>
            <a:endParaRPr lang="de-DE" sz="2400" b="1" dirty="0"/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kř__č__k   </a:t>
            </a:r>
            <a:endParaRPr lang="de-DE" sz="2400" b="1" dirty="0"/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j__z__v__c  </a:t>
            </a:r>
            <a:endParaRPr lang="de-DE" sz="2400" b="1" dirty="0"/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vyl</a:t>
            </a:r>
            <a:r>
              <a:rPr lang="cs-CZ" sz="2400" b="1" dirty="0"/>
              <a:t>__vat</a:t>
            </a:r>
            <a:endParaRPr lang="de-DE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u="sng" dirty="0"/>
              <a:t>Doplň i nebo í</a:t>
            </a:r>
            <a:r>
              <a:rPr lang="cs-CZ" b="1" u="sng" dirty="0" smtClean="0"/>
              <a:t>.</a:t>
            </a:r>
            <a:endParaRPr lang="de-DE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3412975"/>
          </a:xfrm>
        </p:spPr>
        <p:txBody>
          <a:bodyPr numCol="3" rtlCol="0">
            <a:normAutofit/>
          </a:bodyPr>
          <a:lstStyle/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mam__nka  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j__delna 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kv</a:t>
            </a:r>
            <a:r>
              <a:rPr lang="cs-CZ" sz="2400" b="1" dirty="0"/>
              <a:t>__t__ 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J</a:t>
            </a:r>
            <a:r>
              <a:rPr lang="cs-CZ" sz="2400" b="1" dirty="0"/>
              <a:t>__ř__na 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jehl</a:t>
            </a:r>
            <a:r>
              <a:rPr lang="cs-CZ" sz="2400" b="1" dirty="0"/>
              <a:t>__č__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borov__</a:t>
            </a:r>
            <a:r>
              <a:rPr lang="cs-CZ" sz="2400" b="1" dirty="0" smtClean="0"/>
              <a:t>ce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kl__č	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kř__č__m	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pol__c__e 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stavebn__</a:t>
            </a:r>
            <a:r>
              <a:rPr lang="cs-CZ" sz="2400" b="1" dirty="0" smtClean="0"/>
              <a:t>ny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král__k	 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kraj__na	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l__st__	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op__ce	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květ_náč	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chv__l__</a:t>
            </a:r>
            <a:r>
              <a:rPr lang="cs-CZ" sz="2400" b="1" dirty="0" smtClean="0"/>
              <a:t>čka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žebř__k	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kl__č	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č__slo	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pap__rn__ctv</a:t>
            </a:r>
            <a:r>
              <a:rPr lang="cs-CZ" sz="2400" b="1" dirty="0" smtClean="0"/>
              <a:t>__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zmrzl__na</a:t>
            </a:r>
            <a:endParaRPr lang="de-DE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u="sng" dirty="0"/>
              <a:t>Doplň o, ó</a:t>
            </a:r>
            <a:r>
              <a:rPr lang="cs-CZ" b="1" u="sng" dirty="0" smtClean="0"/>
              <a:t>.</a:t>
            </a:r>
            <a:endParaRPr lang="de-DE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3484983"/>
          </a:xfrm>
        </p:spPr>
        <p:txBody>
          <a:bodyPr numCol="3" rtlCol="0">
            <a:normAutofit/>
          </a:bodyPr>
          <a:lstStyle/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p__len__	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h__tel   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Gr__nsk__   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k</a:t>
            </a:r>
            <a:r>
              <a:rPr lang="cs-CZ" sz="2400" b="1" dirty="0"/>
              <a:t>__lébka	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v__d__v__d   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p__lévka   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k__lečk__	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h__rník     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__z__n  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p__pel   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h__r__lezec  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p__hádk__</a:t>
            </a:r>
            <a:r>
              <a:rPr lang="cs-CZ" sz="2400" b="1" dirty="0" smtClean="0"/>
              <a:t>vý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s__b__ta	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n__s	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z__na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zácl__na	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m__týl    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k__k__s 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B__jk__vice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/>
              <a:t>k__nev</a:t>
            </a:r>
            <a:endParaRPr lang="de-DE" sz="2400" b="1" dirty="0"/>
          </a:p>
          <a:p>
            <a:pPr eaLnBrk="1" fontAlgn="auto" hangingPunct="1">
              <a:spcAft>
                <a:spcPts val="0"/>
              </a:spcAft>
              <a:buClr>
                <a:schemeClr val="tx2"/>
              </a:buClr>
              <a:buFont typeface="Arial" pitchFamily="34" charset="0"/>
              <a:buChar char="•"/>
              <a:defRPr/>
            </a:pPr>
            <a:r>
              <a:rPr lang="cs-CZ" sz="2400" b="1" dirty="0" smtClean="0"/>
              <a:t>__</a:t>
            </a:r>
            <a:r>
              <a:rPr lang="cs-CZ" sz="2400" b="1" dirty="0"/>
              <a:t>braz</a:t>
            </a:r>
            <a:endParaRPr lang="de-DE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3"/>
          <p:cNvSpPr>
            <a:spLocks noGrp="1"/>
          </p:cNvSpPr>
          <p:nvPr>
            <p:ph type="body" idx="1"/>
          </p:nvPr>
        </p:nvSpPr>
        <p:spPr>
          <a:xfrm>
            <a:off x="395288" y="5013325"/>
            <a:ext cx="7620000" cy="1252538"/>
          </a:xfrm>
        </p:spPr>
        <p:txBody>
          <a:bodyPr/>
          <a:lstStyle/>
          <a:p>
            <a:pPr eaLnBrk="1" hangingPunct="1"/>
            <a:r>
              <a:rPr lang="cs-CZ" b="1" smtClean="0"/>
              <a:t>Použitá literatura:</a:t>
            </a:r>
          </a:p>
          <a:p>
            <a:pPr eaLnBrk="1" hangingPunct="1"/>
            <a:r>
              <a:rPr lang="cs-CZ" smtClean="0"/>
              <a:t>Dr. H. Mikulenková a kol.: Český jazyk pro 2. ročník, 1.díl. Prodos 1997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ähe">
  <a:themeElements>
    <a:clrScheme name="Essenz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Larissa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Nähe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</TotalTime>
  <Words>239</Words>
  <Application>Microsoft Office PowerPoint</Application>
  <PresentationFormat>Předvádění na obrazovce (4:3)</PresentationFormat>
  <Paragraphs>120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Nähe</vt:lpstr>
      <vt:lpstr>Prezentace aplikace PowerPoint</vt:lpstr>
      <vt:lpstr>Samohlásky  krátké a dlouhé</vt:lpstr>
      <vt:lpstr>Samohlásky krátké a dlouhé</vt:lpstr>
      <vt:lpstr>Přečtěte si dvojice slov, vysvětlete rozdíl mezi nimi a vytvořte s těmito slovy věty.</vt:lpstr>
      <vt:lpstr>Doplň a nebo á.</vt:lpstr>
      <vt:lpstr>Doplň e nebo é.</vt:lpstr>
      <vt:lpstr>Doplň i nebo í.</vt:lpstr>
      <vt:lpstr>Doplň o, ó.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Samohlásky_krátké_a_dlouhé</dc:title>
  <dc:creator>Alena Stanikova</dc:creator>
  <cp:lastModifiedBy>Staníková Alena</cp:lastModifiedBy>
  <cp:revision>28</cp:revision>
  <dcterms:created xsi:type="dcterms:W3CDTF">2011-11-21T16:15:14Z</dcterms:created>
  <dcterms:modified xsi:type="dcterms:W3CDTF">2013-05-09T11:16:26Z</dcterms:modified>
</cp:coreProperties>
</file>