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56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D1FA851-1A7B-47F9-8A78-F903FE33F92F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F448137-2D19-4A55-A49A-A07B7DE398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448137-2D19-4A55-A49A-A07B7DE39897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448137-2D19-4A55-A49A-A07B7DE39897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448137-2D19-4A55-A49A-A07B7DE39897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448137-2D19-4A55-A49A-A07B7DE39897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448137-2D19-4A55-A49A-A07B7DE39897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448137-2D19-4A55-A49A-A07B7DE39897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Klik na i, otevře se srovnání dětských účtů</a:t>
            </a:r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321139A-1C55-42E8-9BF9-9DD38F135DC2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KLIK NA KALENDÁŘ, OTEVŘE DE AKTUÁLNÍ KALENDÁŘ</a:t>
            </a:r>
          </a:p>
        </p:txBody>
      </p:sp>
      <p:sp>
        <p:nvSpPr>
          <p:cNvPr id="2355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30AE63-C3CE-446C-A723-6FBF3B271619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662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919844B-7B56-491C-8E1B-114E0AF76E4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C982F-A196-4341-9AA5-EC43F87471D3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3DEC6-E9C8-4A2A-BB28-489A1932E7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FCCE3-075E-4FFA-B45F-05136D114987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64D53-4EA5-45BE-9194-11B676F5FB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CFB08-6D9D-41D9-9640-7CD07DD95D8F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54D79-ADDF-4E22-907F-9A771B56D5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8635A-98A2-4766-9D24-28B14A8EF0AA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D8B90-B2C9-4742-8190-10E333EBE5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EA98F-A956-44E3-B835-27AEBF4DE133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F2159-E942-4ADE-B7A7-C8A93B1207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C8073-EEAB-43C8-8CF0-25B3290758BF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67D8C-75E2-4E62-8381-6EED0B75E0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1FA21-8EFA-48AE-B18D-ABE036740ABC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A5E77-13BA-42D2-A066-0CEA4FE3D4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DC7C1-AE65-490C-9572-7D3F33B64FB9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9CAB5-8D4C-44EB-901D-D16A017309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CFFDE-E529-446D-8307-C961C6977A80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ADC34-CF2C-40AA-BB20-0BCE973062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BA9EA-5E5E-48B1-8E3A-C9CB30044925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D2A32-C2F7-4D26-BAC1-80D36771B5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7AA31-4EDC-472F-8EF6-D3782A49F8FD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A3844-CF7B-48C2-A4BD-393603989B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63FA87C-D5FB-4523-A52B-3F1F0F0909EB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6E2B42-D074-48BA-81E6-4EE9939BCD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money.cz/lide/ucty/detsky-genius" TargetMode="External"/><Relationship Id="rId7" Type="http://schemas.openxmlformats.org/officeDocument/2006/relationships/hyperlink" Target="http://kalendar.pohotove.cz/201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esec.cz/clanky/detske-ucty-jsou-v-mode-ale-pro-sporeni-nevhodne/" TargetMode="External"/><Relationship Id="rId5" Type="http://schemas.openxmlformats.org/officeDocument/2006/relationships/hyperlink" Target="http://www.uctysporici.cz/ceska-sporitelna/detsky-ucet/" TargetMode="External"/><Relationship Id="rId4" Type="http://schemas.openxmlformats.org/officeDocument/2006/relationships/hyperlink" Target="http://www.kb.cz/cs/lide/mladez-a-studenti/ucty-a-platby/detske-konto.shtml%204/2013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sec.cz/clanky/detske-ucty-jsou-v-mode-ale-pro-sporeni-nevhodne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kalendar.pohotove.cz/2013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Dokument_aplikace_Microsoft_Office_Word1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  <p:pic>
        <p:nvPicPr>
          <p:cNvPr id="14339" name="Picture 2" descr="C:\Users\ProBook05\Desktop\šabloyNápady\obrázky k šablonám\hlavička pro prezentaci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3213" y="-227013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6003925" y="569913"/>
            <a:ext cx="3041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VY_62_INOVACE_17.02.66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-11113" y="0"/>
            <a:ext cx="9144001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Název výukového materiálu</a:t>
            </a:r>
            <a:r>
              <a:rPr lang="cs-CZ" dirty="0" smtClean="0"/>
              <a:t>: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Dětský účet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Předmět</a:t>
            </a:r>
            <a:r>
              <a:rPr lang="cs-CZ" b="1" dirty="0" smtClean="0"/>
              <a:t>: Finanční gramotnost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Autor:  Mgr. Ivana Šnáblová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Cílová skupina</a:t>
            </a:r>
            <a:r>
              <a:rPr lang="cs-CZ" b="1" dirty="0" smtClean="0"/>
              <a:t>: 8 ročník základní školy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DUBEN 2013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03605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386" name="TextovéPole 4"/>
          <p:cNvSpPr txBox="1">
            <a:spLocks noChangeArrowheads="1"/>
          </p:cNvSpPr>
          <p:nvPr/>
        </p:nvSpPr>
        <p:spPr bwMode="auto">
          <a:xfrm>
            <a:off x="107950" y="765175"/>
            <a:ext cx="89281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dirty="0">
                <a:latin typeface="Calibri" pitchFamily="34" charset="0"/>
              </a:rPr>
              <a:t>Použité zdroje:</a:t>
            </a:r>
          </a:p>
          <a:p>
            <a:r>
              <a:rPr lang="cs-CZ" sz="2800" dirty="0">
                <a:latin typeface="Calibri" pitchFamily="34" charset="0"/>
              </a:rPr>
              <a:t>DĚTSKÉ ÚČTY: </a:t>
            </a:r>
            <a:r>
              <a:rPr lang="cs-CZ" sz="2800" dirty="0">
                <a:latin typeface="Calibri" pitchFamily="34" charset="0"/>
                <a:hlinkClick r:id="rId3"/>
              </a:rPr>
              <a:t>https://www.gemoney.cz/lide/ucty/detsky-genius</a:t>
            </a:r>
            <a:r>
              <a:rPr lang="cs-CZ" sz="2800" dirty="0">
                <a:latin typeface="Calibri" pitchFamily="34" charset="0"/>
              </a:rPr>
              <a:t>  4/2013 (on line)</a:t>
            </a:r>
          </a:p>
          <a:p>
            <a:r>
              <a:rPr lang="cs-CZ" sz="2800" dirty="0">
                <a:latin typeface="Calibri" pitchFamily="34" charset="0"/>
                <a:hlinkClick r:id="rId4"/>
              </a:rPr>
              <a:t>http://www.</a:t>
            </a:r>
            <a:r>
              <a:rPr lang="cs-CZ" sz="2800" dirty="0" err="1">
                <a:latin typeface="Calibri" pitchFamily="34" charset="0"/>
                <a:hlinkClick r:id="rId4"/>
              </a:rPr>
              <a:t>kb.cz</a:t>
            </a:r>
            <a:r>
              <a:rPr lang="cs-CZ" sz="2800" dirty="0">
                <a:latin typeface="Calibri" pitchFamily="34" charset="0"/>
                <a:hlinkClick r:id="rId4"/>
              </a:rPr>
              <a:t>/</a:t>
            </a:r>
            <a:r>
              <a:rPr lang="cs-CZ" sz="2800" dirty="0" err="1">
                <a:latin typeface="Calibri" pitchFamily="34" charset="0"/>
                <a:hlinkClick r:id="rId4"/>
              </a:rPr>
              <a:t>cs</a:t>
            </a:r>
            <a:r>
              <a:rPr lang="cs-CZ" sz="2800" dirty="0">
                <a:latin typeface="Calibri" pitchFamily="34" charset="0"/>
                <a:hlinkClick r:id="rId4"/>
              </a:rPr>
              <a:t>/lide/</a:t>
            </a:r>
            <a:r>
              <a:rPr lang="cs-CZ" sz="2800" dirty="0" err="1">
                <a:latin typeface="Calibri" pitchFamily="34" charset="0"/>
                <a:hlinkClick r:id="rId4"/>
              </a:rPr>
              <a:t>mladez</a:t>
            </a:r>
            <a:r>
              <a:rPr lang="cs-CZ" sz="2800" dirty="0">
                <a:latin typeface="Calibri" pitchFamily="34" charset="0"/>
                <a:hlinkClick r:id="rId4"/>
              </a:rPr>
              <a:t>-a-studenti/</a:t>
            </a:r>
            <a:r>
              <a:rPr lang="cs-CZ" sz="2800" dirty="0" err="1">
                <a:latin typeface="Calibri" pitchFamily="34" charset="0"/>
                <a:hlinkClick r:id="rId4"/>
              </a:rPr>
              <a:t>ucty</a:t>
            </a:r>
            <a:r>
              <a:rPr lang="cs-CZ" sz="2800" dirty="0">
                <a:latin typeface="Calibri" pitchFamily="34" charset="0"/>
                <a:hlinkClick r:id="rId4"/>
              </a:rPr>
              <a:t>-a-platby/</a:t>
            </a:r>
            <a:r>
              <a:rPr lang="cs-CZ" sz="2800" dirty="0" err="1">
                <a:latin typeface="Calibri" pitchFamily="34" charset="0"/>
                <a:hlinkClick r:id="rId4"/>
              </a:rPr>
              <a:t>detske</a:t>
            </a:r>
            <a:r>
              <a:rPr lang="cs-CZ" sz="2800" dirty="0">
                <a:latin typeface="Calibri" pitchFamily="34" charset="0"/>
                <a:hlinkClick r:id="rId4"/>
              </a:rPr>
              <a:t>-konto.</a:t>
            </a:r>
            <a:r>
              <a:rPr lang="cs-CZ" sz="2800" dirty="0" err="1">
                <a:latin typeface="Calibri" pitchFamily="34" charset="0"/>
                <a:hlinkClick r:id="rId4"/>
              </a:rPr>
              <a:t>shtml</a:t>
            </a:r>
            <a:r>
              <a:rPr lang="cs-CZ" sz="2800" dirty="0">
                <a:latin typeface="Calibri" pitchFamily="34" charset="0"/>
                <a:hlinkClick r:id="rId4"/>
              </a:rPr>
              <a:t> </a:t>
            </a:r>
            <a:r>
              <a:rPr lang="cs-CZ" sz="2800" dirty="0">
                <a:latin typeface="Calibri" pitchFamily="34" charset="0"/>
              </a:rPr>
              <a:t> 4/</a:t>
            </a:r>
            <a:r>
              <a:rPr lang="cs-CZ" sz="2400" dirty="0">
                <a:latin typeface="Calibri" pitchFamily="34" charset="0"/>
              </a:rPr>
              <a:t>2013</a:t>
            </a:r>
            <a:r>
              <a:rPr lang="cs-CZ" sz="2800" dirty="0">
                <a:latin typeface="Calibri" pitchFamily="34" charset="0"/>
              </a:rPr>
              <a:t> (on line)</a:t>
            </a:r>
          </a:p>
          <a:p>
            <a:r>
              <a:rPr lang="cs-CZ" sz="2800" dirty="0">
                <a:latin typeface="Calibri" pitchFamily="34" charset="0"/>
                <a:hlinkClick r:id="rId5"/>
              </a:rPr>
              <a:t>http://www.</a:t>
            </a:r>
            <a:r>
              <a:rPr lang="cs-CZ" sz="2800" dirty="0" err="1">
                <a:latin typeface="Calibri" pitchFamily="34" charset="0"/>
                <a:hlinkClick r:id="rId5"/>
              </a:rPr>
              <a:t>uctysporici.cz</a:t>
            </a:r>
            <a:r>
              <a:rPr lang="cs-CZ" sz="2800" dirty="0">
                <a:latin typeface="Calibri" pitchFamily="34" charset="0"/>
                <a:hlinkClick r:id="rId5"/>
              </a:rPr>
              <a:t>/</a:t>
            </a:r>
            <a:r>
              <a:rPr lang="cs-CZ" sz="2800" dirty="0" err="1">
                <a:latin typeface="Calibri" pitchFamily="34" charset="0"/>
                <a:hlinkClick r:id="rId5"/>
              </a:rPr>
              <a:t>ceska</a:t>
            </a:r>
            <a:r>
              <a:rPr lang="cs-CZ" sz="2800" dirty="0">
                <a:latin typeface="Calibri" pitchFamily="34" charset="0"/>
                <a:hlinkClick r:id="rId5"/>
              </a:rPr>
              <a:t>-</a:t>
            </a:r>
            <a:r>
              <a:rPr lang="cs-CZ" sz="2800" dirty="0" err="1">
                <a:latin typeface="Calibri" pitchFamily="34" charset="0"/>
                <a:hlinkClick r:id="rId5"/>
              </a:rPr>
              <a:t>sporitelna</a:t>
            </a:r>
            <a:r>
              <a:rPr lang="cs-CZ" sz="2800" dirty="0">
                <a:latin typeface="Calibri" pitchFamily="34" charset="0"/>
                <a:hlinkClick r:id="rId5"/>
              </a:rPr>
              <a:t>/</a:t>
            </a:r>
            <a:r>
              <a:rPr lang="cs-CZ" sz="2800" dirty="0" err="1">
                <a:latin typeface="Calibri" pitchFamily="34" charset="0"/>
                <a:hlinkClick r:id="rId5"/>
              </a:rPr>
              <a:t>detsky</a:t>
            </a:r>
            <a:r>
              <a:rPr lang="cs-CZ" sz="2800" dirty="0">
                <a:latin typeface="Calibri" pitchFamily="34" charset="0"/>
                <a:hlinkClick r:id="rId5"/>
              </a:rPr>
              <a:t>-</a:t>
            </a:r>
            <a:r>
              <a:rPr lang="cs-CZ" sz="2800" dirty="0" err="1">
                <a:latin typeface="Calibri" pitchFamily="34" charset="0"/>
                <a:hlinkClick r:id="rId5"/>
              </a:rPr>
              <a:t>ucet</a:t>
            </a:r>
            <a:r>
              <a:rPr lang="cs-CZ" sz="2800" dirty="0">
                <a:latin typeface="Calibri" pitchFamily="34" charset="0"/>
                <a:hlinkClick r:id="rId5"/>
              </a:rPr>
              <a:t>/</a:t>
            </a:r>
            <a:r>
              <a:rPr lang="cs-CZ" sz="2800" dirty="0">
                <a:latin typeface="Calibri" pitchFamily="34" charset="0"/>
              </a:rPr>
              <a:t> </a:t>
            </a:r>
          </a:p>
          <a:p>
            <a:r>
              <a:rPr lang="cs-CZ" sz="2800" dirty="0">
                <a:latin typeface="Calibri" pitchFamily="34" charset="0"/>
              </a:rPr>
              <a:t>4/2013 (on line)</a:t>
            </a:r>
          </a:p>
          <a:p>
            <a:r>
              <a:rPr lang="cs-CZ" sz="2800" dirty="0">
                <a:latin typeface="Calibri" pitchFamily="34" charset="0"/>
                <a:hlinkClick r:id="rId6"/>
              </a:rPr>
              <a:t>http://www.</a:t>
            </a:r>
            <a:r>
              <a:rPr lang="cs-CZ" sz="2800" dirty="0" err="1">
                <a:latin typeface="Calibri" pitchFamily="34" charset="0"/>
                <a:hlinkClick r:id="rId6"/>
              </a:rPr>
              <a:t>mesec.cz</a:t>
            </a:r>
            <a:r>
              <a:rPr lang="cs-CZ" sz="2800" dirty="0">
                <a:latin typeface="Calibri" pitchFamily="34" charset="0"/>
                <a:hlinkClick r:id="rId6"/>
              </a:rPr>
              <a:t>/</a:t>
            </a:r>
            <a:r>
              <a:rPr lang="cs-CZ" sz="2800" dirty="0" err="1">
                <a:latin typeface="Calibri" pitchFamily="34" charset="0"/>
                <a:hlinkClick r:id="rId6"/>
              </a:rPr>
              <a:t>clanky</a:t>
            </a:r>
            <a:r>
              <a:rPr lang="cs-CZ" sz="2800" dirty="0">
                <a:latin typeface="Calibri" pitchFamily="34" charset="0"/>
                <a:hlinkClick r:id="rId6"/>
              </a:rPr>
              <a:t>/</a:t>
            </a:r>
            <a:r>
              <a:rPr lang="cs-CZ" sz="2800" dirty="0" err="1">
                <a:latin typeface="Calibri" pitchFamily="34" charset="0"/>
                <a:hlinkClick r:id="rId6"/>
              </a:rPr>
              <a:t>detske</a:t>
            </a:r>
            <a:r>
              <a:rPr lang="cs-CZ" sz="2800" dirty="0">
                <a:latin typeface="Calibri" pitchFamily="34" charset="0"/>
                <a:hlinkClick r:id="rId6"/>
              </a:rPr>
              <a:t>-</a:t>
            </a:r>
            <a:r>
              <a:rPr lang="cs-CZ" sz="2800" dirty="0" err="1">
                <a:latin typeface="Calibri" pitchFamily="34" charset="0"/>
                <a:hlinkClick r:id="rId6"/>
              </a:rPr>
              <a:t>ucty</a:t>
            </a:r>
            <a:r>
              <a:rPr lang="cs-CZ" sz="2800" dirty="0">
                <a:latin typeface="Calibri" pitchFamily="34" charset="0"/>
                <a:hlinkClick r:id="rId6"/>
              </a:rPr>
              <a:t>-jsou-v-mode-ale-pro-</a:t>
            </a:r>
            <a:r>
              <a:rPr lang="cs-CZ" sz="2800" dirty="0" err="1">
                <a:latin typeface="Calibri" pitchFamily="34" charset="0"/>
                <a:hlinkClick r:id="rId6"/>
              </a:rPr>
              <a:t>sporeni</a:t>
            </a:r>
            <a:r>
              <a:rPr lang="cs-CZ" sz="2800" dirty="0">
                <a:latin typeface="Calibri" pitchFamily="34" charset="0"/>
                <a:hlinkClick r:id="rId6"/>
              </a:rPr>
              <a:t>-</a:t>
            </a:r>
            <a:r>
              <a:rPr lang="cs-CZ" sz="2800" dirty="0" err="1">
                <a:latin typeface="Calibri" pitchFamily="34" charset="0"/>
                <a:hlinkClick r:id="rId6"/>
              </a:rPr>
              <a:t>nevhodne</a:t>
            </a:r>
            <a:r>
              <a:rPr lang="cs-CZ" sz="2800" dirty="0">
                <a:latin typeface="Calibri" pitchFamily="34" charset="0"/>
                <a:hlinkClick r:id="rId6"/>
              </a:rPr>
              <a:t>/</a:t>
            </a:r>
            <a:r>
              <a:rPr lang="cs-CZ" sz="2800" dirty="0">
                <a:latin typeface="Calibri" pitchFamily="34" charset="0"/>
              </a:rPr>
              <a:t>  4/2013 (on line)</a:t>
            </a:r>
          </a:p>
          <a:p>
            <a:r>
              <a:rPr lang="cs-CZ" sz="2800" dirty="0">
                <a:latin typeface="Calibri" pitchFamily="34" charset="0"/>
              </a:rPr>
              <a:t>Kalendář:</a:t>
            </a:r>
          </a:p>
          <a:p>
            <a:r>
              <a:rPr lang="cs-CZ" sz="2800" dirty="0">
                <a:latin typeface="Calibri" pitchFamily="34" charset="0"/>
                <a:hlinkClick r:id="rId7"/>
              </a:rPr>
              <a:t>http://kalendar.pohotove.cz/2013</a:t>
            </a:r>
            <a:r>
              <a:rPr lang="cs-CZ" sz="2800" dirty="0">
                <a:latin typeface="Calibri" pitchFamily="34" charset="0"/>
              </a:rPr>
              <a:t>  4/2013 (on line</a:t>
            </a:r>
            <a:r>
              <a:rPr lang="cs-CZ" sz="2800" dirty="0" smtClean="0">
                <a:latin typeface="Calibri" pitchFamily="34" charset="0"/>
              </a:rPr>
              <a:t>)</a:t>
            </a:r>
          </a:p>
          <a:p>
            <a:r>
              <a:rPr lang="cs-CZ" sz="2800" dirty="0" smtClean="0">
                <a:latin typeface="Calibri" pitchFamily="34" charset="0"/>
              </a:rPr>
              <a:t>www.office.</a:t>
            </a:r>
            <a:r>
              <a:rPr lang="cs-CZ" sz="2800" smtClean="0">
                <a:latin typeface="Calibri" pitchFamily="34" charset="0"/>
              </a:rPr>
              <a:t>microsoft.com</a:t>
            </a:r>
            <a:endParaRPr lang="cs-CZ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Anotace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Materiál slouží k seznámení žáků s možností mít vlastní účet v bance, zkusí si plánovat své výdaje.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Učitel nejprve vysvětlí, jak funguje osobní účet v bance, žáci si prohlédnou nabídky různých bank. Samostatně pak žáci zkusí spočítat peníze na svém fiktivním účtu na pracovním listě, který je na 9. snímku.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Materiály jsou určeny pro bezplatné používání pro potřeby výuky a vzdělávání na všech typech škol a školských zařízení. Jakékoliv další využití podléhá autorskému zákonu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Dětský účet </a:t>
            </a:r>
          </a:p>
        </p:txBody>
      </p:sp>
      <p:sp>
        <p:nvSpPr>
          <p:cNvPr id="18434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Nauč se hospodařit se svými prostředky</a:t>
            </a:r>
          </a:p>
        </p:txBody>
      </p:sp>
      <p:pic>
        <p:nvPicPr>
          <p:cNvPr id="18435" name="Picture 2" descr="C:\Users\ProBook05\AppData\Local\Microsoft\Windows\Temporary Internet Files\Content.IE5\DBJ9U0H0\MC90005686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404813"/>
            <a:ext cx="1814512" cy="18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0" y="784225"/>
            <a:ext cx="4770438" cy="4445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458" name="TextovéPole 3"/>
          <p:cNvSpPr txBox="1">
            <a:spLocks noChangeArrowheads="1"/>
          </p:cNvSpPr>
          <p:nvPr/>
        </p:nvSpPr>
        <p:spPr bwMode="auto">
          <a:xfrm>
            <a:off x="179388" y="260350"/>
            <a:ext cx="87487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Rodiče ti týdně posílají 1000 Kč na tvůj účet, který ti založili v bance 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4902200" y="784225"/>
            <a:ext cx="4087813" cy="4445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23850" y="1125538"/>
            <a:ext cx="42306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Můžeš neomezeně vybírat</a:t>
            </a:r>
            <a:r>
              <a:rPr lang="cs-CZ">
                <a:latin typeface="Calibri" pitchFamily="34" charset="0"/>
              </a:rPr>
              <a:t>.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173663" y="1246188"/>
            <a:ext cx="38163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latin typeface="Calibri" pitchFamily="34" charset="0"/>
              </a:rPr>
              <a:t>Mohou ti nastavit maximální částku výběru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49263" y="1771650"/>
            <a:ext cx="41941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latin typeface="Calibri" pitchFamily="34" charset="0"/>
              </a:rPr>
              <a:t>Můžeš vkládat na pobočce i malé částky </a:t>
            </a:r>
            <a:r>
              <a:rPr lang="cs-CZ">
                <a:latin typeface="Calibri" pitchFamily="34" charset="0"/>
              </a:rPr>
              <a:t>.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5281613" y="2595563"/>
            <a:ext cx="36004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latin typeface="Calibri" pitchFamily="34" charset="0"/>
              </a:rPr>
              <a:t>Mohou kontrolovat tvé úspory.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79388" y="2824163"/>
            <a:ext cx="46482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latin typeface="Calibri" pitchFamily="34" charset="0"/>
              </a:rPr>
              <a:t>K účtu dostaneš svou kartu, o kterou se staráš</a:t>
            </a:r>
            <a:r>
              <a:rPr lang="cs-CZ">
                <a:latin typeface="Calibri" pitchFamily="34" charset="0"/>
              </a:rPr>
              <a:t>.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3348038" y="5589588"/>
            <a:ext cx="21605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latin typeface="Calibri" pitchFamily="34" charset="0"/>
              </a:rPr>
              <a:t>Úrok bývá asi 1,5%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4895850" y="3898900"/>
            <a:ext cx="40322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latin typeface="Calibri" pitchFamily="34" charset="0"/>
              </a:rPr>
              <a:t>Na účtu musí zůstat minimální vklad obvykle 200 až 500 Kč</a:t>
            </a:r>
          </a:p>
        </p:txBody>
      </p:sp>
      <p:sp>
        <p:nvSpPr>
          <p:cNvPr id="19467" name="TextovéPole 14"/>
          <p:cNvSpPr txBox="1">
            <a:spLocks noChangeArrowheads="1"/>
          </p:cNvSpPr>
          <p:nvPr/>
        </p:nvSpPr>
        <p:spPr bwMode="auto">
          <a:xfrm>
            <a:off x="674688" y="755650"/>
            <a:ext cx="2673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DÍTĚ DO 15 LET</a:t>
            </a:r>
          </a:p>
        </p:txBody>
      </p:sp>
      <p:sp>
        <p:nvSpPr>
          <p:cNvPr id="19468" name="TextovéPole 15"/>
          <p:cNvSpPr txBox="1">
            <a:spLocks noChangeArrowheads="1"/>
          </p:cNvSpPr>
          <p:nvPr/>
        </p:nvSpPr>
        <p:spPr bwMode="auto">
          <a:xfrm>
            <a:off x="6362700" y="784225"/>
            <a:ext cx="14398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7030A0"/>
                </a:solidFill>
                <a:latin typeface="Calibri" pitchFamily="34" charset="0"/>
              </a:rPr>
              <a:t>RODIČE</a:t>
            </a:r>
          </a:p>
        </p:txBody>
      </p:sp>
      <p:pic>
        <p:nvPicPr>
          <p:cNvPr id="19469" name="Picture 2" descr="C:\Users\ProBook05\AppData\Local\Microsoft\Windows\Temporary Internet Files\Content.IE5\3VRMUXWH\MC90044055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75" y="3400425"/>
            <a:ext cx="116522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Book05\AppData\Local\Microsoft\Windows\Temporary Internet Files\Content.IE5\T0LM08QU\MC900442164[1]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3983038"/>
            <a:ext cx="2547938" cy="254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900113" y="836613"/>
            <a:ext cx="7416800" cy="187166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PŘI ZŘIZOVÁNÍ JAKÉHOKOLIV ÚČTU SI NEJPRVE ZJISTÍME INFORMACE </a:t>
            </a:r>
            <a:endParaRPr lang="cs-CZ" sz="2800" dirty="0"/>
          </a:p>
        </p:txBody>
      </p:sp>
      <p:sp>
        <p:nvSpPr>
          <p:cNvPr id="3" name="Šipka doprava 2"/>
          <p:cNvSpPr/>
          <p:nvPr/>
        </p:nvSpPr>
        <p:spPr>
          <a:xfrm rot="5400000">
            <a:off x="4261644" y="2709069"/>
            <a:ext cx="1009650" cy="143986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DOSTANEŠ OD RODIČŮ TÝDNĚ NA ÚČET 500 KČ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ZA PENÍZE SI KUPUJEŠ SVAČINU 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ZBYTEK MÁŠ JAKO KAPESNÉ.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SPOČÍTEJ, CO SI MŮŽEŠ DOVOLIT 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DOKÁŽEŠ NĚCO UŠETŘIT?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MÁŠ NA TO 2 MĚSÍCE.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ZAČÍNÁME 1. ŘÍJNA.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22531" name="Picture 2" descr="C:\Users\ProBook05\AppData\Local\Microsoft\Windows\Temporary Internet Files\Content.IE5\3VRMUXWH\MC900323565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5463" y="4581525"/>
            <a:ext cx="1873250" cy="187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PRACOVNÍ LIST</a:t>
            </a:r>
          </a:p>
        </p:txBody>
      </p:sp>
      <p:graphicFrame>
        <p:nvGraphicFramePr>
          <p:cNvPr id="4101" name="Object 5"/>
          <p:cNvGraphicFramePr>
            <a:graphicFrameLocks noGrp="1" noChangeAspect="1"/>
          </p:cNvGraphicFramePr>
          <p:nvPr>
            <p:ph idx="1"/>
          </p:nvPr>
        </p:nvGraphicFramePr>
        <p:xfrm>
          <a:off x="457200" y="2673350"/>
          <a:ext cx="8102600" cy="9688513"/>
        </p:xfrm>
        <a:graphic>
          <a:graphicData uri="http://schemas.openxmlformats.org/presentationml/2006/ole">
            <p:oleObj spid="_x0000_s4101" name="Dokument" r:id="rId4" imgW="7386729" imgH="8832424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317</Words>
  <Application>Microsoft Office PowerPoint</Application>
  <PresentationFormat>Předvádění na obrazovce (4:3)</PresentationFormat>
  <Paragraphs>52</Paragraphs>
  <Slides>9</Slides>
  <Notes>9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Calibri</vt:lpstr>
      <vt:lpstr>Arial</vt:lpstr>
      <vt:lpstr>Motiv systému Office</vt:lpstr>
      <vt:lpstr>Dokument</vt:lpstr>
      <vt:lpstr>Snímek 1</vt:lpstr>
      <vt:lpstr>Snímek 2</vt:lpstr>
      <vt:lpstr>Snímek 3</vt:lpstr>
      <vt:lpstr>Snímek 4</vt:lpstr>
      <vt:lpstr>Dětský účet </vt:lpstr>
      <vt:lpstr>Snímek 6</vt:lpstr>
      <vt:lpstr>Snímek 7</vt:lpstr>
      <vt:lpstr>DOSTANEŠ OD RODIČŮ TÝDNĚ NA ÚČET 500 KČ</vt:lpstr>
      <vt:lpstr>PRACOVNÍ LIST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ProBook05</dc:creator>
  <cp:lastModifiedBy>šárka</cp:lastModifiedBy>
  <cp:revision>19</cp:revision>
  <dcterms:created xsi:type="dcterms:W3CDTF">2013-04-01T12:47:15Z</dcterms:created>
  <dcterms:modified xsi:type="dcterms:W3CDTF">2013-05-09T11:29:09Z</dcterms:modified>
</cp:coreProperties>
</file>