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8" r:id="rId3"/>
    <p:sldId id="256" r:id="rId4"/>
    <p:sldId id="260" r:id="rId5"/>
    <p:sldId id="264" r:id="rId6"/>
    <p:sldId id="265" r:id="rId7"/>
    <p:sldId id="266" r:id="rId8"/>
    <p:sldId id="267" r:id="rId9"/>
    <p:sldId id="268" r:id="rId10"/>
    <p:sldId id="259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>
        <a:ln>
          <a:solidFill>
            <a:schemeClr val="accent3"/>
          </a:solidFill>
        </a:ln>
      </dgm:spPr>
      <dgm:t>
        <a:bodyPr/>
        <a:lstStyle/>
        <a:p>
          <a:pPr algn="l" rtl="0"/>
          <a:r>
            <a:rPr lang="cs-CZ" sz="1700" b="0" dirty="0" smtClean="0"/>
            <a:t>NÁZEV:</a:t>
          </a:r>
          <a:r>
            <a:rPr lang="cs-CZ" sz="1700" b="0" baseline="0" dirty="0" smtClean="0"/>
            <a:t> </a:t>
          </a:r>
          <a:r>
            <a:rPr lang="cs-CZ" sz="1700" b="0" baseline="0" dirty="0" smtClean="0">
              <a:solidFill>
                <a:schemeClr val="tx1"/>
              </a:solidFill>
            </a:rPr>
            <a:t>VY_32_INOVACE_15_TV_18</a:t>
          </a:r>
          <a:endParaRPr lang="cs-CZ" sz="1700" b="0" dirty="0">
            <a:solidFill>
              <a:schemeClr val="tx1"/>
            </a:solidFill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100" dirty="0" smtClean="0"/>
            <a:t>Základní škola, Uherský Ostroh, okres Uherské Hradiště, příspěvková organizace</a:t>
          </a:r>
          <a:endParaRPr lang="cs-CZ" sz="1100" dirty="0">
            <a:solidFill>
              <a:schemeClr val="tx1"/>
            </a:solidFill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>
        <a:ln>
          <a:solidFill>
            <a:schemeClr val="accent3"/>
          </a:solidFill>
        </a:ln>
      </dgm:spPr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AUTOR: Mgr. Andrea </a:t>
          </a:r>
          <a:r>
            <a:rPr lang="cs-CZ" sz="2000" dirty="0" err="1" smtClean="0">
              <a:solidFill>
                <a:schemeClr val="tx1"/>
              </a:solidFill>
            </a:rPr>
            <a:t>Kunovjánková</a:t>
          </a:r>
          <a:endParaRPr lang="cs-CZ" sz="2000" dirty="0">
            <a:solidFill>
              <a:schemeClr val="tx1"/>
            </a:solidFill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>
        <a:ln>
          <a:solidFill>
            <a:schemeClr val="accent3"/>
          </a:solidFill>
        </a:ln>
      </dgm:spPr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TÉMA: TV – 1.B – </a:t>
          </a:r>
          <a:r>
            <a:rPr lang="cs-CZ" sz="2000" dirty="0" smtClean="0">
              <a:solidFill>
                <a:schemeClr val="tx1"/>
              </a:solidFill>
            </a:rPr>
            <a:t>Cvičení s </a:t>
          </a:r>
          <a:r>
            <a:rPr lang="cs-CZ" sz="2000" dirty="0" err="1" smtClean="0">
              <a:solidFill>
                <a:schemeClr val="tx1"/>
              </a:solidFill>
            </a:rPr>
            <a:t>overballem</a:t>
          </a:r>
          <a:endParaRPr lang="cs-CZ" sz="2000" dirty="0">
            <a:solidFill>
              <a:schemeClr val="tx1"/>
            </a:solidFill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>
        <a:ln>
          <a:solidFill>
            <a:schemeClr val="accent3"/>
          </a:solidFill>
        </a:ln>
      </dgm:spPr>
      <dgm:t>
        <a:bodyPr/>
        <a:lstStyle/>
        <a:p>
          <a:pPr algn="l" rtl="0"/>
          <a:r>
            <a:rPr lang="cs-CZ" sz="2000" dirty="0" smtClean="0">
              <a:solidFill>
                <a:schemeClr val="tx1"/>
              </a:solidFill>
            </a:rPr>
            <a:t>ČÍSLO PROJEKTU: CZ.1.07/1.4.00/21.1616 </a:t>
          </a:r>
          <a:endParaRPr lang="cs-CZ" sz="2000" dirty="0">
            <a:solidFill>
              <a:schemeClr val="tx1"/>
            </a:solidFill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1177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77ED337-000A-4521-B166-82AB75F4668B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A7B9F26C-8CC3-4072-B5BD-9F1767934BDF}" type="presOf" srcId="{4C35D32F-0EAB-4CD7-82EE-45574DC2A586}" destId="{890E4F0B-2866-4A3F-A3C7-2A14B1797930}" srcOrd="1" destOrd="0" presId="urn:microsoft.com/office/officeart/2005/8/layout/target3"/>
    <dgm:cxn modelId="{E512937B-1E6E-4A4A-A451-C51672A35722}" type="presOf" srcId="{757F3AB3-0718-4624-B441-E567A8F0AB56}" destId="{333A1088-737F-45CB-B68E-254E46348037}" srcOrd="0" destOrd="0" presId="urn:microsoft.com/office/officeart/2005/8/layout/target3"/>
    <dgm:cxn modelId="{DD3286B1-C832-4B2A-82AA-7E59CFAEE813}" type="presOf" srcId="{D8197B8C-B260-4A16-BDF4-0947B075E274}" destId="{5A5FFA88-C948-4069-8E93-59FA12366E83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244A35F-C5FC-4D35-9923-10F108CCE097}" type="presOf" srcId="{B651F6E3-6281-48DB-9319-2AEAFDAE7572}" destId="{619D679B-A015-4ECF-8348-D1034C574F40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C4CA1DD-B628-4857-8CE5-B5DC3FFCF59B}" type="presOf" srcId="{D1D4F407-5343-4D3F-B5B9-D407B03CAEB4}" destId="{AED2198E-93D5-4001-81B4-73124B309672}" srcOrd="1" destOrd="0" presId="urn:microsoft.com/office/officeart/2005/8/layout/target3"/>
    <dgm:cxn modelId="{C315635E-B2AE-4D90-A949-929D69FF9855}" type="presOf" srcId="{D1B46980-6531-4606-95E6-44980827E919}" destId="{2BE915AB-18AA-4053-B92C-3BFC9ED204BB}" srcOrd="1" destOrd="0" presId="urn:microsoft.com/office/officeart/2005/8/layout/target3"/>
    <dgm:cxn modelId="{DA151539-520A-46B7-89CE-4AF67C587ED0}" type="presOf" srcId="{D1D4F407-5343-4D3F-B5B9-D407B03CAEB4}" destId="{D005CE8C-CC26-4C3E-AC11-E15060ECD759}" srcOrd="0" destOrd="0" presId="urn:microsoft.com/office/officeart/2005/8/layout/target3"/>
    <dgm:cxn modelId="{2DB801D9-8350-4342-AF27-B0531837BAF8}" type="presOf" srcId="{B651F6E3-6281-48DB-9319-2AEAFDAE7572}" destId="{6BB5E863-4638-4E1D-BFDE-399D028AC4ED}" srcOrd="1" destOrd="0" presId="urn:microsoft.com/office/officeart/2005/8/layout/target3"/>
    <dgm:cxn modelId="{07CF4FA5-7020-44F0-82C9-BACE3A9F7BE4}" type="presOf" srcId="{4C35D32F-0EAB-4CD7-82EE-45574DC2A586}" destId="{8BEBB6EC-1DAA-4CAC-8A25-BC0FCBD5DBD5}" srcOrd="0" destOrd="0" presId="urn:microsoft.com/office/officeart/2005/8/layout/target3"/>
    <dgm:cxn modelId="{C4A081EC-78D1-44EE-A2A0-58CF82E8AD73}" type="presOf" srcId="{D8197B8C-B260-4A16-BDF4-0947B075E274}" destId="{25B08C86-7E15-44DC-BE7F-FFB55DD49D12}" srcOrd="0" destOrd="0" presId="urn:microsoft.com/office/officeart/2005/8/layout/target3"/>
    <dgm:cxn modelId="{C182C992-ED05-479D-97C7-2ADA4662FE30}" type="presParOf" srcId="{333A1088-737F-45CB-B68E-254E46348037}" destId="{F5ABB229-8D3B-4694-996A-96F23CF14429}" srcOrd="0" destOrd="0" presId="urn:microsoft.com/office/officeart/2005/8/layout/target3"/>
    <dgm:cxn modelId="{2523C7DE-4311-4708-AC03-95C99E9CF62D}" type="presParOf" srcId="{333A1088-737F-45CB-B68E-254E46348037}" destId="{F41139FD-01EE-4571-8B17-4FB00FC51163}" srcOrd="1" destOrd="0" presId="urn:microsoft.com/office/officeart/2005/8/layout/target3"/>
    <dgm:cxn modelId="{B756DD68-A8F4-4D6A-8382-B3C83FE47DD0}" type="presParOf" srcId="{333A1088-737F-45CB-B68E-254E46348037}" destId="{D005CE8C-CC26-4C3E-AC11-E15060ECD759}" srcOrd="2" destOrd="0" presId="urn:microsoft.com/office/officeart/2005/8/layout/target3"/>
    <dgm:cxn modelId="{7C4B11A7-F5B5-408C-8723-F05B2F0481D4}" type="presParOf" srcId="{333A1088-737F-45CB-B68E-254E46348037}" destId="{2C702D82-9B77-49B7-9568-BB8EB47C3372}" srcOrd="3" destOrd="0" presId="urn:microsoft.com/office/officeart/2005/8/layout/target3"/>
    <dgm:cxn modelId="{57A38DA7-668C-4CF0-A846-7F3ABCD09ECD}" type="presParOf" srcId="{333A1088-737F-45CB-B68E-254E46348037}" destId="{A52A0455-90FF-4808-ABD0-F02540D31D5A}" srcOrd="4" destOrd="0" presId="urn:microsoft.com/office/officeart/2005/8/layout/target3"/>
    <dgm:cxn modelId="{38351088-6ECA-4E4D-8269-C1910A73F8EC}" type="presParOf" srcId="{333A1088-737F-45CB-B68E-254E46348037}" destId="{6140AFEC-043D-4C43-A2F9-D0F5331DF3A3}" srcOrd="5" destOrd="0" presId="urn:microsoft.com/office/officeart/2005/8/layout/target3"/>
    <dgm:cxn modelId="{50090C96-9BEB-4259-9965-DD8A59D8E966}" type="presParOf" srcId="{333A1088-737F-45CB-B68E-254E46348037}" destId="{9358AC05-5D7D-4327-9F80-1AD486AEA664}" srcOrd="6" destOrd="0" presId="urn:microsoft.com/office/officeart/2005/8/layout/target3"/>
    <dgm:cxn modelId="{8B263172-2BC2-48AE-A8B0-E0DD45AADD48}" type="presParOf" srcId="{333A1088-737F-45CB-B68E-254E46348037}" destId="{313FC574-E1CD-4FB4-B054-0B805CE0447D}" srcOrd="7" destOrd="0" presId="urn:microsoft.com/office/officeart/2005/8/layout/target3"/>
    <dgm:cxn modelId="{F87B546F-2F97-47BE-B84F-716A80C52521}" type="presParOf" srcId="{333A1088-737F-45CB-B68E-254E46348037}" destId="{619D679B-A015-4ECF-8348-D1034C574F40}" srcOrd="8" destOrd="0" presId="urn:microsoft.com/office/officeart/2005/8/layout/target3"/>
    <dgm:cxn modelId="{0AC359E2-44C7-4F05-BF7E-339B9C883AE8}" type="presParOf" srcId="{333A1088-737F-45CB-B68E-254E46348037}" destId="{322283A8-4A27-4CDA-BAE3-F381106A9174}" srcOrd="9" destOrd="0" presId="urn:microsoft.com/office/officeart/2005/8/layout/target3"/>
    <dgm:cxn modelId="{7A505E5D-E3EF-4FDD-9D41-F016F07C2998}" type="presParOf" srcId="{333A1088-737F-45CB-B68E-254E46348037}" destId="{FFC9F71D-1B4F-4AD9-A4A6-86ADEFC8AF5C}" srcOrd="10" destOrd="0" presId="urn:microsoft.com/office/officeart/2005/8/layout/target3"/>
    <dgm:cxn modelId="{4DFD8470-62F4-43B9-BFE2-A1A463139CF2}" type="presParOf" srcId="{333A1088-737F-45CB-B68E-254E46348037}" destId="{25B08C86-7E15-44DC-BE7F-FFB55DD49D12}" srcOrd="11" destOrd="0" presId="urn:microsoft.com/office/officeart/2005/8/layout/target3"/>
    <dgm:cxn modelId="{D1605A22-CB35-4750-9658-A7DA53ACB129}" type="presParOf" srcId="{333A1088-737F-45CB-B68E-254E46348037}" destId="{76644BE8-9D7C-4C09-B250-3D10AF48CBB7}" srcOrd="12" destOrd="0" presId="urn:microsoft.com/office/officeart/2005/8/layout/target3"/>
    <dgm:cxn modelId="{5FBD81A1-6B40-47E1-8F66-359E3E79B919}" type="presParOf" srcId="{333A1088-737F-45CB-B68E-254E46348037}" destId="{EE85B701-7295-41C0-BA7A-34D3756A2AE6}" srcOrd="13" destOrd="0" presId="urn:microsoft.com/office/officeart/2005/8/layout/target3"/>
    <dgm:cxn modelId="{6DC09D98-DB5E-4B01-BBDD-F154C99E141D}" type="presParOf" srcId="{333A1088-737F-45CB-B68E-254E46348037}" destId="{8BEBB6EC-1DAA-4CAC-8A25-BC0FCBD5DBD5}" srcOrd="14" destOrd="0" presId="urn:microsoft.com/office/officeart/2005/8/layout/target3"/>
    <dgm:cxn modelId="{9B6F74E6-DCC3-45B6-9E9E-C90B3CDCEDE1}" type="presParOf" srcId="{333A1088-737F-45CB-B68E-254E46348037}" destId="{AED2198E-93D5-4001-81B4-73124B309672}" srcOrd="15" destOrd="0" presId="urn:microsoft.com/office/officeart/2005/8/layout/target3"/>
    <dgm:cxn modelId="{B935A7C9-A717-475F-A71B-034B68AF2E3A}" type="presParOf" srcId="{333A1088-737F-45CB-B68E-254E46348037}" destId="{2BE915AB-18AA-4053-B92C-3BFC9ED204BB}" srcOrd="16" destOrd="0" presId="urn:microsoft.com/office/officeart/2005/8/layout/target3"/>
    <dgm:cxn modelId="{366DB42D-34BD-4E85-A19D-8D8F5F1FA0F2}" type="presParOf" srcId="{333A1088-737F-45CB-B68E-254E46348037}" destId="{6BB5E863-4638-4E1D-BFDE-399D028AC4ED}" srcOrd="17" destOrd="0" presId="urn:microsoft.com/office/officeart/2005/8/layout/target3"/>
    <dgm:cxn modelId="{AF668F9C-0E23-42C4-811A-CC17223ACFBE}" type="presParOf" srcId="{333A1088-737F-45CB-B68E-254E46348037}" destId="{5A5FFA88-C948-4069-8E93-59FA12366E83}" srcOrd="18" destOrd="0" presId="urn:microsoft.com/office/officeart/2005/8/layout/target3"/>
    <dgm:cxn modelId="{9FC0F30C-099E-4009-9AA6-7E4F8384B0FF}" type="presParOf" srcId="{333A1088-737F-45CB-B68E-254E46348037}" destId="{890E4F0B-2866-4A3F-A3C7-2A14B1797930}" srcOrd="19" destOrd="0" presId="urn:microsoft.com/office/officeart/2005/8/layout/target3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100" kern="1200" dirty="0" smtClean="0"/>
            <a:t>Základní škola, Uherský Ostroh, okres Uherské Hradiště, příspěvková organizace</a:t>
          </a:r>
          <a:endParaRPr lang="cs-CZ" sz="1100" kern="1200" dirty="0">
            <a:solidFill>
              <a:schemeClr val="tx1"/>
            </a:solidFill>
          </a:endParaRPr>
        </a:p>
      </dsp:txBody>
      <dsp:txXfrm>
        <a:off x="1273857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AUTOR: Mgr. Andrea </a:t>
          </a:r>
          <a:r>
            <a:rPr lang="cs-CZ" sz="2000" kern="1200" dirty="0" err="1" smtClean="0">
              <a:solidFill>
                <a:schemeClr val="tx1"/>
              </a:solidFill>
            </a:rPr>
            <a:t>Kunovjánková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b="0" kern="1200" dirty="0" smtClean="0"/>
            <a:t>NÁZEV:</a:t>
          </a:r>
          <a:r>
            <a:rPr lang="cs-CZ" sz="1700" b="0" kern="1200" baseline="0" dirty="0" smtClean="0"/>
            <a:t> </a:t>
          </a:r>
          <a:r>
            <a:rPr lang="cs-CZ" sz="1700" b="0" kern="1200" baseline="0" dirty="0" smtClean="0">
              <a:solidFill>
                <a:schemeClr val="tx1"/>
              </a:solidFill>
            </a:rPr>
            <a:t>VY_32_INOVACE_15_TV_18</a:t>
          </a:r>
          <a:endParaRPr lang="cs-CZ" sz="1700" b="0" kern="1200" dirty="0">
            <a:solidFill>
              <a:schemeClr val="tx1"/>
            </a:solidFill>
          </a:endParaRPr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TÉMA: TV – 1.B – </a:t>
          </a:r>
          <a:r>
            <a:rPr lang="cs-CZ" sz="2000" kern="1200" dirty="0" smtClean="0">
              <a:solidFill>
                <a:schemeClr val="tx1"/>
              </a:solidFill>
            </a:rPr>
            <a:t>Cvičení s </a:t>
          </a:r>
          <a:r>
            <a:rPr lang="cs-CZ" sz="2000" kern="1200" dirty="0" err="1" smtClean="0">
              <a:solidFill>
                <a:schemeClr val="tx1"/>
              </a:solidFill>
            </a:rPr>
            <a:t>overballem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solidFill>
                <a:schemeClr val="tx1"/>
              </a:solidFill>
            </a:rPr>
            <a:t>ČÍSLO PROJEKTU: CZ.1.07/1.4.00/21.1616 </a:t>
          </a:r>
          <a:endParaRPr lang="cs-CZ" sz="2000" kern="1200" dirty="0">
            <a:solidFill>
              <a:schemeClr val="tx1"/>
            </a:solidFill>
          </a:endParaRPr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83DD8-4E4F-46AF-957C-44C9EE5F7280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C6B393-8367-442B-A7E6-CB55B8F023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E8DCA8D-E185-43F4-B725-8FB4217A09C9}" type="datetimeFigureOut">
              <a:rPr lang="cs-CZ" smtClean="0"/>
              <a:pPr/>
              <a:t>6.2.2012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F80FCCE-7181-45B4-B4EC-7EFAC481C5C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8813703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Anotace</a:t>
            </a:r>
            <a:endParaRPr lang="cs-CZ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endParaRPr lang="cs-CZ" sz="2800" dirty="0" smtClean="0"/>
          </a:p>
          <a:p>
            <a:pPr eaLnBrk="1" hangingPunct="1">
              <a:buClrTx/>
              <a:buFont typeface="Wingdings 2" pitchFamily="18" charset="2"/>
              <a:buChar char="Ò"/>
            </a:pPr>
            <a:r>
              <a:rPr lang="cs-CZ" sz="2800" dirty="0" smtClean="0"/>
              <a:t>určeno pro žáky 1.tříd</a:t>
            </a:r>
          </a:p>
          <a:p>
            <a:pPr eaLnBrk="1" hangingPunct="1">
              <a:buClrTx/>
              <a:buFont typeface="Wingdings 2" pitchFamily="18" charset="2"/>
              <a:buChar char="Ò"/>
            </a:pPr>
            <a:r>
              <a:rPr lang="cs-CZ" sz="2800" dirty="0" smtClean="0"/>
              <a:t>použit </a:t>
            </a:r>
            <a:r>
              <a:rPr lang="cs-CZ" sz="2800" dirty="0" smtClean="0"/>
              <a:t>PowerPoint</a:t>
            </a:r>
          </a:p>
          <a:p>
            <a:pPr>
              <a:buClrTx/>
              <a:buFont typeface="Wingdings 2" pitchFamily="18" charset="2"/>
              <a:buChar char="Ò"/>
            </a:pPr>
            <a:r>
              <a:rPr lang="cs-CZ" sz="2800" dirty="0" smtClean="0"/>
              <a:t>zařazeno </a:t>
            </a:r>
            <a:r>
              <a:rPr lang="cs-CZ" sz="2800" dirty="0" smtClean="0"/>
              <a:t>v </a:t>
            </a:r>
            <a:r>
              <a:rPr lang="cs-CZ" sz="2800" dirty="0" smtClean="0"/>
              <a:t>hlavní </a:t>
            </a:r>
            <a:r>
              <a:rPr lang="cs-CZ" sz="2800" dirty="0" smtClean="0"/>
              <a:t>části tělesné výchovy</a:t>
            </a:r>
          </a:p>
          <a:p>
            <a:pPr lvl="0">
              <a:buClrTx/>
              <a:buFont typeface="Wingdings 2" pitchFamily="18" charset="2"/>
              <a:buChar char="Ò"/>
            </a:pPr>
            <a:r>
              <a:rPr lang="cs-CZ" sz="2800" dirty="0" smtClean="0"/>
              <a:t>leden</a:t>
            </a:r>
            <a:endParaRPr lang="cs-CZ" sz="2800" dirty="0" smtClean="0"/>
          </a:p>
          <a:p>
            <a:pPr lvl="0">
              <a:buClrTx/>
              <a:buFont typeface="Wingdings 2" pitchFamily="18" charset="2"/>
              <a:buChar char="Ò"/>
            </a:pPr>
            <a:r>
              <a:rPr lang="cs-CZ" sz="2800" dirty="0" smtClean="0"/>
              <a:t>děti velmi rády </a:t>
            </a:r>
            <a:r>
              <a:rPr lang="cs-CZ" sz="2800" dirty="0" smtClean="0"/>
              <a:t>s </a:t>
            </a:r>
            <a:r>
              <a:rPr lang="cs-CZ" sz="2800" dirty="0" err="1" smtClean="0"/>
              <a:t>overbally</a:t>
            </a:r>
            <a:r>
              <a:rPr lang="cs-CZ" sz="2800" dirty="0" smtClean="0"/>
              <a:t> cvičí</a:t>
            </a:r>
            <a:r>
              <a:rPr lang="cs-CZ" sz="2800" dirty="0" smtClean="0"/>
              <a:t>, </a:t>
            </a:r>
            <a:r>
              <a:rPr lang="cs-CZ" sz="2800" dirty="0" smtClean="0"/>
              <a:t>využíváme je </a:t>
            </a:r>
          </a:p>
          <a:p>
            <a:pPr lvl="0">
              <a:buClrTx/>
              <a:buNone/>
            </a:pPr>
            <a:r>
              <a:rPr lang="cs-CZ" sz="2800" dirty="0" smtClean="0"/>
              <a:t>	p</a:t>
            </a:r>
            <a:r>
              <a:rPr lang="cs-CZ" sz="2800" dirty="0" smtClean="0"/>
              <a:t>ři cvičení, hraní, i při tělovýchovných chvilkách</a:t>
            </a:r>
          </a:p>
          <a:p>
            <a:pPr lvl="0">
              <a:buClrTx/>
              <a:buNone/>
            </a:pPr>
            <a:r>
              <a:rPr lang="cs-CZ" sz="2800" dirty="0" smtClean="0"/>
              <a:t>	</a:t>
            </a:r>
            <a:r>
              <a:rPr lang="cs-CZ" sz="2800" dirty="0" smtClean="0"/>
              <a:t>ve třídě</a:t>
            </a:r>
            <a:endParaRPr lang="cs-CZ" sz="2800" dirty="0" smtClean="0"/>
          </a:p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CVIČENÍ S OVERBALLEM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</a:t>
            </a:r>
            <a:r>
              <a:rPr lang="cs-CZ" dirty="0" err="1" smtClean="0"/>
              <a:t>overball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 2" pitchFamily="18" charset="2"/>
              <a:buChar char="Ò"/>
            </a:pPr>
            <a:endParaRPr lang="cs-CZ" dirty="0" smtClean="0"/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gumový cvičební míč o průměru 26 cm</a:t>
            </a:r>
            <a:endParaRPr lang="cs-CZ" dirty="0" smtClean="0"/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neklouzavý povrch</a:t>
            </a:r>
            <a:endParaRPr lang="cs-CZ" dirty="0" smtClean="0"/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vodou omývatelný a snadno skladovatelný</a:t>
            </a:r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používá se plně nebo částečně nafouklý</a:t>
            </a:r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nosnost 150 kg (můžeme na něm ležet, sedět)</a:t>
            </a: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</a:t>
            </a:r>
            <a:r>
              <a:rPr lang="cs-CZ" dirty="0" err="1" smtClean="0"/>
              <a:t>overballU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nácvik správného držení těla</a:t>
            </a:r>
            <a:endParaRPr lang="cs-CZ" dirty="0" smtClean="0"/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polohovací pomůcka (podložení zad při sezení)</a:t>
            </a:r>
            <a:endParaRPr lang="cs-CZ" dirty="0" smtClean="0"/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balanční pomůcka (lze na něm sedět, ležet, cvičit, válet se)</a:t>
            </a:r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rehabilitační pomůcka</a:t>
            </a:r>
          </a:p>
          <a:p>
            <a:pPr>
              <a:buClrTx/>
              <a:buFont typeface="Wingdings 2" pitchFamily="18" charset="2"/>
              <a:buChar char="Ò"/>
            </a:pPr>
            <a:r>
              <a:rPr lang="cs-CZ" dirty="0" smtClean="0"/>
              <a:t>posilovací pomůcka</a:t>
            </a:r>
            <a:endParaRPr lang="cs-CZ" dirty="0" smtClean="0"/>
          </a:p>
          <a:p>
            <a:r>
              <a:rPr lang="cs-CZ" dirty="0" smtClean="0"/>
              <a:t>funkce hračky – klasický míč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tělovýchovné chvilky ve třídě</a:t>
            </a:r>
            <a:endParaRPr lang="cs-CZ" dirty="0"/>
          </a:p>
        </p:txBody>
      </p:sp>
      <p:pic>
        <p:nvPicPr>
          <p:cNvPr id="4" name="Zástupný symbol pro obsah 3" descr="C:\Documents and Settings\Tatínek a maminka\Plocha\Nová složka\P1300311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395455" y="4005145"/>
            <a:ext cx="2160241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Tatínek a maminka\Plocha\Nová složka\P13003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>
            <a:off x="2339792" y="4077032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Documents and Settings\Tatínek a maminka\Plocha\Nová složka\P1300313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644048" y="1988800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Documents and Settings\Tatínek a maminka\Plocha\Nová složka\P130031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 flipV="1">
            <a:off x="6444248" y="1988800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683568" y="1844824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podložení bederní části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83568" y="2420888"/>
            <a:ext cx="4176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podložení lopatky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644008" y="4005064"/>
            <a:ext cx="44999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podložení a balancování         jedné nohy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44008" y="5013176"/>
            <a:ext cx="43204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 podložení a balancování obou nohou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BALANČNÍ POMŮCKA</a:t>
            </a:r>
            <a:endParaRPr lang="cs-CZ" dirty="0"/>
          </a:p>
        </p:txBody>
      </p:sp>
      <p:pic>
        <p:nvPicPr>
          <p:cNvPr id="4" name="Zástupný symbol pro obsah 3" descr="C:\Documents and Settings\Tatínek a maminka\Plocha\Nová složka\P1300300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4077072"/>
            <a:ext cx="1872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Tatínek a maminka\Plocha\Nová složka\P13003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4077072"/>
            <a:ext cx="1872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Documents and Settings\Tatínek a maminka\Plocha\Nová složka\P1300299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2204864"/>
            <a:ext cx="1872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Documents and Settings\Tatínek a maminka\Plocha\Nová složka\P1300304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691720" y="2852896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C:\Documents and Settings\Tatínek a maminka\Plocha\Nová složka\P1300303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35536" y="2852896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1187624" y="162880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Veselé nožičky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23528" y="5229200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Stoj – jedna noha na </a:t>
            </a:r>
            <a:r>
              <a:rPr lang="cs-CZ" dirty="0" err="1" smtClean="0"/>
              <a:t>overballu</a:t>
            </a:r>
            <a:r>
              <a:rPr lang="cs-CZ" dirty="0" smtClean="0"/>
              <a:t>, kroužení v kotníku.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580526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Sed, leh – sezení, válení.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012160" y="148478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Cirkus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POSILOVACÍ, REHABILITAČNÍ POMŮCKA</a:t>
            </a:r>
            <a:endParaRPr lang="cs-CZ" dirty="0"/>
          </a:p>
        </p:txBody>
      </p:sp>
      <p:pic>
        <p:nvPicPr>
          <p:cNvPr id="4" name="Zástupný symbol pro obsah 3" descr="C:\Documents and Settings\Tatínek a maminka\Plocha\Nová složka\P1300298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2924944"/>
            <a:ext cx="1872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Tatínek a maminka\Plocha\Nová složka\P1300309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979752" y="2924904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Documents and Settings\Tatínek a maminka\Plocha\Nová složka\P130030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6732280" y="2924904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Documents and Settings\Tatínek a maminka\Plocha\Nová složka\P1300308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07544" y="2924904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611560" y="162880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Soubor pohybů pro uvolnění prstů a zápěstí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55576" y="4941168"/>
            <a:ext cx="28083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Míč držíme nad hlavou, před sebou.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5576" y="5805264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Stlačíme míč na 3 doby, povolíme na 3 doby.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162880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Soubor cviků pro posilování nohou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92080" y="4941168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Sed, stoj – míč mezi dolními končetinami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292080" y="5805264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Stlačíme míč na 3 doby, povolíme na 3 doby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HRAJEME SI S OVERBALLEM</a:t>
            </a:r>
            <a:endParaRPr lang="cs-CZ" dirty="0"/>
          </a:p>
        </p:txBody>
      </p:sp>
      <p:pic>
        <p:nvPicPr>
          <p:cNvPr id="4" name="Zástupný symbol pro obsah 3" descr="C:\Documents and Settings\Tatínek a maminka\Plocha\Nová složka\P1300306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627824" y="1916792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4" descr="C:\Documents and Settings\Tatínek a maminka\Plocha\Nová složka\P130030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 flipH="1">
            <a:off x="611600" y="1916792"/>
            <a:ext cx="2160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Obrázek 5" descr="C:\Documents and Settings\Tatínek a maminka\Plocha\Nová složka\P1300307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35696" y="3933056"/>
            <a:ext cx="1872000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Obrázek 6" descr="C:\Documents and Settings\Tatínek a maminka\Plocha\Nová složka\P130031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68144" y="1700808"/>
            <a:ext cx="2232248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251520" y="5661248"/>
            <a:ext cx="5184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Stoj vzpřímený – míč mezi bederní páteří a zdí.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51520" y="6093296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/>
              <a:t> Ze stoje jdeme pomalu do dřepu a zpět.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615608" y="3861048"/>
            <a:ext cx="35283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Využití jako klasický míč.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4365104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 Trénujeme házení a chytání míče.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dirty="0" smtClean="0">
                <a:solidFill>
                  <a:schemeClr val="tx2">
                    <a:satMod val="130000"/>
                  </a:schemeClr>
                </a:solidFill>
              </a:rPr>
              <a:t>Zdroje</a:t>
            </a:r>
            <a:endParaRPr lang="cs-CZ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331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cs-CZ" dirty="0" smtClean="0"/>
          </a:p>
          <a:p>
            <a:pPr eaLnBrk="1" hangingPunct="1"/>
            <a:endParaRPr lang="cs-CZ" dirty="0" smtClean="0"/>
          </a:p>
          <a:p>
            <a:pPr eaLnBrk="1" hangingPunct="1">
              <a:buClrTx/>
              <a:buFont typeface="Wingdings 2" pitchFamily="18" charset="2"/>
              <a:buChar char="Ò"/>
            </a:pPr>
            <a:r>
              <a:rPr lang="cs-CZ" dirty="0" smtClean="0"/>
              <a:t>Ilustrace: archiv autora</a:t>
            </a:r>
          </a:p>
          <a:p>
            <a:pPr eaLnBrk="1" hangingPunct="1">
              <a:buClrTx/>
              <a:buFont typeface="Wingdings 2" pitchFamily="18" charset="2"/>
              <a:buChar char="Ò"/>
            </a:pPr>
            <a:r>
              <a:rPr lang="cs-CZ" dirty="0" smtClean="0"/>
              <a:t>Text:</a:t>
            </a:r>
            <a:r>
              <a:rPr lang="cs-CZ" sz="3200" dirty="0" smtClean="0"/>
              <a:t>  vlastní autorské dílo</a:t>
            </a:r>
          </a:p>
          <a:p>
            <a:pPr eaLnBrk="1" hangingPunct="1"/>
            <a:endParaRPr lang="cs-CZ" sz="3200" dirty="0" smtClean="0"/>
          </a:p>
          <a:p>
            <a:pPr eaLnBrk="1" hangingPunct="1">
              <a:buNone/>
            </a:pPr>
            <a:endParaRPr lang="cs-CZ" sz="3200" dirty="0" smtClean="0"/>
          </a:p>
          <a:p>
            <a:pPr eaLnBrk="1" hangingPunct="1">
              <a:buNone/>
            </a:pPr>
            <a:endParaRPr lang="cs-CZ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149</TotalTime>
  <Words>291</Words>
  <Application>Microsoft Office PowerPoint</Application>
  <PresentationFormat>Předvádění na obrazovce (4:3)</PresentationFormat>
  <Paragraphs>58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Anotace</vt:lpstr>
      <vt:lpstr>CVIČENÍ S OVERBALLEM</vt:lpstr>
      <vt:lpstr>co je to overball?</vt:lpstr>
      <vt:lpstr>VYUŽITÍ overballU:</vt:lpstr>
      <vt:lpstr>tělovýchovné chvilky ve třídě</vt:lpstr>
      <vt:lpstr>BALANČNÍ POMŮCKA</vt:lpstr>
      <vt:lpstr>POSILOVACÍ, REHABILITAČNÍ POMŮCKA</vt:lpstr>
      <vt:lpstr>HRAJEME SI S OVERBALLEM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Tatínek a maminka</dc:creator>
  <cp:lastModifiedBy>Tatínek a maminka</cp:lastModifiedBy>
  <cp:revision>17</cp:revision>
  <dcterms:created xsi:type="dcterms:W3CDTF">2011-11-25T19:33:50Z</dcterms:created>
  <dcterms:modified xsi:type="dcterms:W3CDTF">2012-02-06T15:54:31Z</dcterms:modified>
</cp:coreProperties>
</file>