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</a:t>
          </a:r>
          <a:r>
            <a:rPr lang="cs-CZ" sz="2000" baseline="0" dirty="0" smtClean="0">
              <a:solidFill>
                <a:srgbClr val="FF0000"/>
              </a:solidFill>
            </a:rPr>
            <a:t>32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rgbClr val="FF0000"/>
              </a:solidFill>
            </a:rPr>
            <a:t>03_CJ_01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Alena </a:t>
          </a:r>
          <a:r>
            <a:rPr lang="cs-CZ" sz="2000" dirty="0" err="1" smtClean="0">
              <a:solidFill>
                <a:srgbClr val="FF0000"/>
              </a:solidFill>
            </a:rPr>
            <a:t>Dulová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Čj</a:t>
          </a:r>
          <a:r>
            <a:rPr lang="cs-CZ" sz="2000" dirty="0" smtClean="0"/>
            <a:t> 8.B- </a:t>
          </a:r>
          <a:r>
            <a:rPr lang="cs-CZ" sz="1400" b="1" dirty="0" smtClean="0">
              <a:latin typeface="Arial" pitchFamily="34" charset="0"/>
              <a:cs typeface="Arial" pitchFamily="34" charset="0"/>
            </a:rPr>
            <a:t>Významové poměry mezi několikanásobnými větnými členy</a:t>
          </a:r>
          <a:endParaRPr lang="cs-CZ" sz="1400" b="1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586B885-6EE6-41DB-9562-C54385BAFC59}" type="presOf" srcId="{B651F6E3-6281-48DB-9319-2AEAFDAE7572}" destId="{619D679B-A015-4ECF-8348-D1034C574F40}" srcOrd="0" destOrd="0" presId="urn:microsoft.com/office/officeart/2005/8/layout/target3"/>
    <dgm:cxn modelId="{F34E07B4-2397-4481-98B7-D8D6CCE162AD}" type="presOf" srcId="{D1D4F407-5343-4D3F-B5B9-D407B03CAEB4}" destId="{AED2198E-93D5-4001-81B4-73124B309672}" srcOrd="1" destOrd="0" presId="urn:microsoft.com/office/officeart/2005/8/layout/target3"/>
    <dgm:cxn modelId="{DE1F08A5-8CDD-4127-B119-989C8A969A0E}" type="presOf" srcId="{D1B46980-6531-4606-95E6-44980827E919}" destId="{6140AFEC-043D-4C43-A2F9-D0F5331DF3A3}" srcOrd="0" destOrd="0" presId="urn:microsoft.com/office/officeart/2005/8/layout/target3"/>
    <dgm:cxn modelId="{0D78FD72-6A14-4C56-92EF-594509647D6E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AB61838-05CF-42C0-8FD9-2C349FF368C8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059CFA0-D1A5-404F-BC22-43AEBD3FECEE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EDA9597-0D5D-430A-901E-83D70996ADA0}" type="presOf" srcId="{D1D4F407-5343-4D3F-B5B9-D407B03CAEB4}" destId="{D005CE8C-CC26-4C3E-AC11-E15060ECD759}" srcOrd="0" destOrd="0" presId="urn:microsoft.com/office/officeart/2005/8/layout/target3"/>
    <dgm:cxn modelId="{035F36E6-4645-463D-BD19-468688C02328}" type="presOf" srcId="{D8197B8C-B260-4A16-BDF4-0947B075E274}" destId="{5A5FFA88-C948-4069-8E93-59FA12366E83}" srcOrd="1" destOrd="0" presId="urn:microsoft.com/office/officeart/2005/8/layout/target3"/>
    <dgm:cxn modelId="{E15DF98A-9D76-4A39-9E0B-B77365ACFCE4}" type="presOf" srcId="{D8197B8C-B260-4A16-BDF4-0947B075E274}" destId="{25B08C86-7E15-44DC-BE7F-FFB55DD49D12}" srcOrd="0" destOrd="0" presId="urn:microsoft.com/office/officeart/2005/8/layout/target3"/>
    <dgm:cxn modelId="{25CCBADE-34FC-4203-9E12-092A993AF21F}" type="presOf" srcId="{B651F6E3-6281-48DB-9319-2AEAFDAE7572}" destId="{6BB5E863-4638-4E1D-BFDE-399D028AC4ED}" srcOrd="1" destOrd="0" presId="urn:microsoft.com/office/officeart/2005/8/layout/target3"/>
    <dgm:cxn modelId="{443CF465-AA00-4C37-9B33-A1A596B760C1}" type="presOf" srcId="{4C35D32F-0EAB-4CD7-82EE-45574DC2A586}" destId="{890E4F0B-2866-4A3F-A3C7-2A14B1797930}" srcOrd="1" destOrd="0" presId="urn:microsoft.com/office/officeart/2005/8/layout/target3"/>
    <dgm:cxn modelId="{5BE8AC20-79FB-46E0-98C3-D437411A3C67}" type="presParOf" srcId="{333A1088-737F-45CB-B68E-254E46348037}" destId="{F5ABB229-8D3B-4694-996A-96F23CF14429}" srcOrd="0" destOrd="0" presId="urn:microsoft.com/office/officeart/2005/8/layout/target3"/>
    <dgm:cxn modelId="{6EC2FFE7-1608-434B-AFAF-2974210163D7}" type="presParOf" srcId="{333A1088-737F-45CB-B68E-254E46348037}" destId="{F41139FD-01EE-4571-8B17-4FB00FC51163}" srcOrd="1" destOrd="0" presId="urn:microsoft.com/office/officeart/2005/8/layout/target3"/>
    <dgm:cxn modelId="{AFFBF828-C774-4C21-A02E-A403A80C8EFF}" type="presParOf" srcId="{333A1088-737F-45CB-B68E-254E46348037}" destId="{D005CE8C-CC26-4C3E-AC11-E15060ECD759}" srcOrd="2" destOrd="0" presId="urn:microsoft.com/office/officeart/2005/8/layout/target3"/>
    <dgm:cxn modelId="{ABFBB7F2-3A8C-44E6-A1C5-330F1B55D0BA}" type="presParOf" srcId="{333A1088-737F-45CB-B68E-254E46348037}" destId="{2C702D82-9B77-49B7-9568-BB8EB47C3372}" srcOrd="3" destOrd="0" presId="urn:microsoft.com/office/officeart/2005/8/layout/target3"/>
    <dgm:cxn modelId="{7249A3D4-2F17-4F4B-A137-C62D0160D1C2}" type="presParOf" srcId="{333A1088-737F-45CB-B68E-254E46348037}" destId="{A52A0455-90FF-4808-ABD0-F02540D31D5A}" srcOrd="4" destOrd="0" presId="urn:microsoft.com/office/officeart/2005/8/layout/target3"/>
    <dgm:cxn modelId="{A33BB542-0868-4E09-B9DF-A80A78B33A9C}" type="presParOf" srcId="{333A1088-737F-45CB-B68E-254E46348037}" destId="{6140AFEC-043D-4C43-A2F9-D0F5331DF3A3}" srcOrd="5" destOrd="0" presId="urn:microsoft.com/office/officeart/2005/8/layout/target3"/>
    <dgm:cxn modelId="{A11D7946-C338-4AFF-877E-1D67E20D3A76}" type="presParOf" srcId="{333A1088-737F-45CB-B68E-254E46348037}" destId="{9358AC05-5D7D-4327-9F80-1AD486AEA664}" srcOrd="6" destOrd="0" presId="urn:microsoft.com/office/officeart/2005/8/layout/target3"/>
    <dgm:cxn modelId="{20A7552F-8627-41DC-9DAC-97C28157B416}" type="presParOf" srcId="{333A1088-737F-45CB-B68E-254E46348037}" destId="{313FC574-E1CD-4FB4-B054-0B805CE0447D}" srcOrd="7" destOrd="0" presId="urn:microsoft.com/office/officeart/2005/8/layout/target3"/>
    <dgm:cxn modelId="{D14367DF-6F9C-4189-BF2F-861B18F14630}" type="presParOf" srcId="{333A1088-737F-45CB-B68E-254E46348037}" destId="{619D679B-A015-4ECF-8348-D1034C574F40}" srcOrd="8" destOrd="0" presId="urn:microsoft.com/office/officeart/2005/8/layout/target3"/>
    <dgm:cxn modelId="{ABD07C20-BD29-4148-814A-8E21F5F97AF3}" type="presParOf" srcId="{333A1088-737F-45CB-B68E-254E46348037}" destId="{322283A8-4A27-4CDA-BAE3-F381106A9174}" srcOrd="9" destOrd="0" presId="urn:microsoft.com/office/officeart/2005/8/layout/target3"/>
    <dgm:cxn modelId="{74F4E2FB-BD00-47AF-A566-99CEBA8FB719}" type="presParOf" srcId="{333A1088-737F-45CB-B68E-254E46348037}" destId="{FFC9F71D-1B4F-4AD9-A4A6-86ADEFC8AF5C}" srcOrd="10" destOrd="0" presId="urn:microsoft.com/office/officeart/2005/8/layout/target3"/>
    <dgm:cxn modelId="{AC83151E-20F9-407C-8400-78C738535673}" type="presParOf" srcId="{333A1088-737F-45CB-B68E-254E46348037}" destId="{25B08C86-7E15-44DC-BE7F-FFB55DD49D12}" srcOrd="11" destOrd="0" presId="urn:microsoft.com/office/officeart/2005/8/layout/target3"/>
    <dgm:cxn modelId="{FB076EA0-3DB5-4EC9-A2B2-174836803953}" type="presParOf" srcId="{333A1088-737F-45CB-B68E-254E46348037}" destId="{76644BE8-9D7C-4C09-B250-3D10AF48CBB7}" srcOrd="12" destOrd="0" presId="urn:microsoft.com/office/officeart/2005/8/layout/target3"/>
    <dgm:cxn modelId="{E53271A4-29AE-4683-92B9-DF693A00DE0F}" type="presParOf" srcId="{333A1088-737F-45CB-B68E-254E46348037}" destId="{EE85B701-7295-41C0-BA7A-34D3756A2AE6}" srcOrd="13" destOrd="0" presId="urn:microsoft.com/office/officeart/2005/8/layout/target3"/>
    <dgm:cxn modelId="{7FB96CE5-C9F9-48E7-893A-E10A2EDA91B5}" type="presParOf" srcId="{333A1088-737F-45CB-B68E-254E46348037}" destId="{8BEBB6EC-1DAA-4CAC-8A25-BC0FCBD5DBD5}" srcOrd="14" destOrd="0" presId="urn:microsoft.com/office/officeart/2005/8/layout/target3"/>
    <dgm:cxn modelId="{72F3444F-F816-49A0-A783-F99BB75B5624}" type="presParOf" srcId="{333A1088-737F-45CB-B68E-254E46348037}" destId="{AED2198E-93D5-4001-81B4-73124B309672}" srcOrd="15" destOrd="0" presId="urn:microsoft.com/office/officeart/2005/8/layout/target3"/>
    <dgm:cxn modelId="{A754D087-C1F7-400F-868F-348EE9D66D43}" type="presParOf" srcId="{333A1088-737F-45CB-B68E-254E46348037}" destId="{2BE915AB-18AA-4053-B92C-3BFC9ED204BB}" srcOrd="16" destOrd="0" presId="urn:microsoft.com/office/officeart/2005/8/layout/target3"/>
    <dgm:cxn modelId="{65C5F98B-1B31-463F-A95E-F9F81614EAB4}" type="presParOf" srcId="{333A1088-737F-45CB-B68E-254E46348037}" destId="{6BB5E863-4638-4E1D-BFDE-399D028AC4ED}" srcOrd="17" destOrd="0" presId="urn:microsoft.com/office/officeart/2005/8/layout/target3"/>
    <dgm:cxn modelId="{C3A69956-30EB-457C-B444-8923457BFCD9}" type="presParOf" srcId="{333A1088-737F-45CB-B68E-254E46348037}" destId="{5A5FFA88-C948-4069-8E93-59FA12366E83}" srcOrd="18" destOrd="0" presId="urn:microsoft.com/office/officeart/2005/8/layout/target3"/>
    <dgm:cxn modelId="{1293B967-DBFC-4E3B-9616-5DF12D74A097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494580-25B3-4566-82A6-4FE3B54E8863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596D77-F421-42E7-8805-818DA34A7A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F384-0627-43D2-8B71-EE9EE026A10D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F5B4D-5F23-42CB-822B-FCDB2368AC1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F384-0627-43D2-8B71-EE9EE026A10D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F5B4D-5F23-42CB-822B-FCDB2368AC1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F384-0627-43D2-8B71-EE9EE026A10D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F5B4D-5F23-42CB-822B-FCDB2368AC1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F384-0627-43D2-8B71-EE9EE026A10D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F5B4D-5F23-42CB-822B-FCDB2368AC1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F384-0627-43D2-8B71-EE9EE026A10D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F5B4D-5F23-42CB-822B-FCDB2368AC1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F384-0627-43D2-8B71-EE9EE026A10D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F5B4D-5F23-42CB-822B-FCDB2368AC1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F384-0627-43D2-8B71-EE9EE026A10D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F5B4D-5F23-42CB-822B-FCDB2368AC1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F384-0627-43D2-8B71-EE9EE026A10D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F5B4D-5F23-42CB-822B-FCDB2368AC1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F384-0627-43D2-8B71-EE9EE026A10D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F5B4D-5F23-42CB-822B-FCDB2368AC1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F384-0627-43D2-8B71-EE9EE026A10D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F5B4D-5F23-42CB-822B-FCDB2368AC1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F384-0627-43D2-8B71-EE9EE026A10D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F5B4D-5F23-42CB-822B-FCDB2368AC1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4FF384-0627-43D2-8B71-EE9EE026A10D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6F5B4D-5F23-42CB-822B-FCDB2368AC1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2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Výkladová část prezentace je určena k seznámení s významovými poměry mezi několikanásobnými větnými členy.</a:t>
            </a:r>
          </a:p>
          <a:p>
            <a:pPr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- žáci si podle ní mohou průběžně zpracovávat zápis</a:t>
            </a:r>
          </a:p>
          <a:p>
            <a:pPr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- prezentace doplňuje výklad učitele, zejména při definici pojmů</a:t>
            </a:r>
          </a:p>
          <a:p>
            <a:pPr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- je doplněna pracovním listem s řešením na zopakování souřadicích  spojek </a:t>
            </a:r>
          </a:p>
          <a:p>
            <a:pPr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- na pracovní list navazují příklady poměrů mezi několikanásobnými větnými členy</a:t>
            </a:r>
          </a:p>
          <a:p>
            <a:pPr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- ke shrnutí a procvičení učiva je zařazeno cvičení, které je určeno buď k samostatné nebo společné práci, lze ho použít také jako pracovní list a je doplněno správným řešením</a:t>
            </a: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2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VÝZNAMOVÝ POMĚR MEZI NĚKOLIKANÁSOBNÝMI VĚTNÝMI ČLENY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Několikanásobný větný člen</a:t>
            </a:r>
          </a:p>
          <a:p>
            <a:pPr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- může být každý větný člen / základní i rozvíjející /</a:t>
            </a:r>
          </a:p>
          <a:p>
            <a:pPr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- v několikanásobném větném členu jsou jednotlivé členy souřadně spojeny</a:t>
            </a:r>
          </a:p>
          <a:p>
            <a:pPr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- mohou být ve stejném významovém poměru jako věty hlavní</a:t>
            </a:r>
            <a:endParaRPr lang="cs-CZ" sz="24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2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VÝZNAMOVÉ POMĚRY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- slučovací</a:t>
            </a:r>
          </a:p>
          <a:p>
            <a:pPr>
              <a:buNone/>
            </a:pPr>
            <a:r>
              <a:rPr lang="cs-CZ" sz="3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- stupňovací</a:t>
            </a:r>
          </a:p>
          <a:p>
            <a:pPr>
              <a:buNone/>
            </a:pPr>
            <a:r>
              <a:rPr lang="cs-CZ" sz="3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- odporovací</a:t>
            </a:r>
          </a:p>
          <a:p>
            <a:pPr>
              <a:buNone/>
            </a:pPr>
            <a:r>
              <a:rPr lang="cs-CZ" sz="3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- vylučovací</a:t>
            </a:r>
          </a:p>
          <a:p>
            <a:pPr>
              <a:buNone/>
            </a:pPr>
            <a:r>
              <a:rPr lang="cs-CZ" sz="3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- důsledkový</a:t>
            </a:r>
            <a:endParaRPr lang="cs-CZ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OSVĚŽ SI SOUŘADICÍ SPOJKY</a:t>
            </a:r>
            <a:b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test A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1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2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./ Vyškrtni spojky, které nepatří do poměru odporovacího</a:t>
            </a: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pPr>
              <a:buNone/>
            </a:pP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ale, avšak, nebo, než, nejen, a proto, jenž, nýbrž, a přece, potom</a:t>
            </a:r>
          </a:p>
          <a:p>
            <a:endParaRPr lang="cs-CZ" sz="22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2./  Přiřaď významový poměr</a:t>
            </a:r>
          </a:p>
          <a:p>
            <a:pPr>
              <a:buNone/>
            </a:pP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i –</a:t>
            </a:r>
          </a:p>
          <a:p>
            <a:pPr>
              <a:buNone/>
            </a:pP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ba i –</a:t>
            </a:r>
          </a:p>
          <a:p>
            <a:pPr>
              <a:buNone/>
            </a:pP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vždyť –</a:t>
            </a:r>
          </a:p>
          <a:p>
            <a:pPr>
              <a:buNone/>
            </a:pP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a tak –</a:t>
            </a:r>
          </a:p>
          <a:p>
            <a:pPr>
              <a:buNone/>
            </a:pP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leč –</a:t>
            </a:r>
          </a:p>
          <a:p>
            <a:pPr>
              <a:buNone/>
            </a:pP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nejen-nýbrž –</a:t>
            </a:r>
          </a:p>
          <a:p>
            <a:pPr>
              <a:buNone/>
            </a:pP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potom –buď-anebo –</a:t>
            </a:r>
          </a:p>
          <a:p>
            <a:endParaRPr lang="cs-CZ" sz="22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3./ Vyškrtni spojky, které nepatří do poměru vylučovacího:</a:t>
            </a:r>
          </a:p>
          <a:p>
            <a:pPr>
              <a:buNone/>
            </a:pP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čí, také, a přece, anebo, buď-buď, vždyť</a:t>
            </a:r>
            <a:endParaRPr lang="cs-CZ" sz="22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OSVĚŽ SI SOUŘADICÍ SPOJKY</a:t>
            </a:r>
            <a:b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test 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1./ Vyškrtni spojky, které nepatří do poměru stupňovacího:</a:t>
            </a:r>
          </a:p>
          <a:p>
            <a:pPr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a, i, ba i, dokonce i, sice, než, nejen-ale</a:t>
            </a:r>
          </a:p>
          <a:p>
            <a:endParaRPr lang="cs-CZ" sz="2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2./ ./  Přiřaď významový poměr</a:t>
            </a:r>
          </a:p>
          <a:p>
            <a:pPr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tudíž –</a:t>
            </a:r>
          </a:p>
          <a:p>
            <a:pPr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ale –</a:t>
            </a:r>
          </a:p>
          <a:p>
            <a:pPr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i –</a:t>
            </a:r>
          </a:p>
          <a:p>
            <a:pPr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a proto -</a:t>
            </a:r>
          </a:p>
          <a:p>
            <a:pPr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jenže –</a:t>
            </a:r>
          </a:p>
          <a:p>
            <a:pPr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neboť –</a:t>
            </a:r>
          </a:p>
          <a:p>
            <a:pPr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jak-tak –</a:t>
            </a:r>
          </a:p>
          <a:p>
            <a:pPr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ba –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3./ Vyškrtni spojky, které nepatří do poměru slučovacího:</a:t>
            </a:r>
          </a:p>
          <a:p>
            <a:pPr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dílem-dílem, dokonce i, ale, ani, nebo, totiž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 TESTU  - A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1./ </a:t>
            </a:r>
            <a:r>
              <a:rPr lang="cs-CZ" sz="2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- nebo, nejen ale, a proto, jenž, potom</a:t>
            </a:r>
          </a:p>
          <a:p>
            <a:endParaRPr lang="cs-CZ" sz="20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2./ </a:t>
            </a:r>
          </a:p>
          <a:p>
            <a:pPr>
              <a:buNone/>
            </a:pPr>
            <a:r>
              <a:rPr lang="cs-CZ" sz="20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i 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 slučovací</a:t>
            </a:r>
          </a:p>
          <a:p>
            <a:pPr>
              <a:buNone/>
            </a:pPr>
            <a:r>
              <a:rPr lang="cs-CZ" sz="2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ba i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– stupňovací</a:t>
            </a:r>
          </a:p>
          <a:p>
            <a:pPr>
              <a:buNone/>
            </a:pPr>
            <a:r>
              <a:rPr lang="cs-CZ" sz="2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vždy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ť – příčinný</a:t>
            </a:r>
          </a:p>
          <a:p>
            <a:pPr>
              <a:buNone/>
            </a:pPr>
            <a:r>
              <a:rPr lang="cs-CZ" sz="2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a tak 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 důsledkový</a:t>
            </a:r>
          </a:p>
          <a:p>
            <a:pPr>
              <a:buNone/>
            </a:pPr>
            <a:r>
              <a:rPr lang="cs-CZ" sz="2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leč 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 odporovací</a:t>
            </a:r>
          </a:p>
          <a:p>
            <a:pPr>
              <a:buNone/>
            </a:pPr>
            <a:r>
              <a:rPr lang="cs-CZ" sz="2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nejen-nýbr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ž – stupňovací</a:t>
            </a:r>
          </a:p>
          <a:p>
            <a:pPr>
              <a:buNone/>
            </a:pPr>
            <a:r>
              <a:rPr lang="cs-CZ" sz="2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potom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– slučovací</a:t>
            </a:r>
          </a:p>
          <a:p>
            <a:pPr>
              <a:buNone/>
            </a:pPr>
            <a:r>
              <a:rPr lang="cs-CZ" sz="2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buď-aneb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o – vylučovací</a:t>
            </a:r>
          </a:p>
          <a:p>
            <a:endParaRPr lang="cs-CZ" sz="20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3./ - </a:t>
            </a:r>
            <a:r>
              <a:rPr lang="cs-CZ" sz="2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také, a přece vždyť</a:t>
            </a:r>
            <a:endParaRPr lang="cs-CZ" sz="20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 TESTU -  B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1./  </a:t>
            </a:r>
            <a:r>
              <a:rPr lang="cs-CZ" sz="2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- a, i, sice-ale, než</a:t>
            </a:r>
          </a:p>
          <a:p>
            <a:endParaRPr lang="cs-CZ" sz="20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2./</a:t>
            </a:r>
          </a:p>
          <a:p>
            <a:pPr>
              <a:buNone/>
            </a:pPr>
            <a:r>
              <a:rPr lang="cs-CZ" sz="2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tudíž – 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důsledkový</a:t>
            </a:r>
          </a:p>
          <a:p>
            <a:pPr>
              <a:buNone/>
            </a:pPr>
            <a:r>
              <a:rPr lang="cs-CZ" sz="2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ale – 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odporovací</a:t>
            </a:r>
          </a:p>
          <a:p>
            <a:pPr>
              <a:buNone/>
            </a:pPr>
            <a:r>
              <a:rPr lang="cs-CZ" sz="2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i – 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slučovací</a:t>
            </a:r>
          </a:p>
          <a:p>
            <a:pPr>
              <a:buNone/>
            </a:pPr>
            <a:r>
              <a:rPr lang="cs-CZ" sz="2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a proto - 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důsledkový</a:t>
            </a:r>
          </a:p>
          <a:p>
            <a:pPr>
              <a:buNone/>
            </a:pPr>
            <a:r>
              <a:rPr lang="cs-CZ" sz="2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jenže – 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odporovací</a:t>
            </a:r>
          </a:p>
          <a:p>
            <a:pPr>
              <a:buNone/>
            </a:pPr>
            <a:r>
              <a:rPr lang="cs-CZ" sz="2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neboť – 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příčinný</a:t>
            </a:r>
          </a:p>
          <a:p>
            <a:pPr>
              <a:buNone/>
            </a:pPr>
            <a:r>
              <a:rPr lang="cs-CZ" sz="2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jak-tak – 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slučovací</a:t>
            </a:r>
          </a:p>
          <a:p>
            <a:pPr>
              <a:buNone/>
            </a:pPr>
            <a:r>
              <a:rPr lang="cs-CZ" sz="2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ba – 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stupňovací</a:t>
            </a:r>
          </a:p>
          <a:p>
            <a:endParaRPr lang="cs-CZ" sz="20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3./ </a:t>
            </a:r>
            <a:r>
              <a:rPr lang="cs-CZ" sz="2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- dokonce-i, ale, totiž</a:t>
            </a:r>
            <a:endParaRPr lang="cs-CZ" sz="20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2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NĚKOLIKANÁSOBNÝ VĚTNÝ ČLEN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Poměr   slučovací: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pes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kočka /matka a babička/</a:t>
            </a:r>
          </a:p>
          <a:p>
            <a:pPr lvl="2"/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stupňovací: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pes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a dokonce 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kočka</a:t>
            </a:r>
          </a:p>
          <a:p>
            <a:pPr lvl="2"/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odporovací: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sice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pes,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ale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ne kočka</a:t>
            </a:r>
          </a:p>
          <a:p>
            <a:pPr lvl="2"/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vylučovací: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buď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kočka,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nebo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pes</a:t>
            </a:r>
          </a:p>
          <a:p>
            <a:pPr lvl="2"/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důsledkový: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pes,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a pro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to kočka</a:t>
            </a:r>
          </a:p>
          <a:p>
            <a:pPr lvl="2"/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příčinný: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hodný,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neboť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náš /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tento poměr se vyskytuje jen zřídka/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2"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Poznáte je stejně jako poměry mezi větami hlavními:</a:t>
            </a:r>
          </a:p>
          <a:p>
            <a:pPr lvl="2">
              <a:buFontTx/>
              <a:buChar char="-"/>
            </a:pPr>
            <a:r>
              <a:rPr lang="cs-CZ" sz="2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odle obsahu</a:t>
            </a:r>
          </a:p>
          <a:p>
            <a:pPr lvl="2">
              <a:buFontTx/>
              <a:buChar char="-"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podle spojek</a:t>
            </a:r>
          </a:p>
          <a:p>
            <a:pPr lvl="2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2"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lvl="2"/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2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8572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KONTROLNÍ CVIČEN</a:t>
            </a:r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Í</a:t>
            </a:r>
            <a:endParaRPr lang="cs-CZ" sz="24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- podtrhni několikanásobný větný člen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- vypiš spojky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- urči významový poměr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1/  Dotkla se mě, ale ne rukou.</a:t>
            </a:r>
          </a:p>
          <a:p>
            <a:pPr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2/  Půjdu já, nebo ty. </a:t>
            </a:r>
          </a:p>
          <a:p>
            <a:pPr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3/  Nejraději mlsám zmrzlinu a šlehačku.</a:t>
            </a:r>
          </a:p>
          <a:p>
            <a:pPr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4/  Soused byl vulgární, a proto neoblíbený.</a:t>
            </a:r>
          </a:p>
          <a:p>
            <a:pPr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5/  Eva bývala nejen nesamostatná, ale i lakomá.</a:t>
            </a:r>
          </a:p>
          <a:p>
            <a:pPr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6/  Evě se to stalo doma, nebo ve škole.</a:t>
            </a:r>
          </a:p>
          <a:p>
            <a:pPr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7/  Bylo to upřímné, a proto nádherné.</a:t>
            </a:r>
          </a:p>
          <a:p>
            <a:pPr>
              <a:buNone/>
            </a:pPr>
            <a:r>
              <a:rPr lang="cs-CZ" sz="2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8/  Nikdo tomu nevěřil, dokonce ani moje matka.</a:t>
            </a:r>
          </a:p>
          <a:p>
            <a:endParaRPr lang="cs-CZ" sz="1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KONTROLNÍ CVIČENÍ - ŘEŠEN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Í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1/ ramenem, ale rukou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/odporovací/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2/ já, nebo ty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/vylučovací/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3/ zmrzlinu a šlehačku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/slučovací/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4/ byl vulgární, a proto neoblíbený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/důsledkový/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5/ bývala nejen nesamostatná, ale i lakomá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/stupňovací/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6/ doma, nebo ve škole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/vylučovací/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7/ upřímné, a tudíž nádherné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/důsledkový/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8/ nikdo, dokonce ani matka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 stupňovací/</a:t>
            </a:r>
            <a:endParaRPr lang="cs-CZ" sz="2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CITACE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43050"/>
            <a:ext cx="8229600" cy="452628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KVAČKOVÁ, J. </a:t>
            </a:r>
            <a:r>
              <a:rPr lang="cs-CZ" sz="2400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Opakujeme češtinu v 8. ročníku. Brno: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Nová škola, 2000</a:t>
            </a:r>
          </a:p>
          <a:p>
            <a:endParaRPr lang="cs-CZ" sz="24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- vlastní autorské dílo</a:t>
            </a:r>
            <a:endParaRPr lang="cs-CZ" sz="24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229</TotalTime>
  <Words>295</Words>
  <Application>Microsoft Office PowerPoint</Application>
  <PresentationFormat>Předvádění na obrazovce (4:3)</PresentationFormat>
  <Paragraphs>120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VÝZNAMOVÝ POMĚR MEZI NĚKOLIKANÁSOBNÝMI VĚTNÝMI ČLENY</vt:lpstr>
      <vt:lpstr>VÝZNAMOVÉ POMĚRY</vt:lpstr>
      <vt:lpstr>OSVĚŽ SI SOUŘADICÍ SPOJKY test A</vt:lpstr>
      <vt:lpstr>OSVĚŽ SI SOUŘADICÍ SPOJKY test B</vt:lpstr>
      <vt:lpstr>ŘEŠENÍ TESTU  - A</vt:lpstr>
      <vt:lpstr>ŘEŠENÍ TESTU -  B</vt:lpstr>
      <vt:lpstr>NĚKOLIKANÁSOBNÝ VĚTNÝ ČLEN</vt:lpstr>
      <vt:lpstr>KONTROLNÍ CVIČENÍ</vt:lpstr>
      <vt:lpstr>KONTROLNÍ CVIČENÍ - ŘEŠENÍ</vt:lpstr>
      <vt:lpstr>CITACE</vt:lpstr>
    </vt:vector>
  </TitlesOfParts>
  <Company>xxx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bill gates</dc:creator>
  <cp:lastModifiedBy>ZŠ Uh.Ostroh</cp:lastModifiedBy>
  <cp:revision>12</cp:revision>
  <dcterms:created xsi:type="dcterms:W3CDTF">2011-11-18T15:34:34Z</dcterms:created>
  <dcterms:modified xsi:type="dcterms:W3CDTF">2011-12-12T06:34:06Z</dcterms:modified>
</cp:coreProperties>
</file>