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60" r:id="rId2"/>
    <p:sldId id="262" r:id="rId3"/>
    <p:sldId id="263" r:id="rId4"/>
    <p:sldId id="264" r:id="rId5"/>
    <p:sldId id="265" r:id="rId6"/>
    <p:sldId id="266" r:id="rId7"/>
    <p:sldId id="267" r:id="rId8"/>
    <p:sldId id="272" r:id="rId9"/>
    <p:sldId id="273" r:id="rId10"/>
    <p:sldId id="268" r:id="rId11"/>
    <p:sldId id="269" r:id="rId12"/>
    <p:sldId id="270" r:id="rId13"/>
    <p:sldId id="271" r:id="rId14"/>
    <p:sldId id="27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00FF"/>
    <a:srgbClr val="00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</a:t>
          </a:r>
          <a:r>
            <a:rPr lang="cs-CZ" sz="2000" baseline="0" dirty="0" smtClean="0">
              <a:solidFill>
                <a:srgbClr val="FF0000"/>
              </a:solidFill>
            </a:rPr>
            <a:t>32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03_CJ_02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Alena </a:t>
          </a:r>
          <a:r>
            <a:rPr lang="cs-CZ" sz="2000" dirty="0" err="1" smtClean="0">
              <a:solidFill>
                <a:srgbClr val="FF0000"/>
              </a:solidFill>
            </a:rPr>
            <a:t>Dulová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Čj</a:t>
          </a:r>
          <a:r>
            <a:rPr lang="cs-CZ" sz="2000" dirty="0" smtClean="0"/>
            <a:t> 8. A.B. – Renesance v literatuře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A0627E-88B4-4396-9B7F-F6C782CF4361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F8A1C6C-8C8C-4329-B38B-1E71E9AC71ED}" type="presOf" srcId="{D1D4F407-5343-4D3F-B5B9-D407B03CAEB4}" destId="{D005CE8C-CC26-4C3E-AC11-E15060ECD759}" srcOrd="0" destOrd="0" presId="urn:microsoft.com/office/officeart/2005/8/layout/target3"/>
    <dgm:cxn modelId="{534C6E15-2212-4526-905B-9D54188DF57C}" type="presOf" srcId="{B651F6E3-6281-48DB-9319-2AEAFDAE7572}" destId="{6BB5E863-4638-4E1D-BFDE-399D028AC4ED}" srcOrd="1" destOrd="0" presId="urn:microsoft.com/office/officeart/2005/8/layout/target3"/>
    <dgm:cxn modelId="{43E92D6E-2152-473B-8439-81E45E5F841E}" type="presOf" srcId="{D1B46980-6531-4606-95E6-44980827E919}" destId="{2BE915AB-18AA-4053-B92C-3BFC9ED204BB}" srcOrd="1" destOrd="0" presId="urn:microsoft.com/office/officeart/2005/8/layout/target3"/>
    <dgm:cxn modelId="{A923B971-48A6-48A5-B75B-E0062A0416A0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813C282-048B-4453-9D0B-B84628E5B4D9}" type="presOf" srcId="{D1B46980-6531-4606-95E6-44980827E919}" destId="{6140AFEC-043D-4C43-A2F9-D0F5331DF3A3}" srcOrd="0" destOrd="0" presId="urn:microsoft.com/office/officeart/2005/8/layout/target3"/>
    <dgm:cxn modelId="{1BAE7126-0707-4C1C-B61E-5B69B1687C39}" type="presOf" srcId="{4C35D32F-0EAB-4CD7-82EE-45574DC2A586}" destId="{8BEBB6EC-1DAA-4CAC-8A25-BC0FCBD5DBD5}" srcOrd="0" destOrd="0" presId="urn:microsoft.com/office/officeart/2005/8/layout/target3"/>
    <dgm:cxn modelId="{8B70ED83-CDC4-42C8-A151-10280C462B6A}" type="presOf" srcId="{B651F6E3-6281-48DB-9319-2AEAFDAE7572}" destId="{619D679B-A015-4ECF-8348-D1034C574F40}" srcOrd="0" destOrd="0" presId="urn:microsoft.com/office/officeart/2005/8/layout/target3"/>
    <dgm:cxn modelId="{A2CDE4BC-233E-47C1-BC69-0D6B54638904}" type="presOf" srcId="{757F3AB3-0718-4624-B441-E567A8F0AB56}" destId="{333A1088-737F-45CB-B68E-254E46348037}" srcOrd="0" destOrd="0" presId="urn:microsoft.com/office/officeart/2005/8/layout/target3"/>
    <dgm:cxn modelId="{5B2315B6-11B2-412C-8CF9-7FAECB39D30F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FEC8F8C-B6AF-45C7-BF5F-E2B6DF04236F}" type="presOf" srcId="{D8197B8C-B260-4A16-BDF4-0947B075E274}" destId="{5A5FFA88-C948-4069-8E93-59FA12366E83}" srcOrd="1" destOrd="0" presId="urn:microsoft.com/office/officeart/2005/8/layout/target3"/>
    <dgm:cxn modelId="{E4FEA5B5-6859-4235-BD32-AB62BA767174}" type="presParOf" srcId="{333A1088-737F-45CB-B68E-254E46348037}" destId="{F5ABB229-8D3B-4694-996A-96F23CF14429}" srcOrd="0" destOrd="0" presId="urn:microsoft.com/office/officeart/2005/8/layout/target3"/>
    <dgm:cxn modelId="{75ED92F0-4BE0-43F2-9C65-EFF412AD2A20}" type="presParOf" srcId="{333A1088-737F-45CB-B68E-254E46348037}" destId="{F41139FD-01EE-4571-8B17-4FB00FC51163}" srcOrd="1" destOrd="0" presId="urn:microsoft.com/office/officeart/2005/8/layout/target3"/>
    <dgm:cxn modelId="{7D404225-67C4-42C1-B2CC-E6DC29FBF3A7}" type="presParOf" srcId="{333A1088-737F-45CB-B68E-254E46348037}" destId="{D005CE8C-CC26-4C3E-AC11-E15060ECD759}" srcOrd="2" destOrd="0" presId="urn:microsoft.com/office/officeart/2005/8/layout/target3"/>
    <dgm:cxn modelId="{EC555B60-63B3-45FE-AC92-7AE04C356F01}" type="presParOf" srcId="{333A1088-737F-45CB-B68E-254E46348037}" destId="{2C702D82-9B77-49B7-9568-BB8EB47C3372}" srcOrd="3" destOrd="0" presId="urn:microsoft.com/office/officeart/2005/8/layout/target3"/>
    <dgm:cxn modelId="{35522166-B318-41C2-94D2-7FA07E498CC3}" type="presParOf" srcId="{333A1088-737F-45CB-B68E-254E46348037}" destId="{A52A0455-90FF-4808-ABD0-F02540D31D5A}" srcOrd="4" destOrd="0" presId="urn:microsoft.com/office/officeart/2005/8/layout/target3"/>
    <dgm:cxn modelId="{02D9D211-ADE6-4A6D-984E-96F0FCA85287}" type="presParOf" srcId="{333A1088-737F-45CB-B68E-254E46348037}" destId="{6140AFEC-043D-4C43-A2F9-D0F5331DF3A3}" srcOrd="5" destOrd="0" presId="urn:microsoft.com/office/officeart/2005/8/layout/target3"/>
    <dgm:cxn modelId="{BB4EF004-78F8-4C78-950A-BA329EE1E6DB}" type="presParOf" srcId="{333A1088-737F-45CB-B68E-254E46348037}" destId="{9358AC05-5D7D-4327-9F80-1AD486AEA664}" srcOrd="6" destOrd="0" presId="urn:microsoft.com/office/officeart/2005/8/layout/target3"/>
    <dgm:cxn modelId="{073CAA38-20F2-4D89-A089-E2451467BDDE}" type="presParOf" srcId="{333A1088-737F-45CB-B68E-254E46348037}" destId="{313FC574-E1CD-4FB4-B054-0B805CE0447D}" srcOrd="7" destOrd="0" presId="urn:microsoft.com/office/officeart/2005/8/layout/target3"/>
    <dgm:cxn modelId="{F2AF6401-5491-4D6B-A09C-F2C5FBA99357}" type="presParOf" srcId="{333A1088-737F-45CB-B68E-254E46348037}" destId="{619D679B-A015-4ECF-8348-D1034C574F40}" srcOrd="8" destOrd="0" presId="urn:microsoft.com/office/officeart/2005/8/layout/target3"/>
    <dgm:cxn modelId="{43AE3EC4-15E1-4466-8DE1-6B107BA18113}" type="presParOf" srcId="{333A1088-737F-45CB-B68E-254E46348037}" destId="{322283A8-4A27-4CDA-BAE3-F381106A9174}" srcOrd="9" destOrd="0" presId="urn:microsoft.com/office/officeart/2005/8/layout/target3"/>
    <dgm:cxn modelId="{D5BFA6B8-8E0A-4195-B024-46EF857AA2CB}" type="presParOf" srcId="{333A1088-737F-45CB-B68E-254E46348037}" destId="{FFC9F71D-1B4F-4AD9-A4A6-86ADEFC8AF5C}" srcOrd="10" destOrd="0" presId="urn:microsoft.com/office/officeart/2005/8/layout/target3"/>
    <dgm:cxn modelId="{FC974792-A52D-4B4F-A11B-0D9A877E6CB7}" type="presParOf" srcId="{333A1088-737F-45CB-B68E-254E46348037}" destId="{25B08C86-7E15-44DC-BE7F-FFB55DD49D12}" srcOrd="11" destOrd="0" presId="urn:microsoft.com/office/officeart/2005/8/layout/target3"/>
    <dgm:cxn modelId="{977B3E4D-E978-48DE-91BB-210E74E79229}" type="presParOf" srcId="{333A1088-737F-45CB-B68E-254E46348037}" destId="{76644BE8-9D7C-4C09-B250-3D10AF48CBB7}" srcOrd="12" destOrd="0" presId="urn:microsoft.com/office/officeart/2005/8/layout/target3"/>
    <dgm:cxn modelId="{EC723D2F-645E-467B-AE4D-0C077048E1DA}" type="presParOf" srcId="{333A1088-737F-45CB-B68E-254E46348037}" destId="{EE85B701-7295-41C0-BA7A-34D3756A2AE6}" srcOrd="13" destOrd="0" presId="urn:microsoft.com/office/officeart/2005/8/layout/target3"/>
    <dgm:cxn modelId="{F8A71B28-9AC8-4665-9FBD-9717C08B23DB}" type="presParOf" srcId="{333A1088-737F-45CB-B68E-254E46348037}" destId="{8BEBB6EC-1DAA-4CAC-8A25-BC0FCBD5DBD5}" srcOrd="14" destOrd="0" presId="urn:microsoft.com/office/officeart/2005/8/layout/target3"/>
    <dgm:cxn modelId="{5B11DA09-0B68-4EC4-B294-3B283135DEC0}" type="presParOf" srcId="{333A1088-737F-45CB-B68E-254E46348037}" destId="{AED2198E-93D5-4001-81B4-73124B309672}" srcOrd="15" destOrd="0" presId="urn:microsoft.com/office/officeart/2005/8/layout/target3"/>
    <dgm:cxn modelId="{55C07D8C-AFB5-4475-9536-9C50B077CA99}" type="presParOf" srcId="{333A1088-737F-45CB-B68E-254E46348037}" destId="{2BE915AB-18AA-4053-B92C-3BFC9ED204BB}" srcOrd="16" destOrd="0" presId="urn:microsoft.com/office/officeart/2005/8/layout/target3"/>
    <dgm:cxn modelId="{E132D401-7CDE-46EB-9572-7626E351C031}" type="presParOf" srcId="{333A1088-737F-45CB-B68E-254E46348037}" destId="{6BB5E863-4638-4E1D-BFDE-399D028AC4ED}" srcOrd="17" destOrd="0" presId="urn:microsoft.com/office/officeart/2005/8/layout/target3"/>
    <dgm:cxn modelId="{64F57755-5404-4A4E-9A88-4DEC4D3ADD9D}" type="presParOf" srcId="{333A1088-737F-45CB-B68E-254E46348037}" destId="{5A5FFA88-C948-4069-8E93-59FA12366E83}" srcOrd="18" destOrd="0" presId="urn:microsoft.com/office/officeart/2005/8/layout/target3"/>
    <dgm:cxn modelId="{F936CA79-6B80-4453-8658-B548EB198041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4DB2B2-9C76-44BA-A407-5A9DD78CEE40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0D01EE-5B81-4376-9136-F77920E89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FD5E472-E088-4339-8DC3-C1FF578DC0AA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676B8A6-9D22-4CE6-98AA-603C58300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D5E472-E088-4339-8DC3-C1FF578DC0AA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76B8A6-9D22-4CE6-98AA-603C583002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D5E472-E088-4339-8DC3-C1FF578DC0AA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76B8A6-9D22-4CE6-98AA-603C583002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D5E472-E088-4339-8DC3-C1FF578DC0AA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76B8A6-9D22-4CE6-98AA-603C583002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D5E472-E088-4339-8DC3-C1FF578DC0AA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76B8A6-9D22-4CE6-98AA-603C58300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D5E472-E088-4339-8DC3-C1FF578DC0AA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76B8A6-9D22-4CE6-98AA-603C583002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D5E472-E088-4339-8DC3-C1FF578DC0AA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76B8A6-9D22-4CE6-98AA-603C58300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FD5E472-E088-4339-8DC3-C1FF578DC0AA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76B8A6-9D22-4CE6-98AA-603C58300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FD5E472-E088-4339-8DC3-C1FF578DC0AA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676B8A6-9D22-4CE6-98AA-603C583002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D5E472-E088-4339-8DC3-C1FF578DC0AA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76B8A6-9D22-4CE6-98AA-603C58300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D5E472-E088-4339-8DC3-C1FF578DC0AA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76B8A6-9D22-4CE6-98AA-603C58300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FD5E472-E088-4339-8DC3-C1FF578DC0AA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676B8A6-9D22-4CE6-98AA-603C58300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1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Výkladová prezentace je určena k objasnění pojmu renesance (historicko-společenské situace)  seznamuje žáky s renesancí v italské literatuře. Žáci si mohou udělat průběžně zápis. Prezentace je doplněna malým vědomostním kvízem a jeho vyhodnocením (kvíz představuje mezipředmětové vztahy: D, </a:t>
            </a:r>
            <a:r>
              <a:rPr lang="cs-CZ" sz="20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Vv</a:t>
            </a: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).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	Kvíz je možno využit v tiskové podobě / pracovní list / nebo ve spojení s interaktivní tabulí.</a:t>
            </a:r>
          </a:p>
          <a:p>
            <a:pPr>
              <a:lnSpc>
                <a:spcPct val="150000"/>
              </a:lnSpc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 </a:t>
            </a:r>
            <a:r>
              <a:rPr lang="cs-CZ" sz="24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francouštiny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renaisance</a:t>
            </a:r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OBROZENÍ – ZNOVUZROZENÍ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Kdy: počátek 14. století – 17. století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Kde: v nejrozvinutějších zemích Evropy / Itálie, Francie, Španělsko, Anglie /</a:t>
            </a:r>
            <a:endParaRPr lang="cs-CZ" sz="24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RENESANCE V LITERATUŘE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ozvoj řemeslné výroby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Zámořské objevy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Rozvoj mezinárodního obchodu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Rozvoj výroby díky nástupu měšťanské společnosti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Rozvoj měst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Vynález knihtisku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Společensko</a:t>
            </a:r>
            <a:r>
              <a:rPr lang="cs-CZ" sz="3200" dirty="0" smtClean="0">
                <a:solidFill>
                  <a:srgbClr val="FF0000"/>
                </a:solidFill>
              </a:rPr>
              <a:t> - historická situace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Návrat k antickým hodnotám, antika jako vzor</a:t>
            </a:r>
          </a:p>
          <a:p>
            <a:r>
              <a:rPr lang="cs-CZ" sz="28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Víra člověka ve vlastní síly</a:t>
            </a:r>
          </a:p>
          <a:p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Všestrannost poznání, vítězství rozumu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Zájem o přírodní vědy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Doba zrození estetického ideálu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Projevuje se v: 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mnohostrannosti umělců /univerzální umělec a vědec /</a:t>
            </a:r>
          </a:p>
          <a:p>
            <a:r>
              <a:rPr lang="cs-CZ" sz="2400" dirty="0">
                <a:solidFill>
                  <a:srgbClr val="002060"/>
                </a:solidFill>
              </a:rPr>
              <a:t>a</a:t>
            </a:r>
            <a:r>
              <a:rPr lang="cs-CZ" sz="2400" dirty="0" smtClean="0">
                <a:solidFill>
                  <a:srgbClr val="002060"/>
                </a:solidFill>
              </a:rPr>
              <a:t>rchitektuře / pravoúhlé linie, podloubí, kopule, fasády se sgrafity /</a:t>
            </a:r>
          </a:p>
          <a:p>
            <a:r>
              <a:rPr lang="cs-CZ" sz="2400" dirty="0">
                <a:solidFill>
                  <a:srgbClr val="002060"/>
                </a:solidFill>
              </a:rPr>
              <a:t>l</a:t>
            </a:r>
            <a:r>
              <a:rPr lang="cs-CZ" sz="2400" dirty="0" smtClean="0">
                <a:solidFill>
                  <a:srgbClr val="002060"/>
                </a:solidFill>
              </a:rPr>
              <a:t>iteratuře / životopisná, cestopisná, nauková psaná v národním jazyce autora /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pPr lvl="4"/>
            <a:endParaRPr lang="cs-CZ" sz="2400" dirty="0" smtClean="0"/>
          </a:p>
          <a:p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Kryštof Kolumbus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Johanes </a:t>
            </a:r>
            <a:r>
              <a:rPr lang="cs-CZ" sz="2400" dirty="0" err="1" smtClean="0">
                <a:solidFill>
                  <a:srgbClr val="002060"/>
                </a:solidFill>
              </a:rPr>
              <a:t>Kepler</a:t>
            </a:r>
            <a:endParaRPr lang="cs-CZ" sz="2400" dirty="0" smtClean="0">
              <a:solidFill>
                <a:srgbClr val="002060"/>
              </a:solidFill>
            </a:endParaRPr>
          </a:p>
          <a:p>
            <a:r>
              <a:rPr lang="cs-CZ" sz="2400" dirty="0" err="1" smtClean="0">
                <a:solidFill>
                  <a:srgbClr val="002060"/>
                </a:solidFill>
              </a:rPr>
              <a:t>Leonardo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da</a:t>
            </a:r>
            <a:r>
              <a:rPr lang="cs-CZ" sz="2400" dirty="0" smtClean="0">
                <a:solidFill>
                  <a:srgbClr val="002060"/>
                </a:solidFill>
              </a:rPr>
              <a:t> Vinci</a:t>
            </a:r>
          </a:p>
          <a:p>
            <a:r>
              <a:rPr lang="cs-CZ" sz="2400" dirty="0" err="1" smtClean="0">
                <a:solidFill>
                  <a:srgbClr val="002060"/>
                </a:solidFill>
              </a:rPr>
              <a:t>Vasco</a:t>
            </a:r>
            <a:r>
              <a:rPr lang="cs-CZ" sz="2400" dirty="0" smtClean="0">
                <a:solidFill>
                  <a:srgbClr val="002060"/>
                </a:solidFill>
              </a:rPr>
              <a:t> de Gama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Martin </a:t>
            </a:r>
            <a:r>
              <a:rPr lang="cs-CZ" sz="2400" dirty="0" err="1" smtClean="0">
                <a:solidFill>
                  <a:srgbClr val="002060"/>
                </a:solidFill>
              </a:rPr>
              <a:t>Luther</a:t>
            </a:r>
            <a:endParaRPr lang="cs-CZ" sz="2400" dirty="0" smtClean="0">
              <a:solidFill>
                <a:srgbClr val="002060"/>
              </a:solidFill>
            </a:endParaRPr>
          </a:p>
          <a:p>
            <a:r>
              <a:rPr lang="cs-CZ" sz="2400" dirty="0" err="1" smtClean="0">
                <a:solidFill>
                  <a:srgbClr val="002060"/>
                </a:solidFill>
              </a:rPr>
              <a:t>Fernao</a:t>
            </a:r>
            <a:r>
              <a:rPr lang="cs-CZ" sz="2400" dirty="0" smtClean="0">
                <a:solidFill>
                  <a:srgbClr val="002060"/>
                </a:solidFill>
              </a:rPr>
              <a:t> de </a:t>
            </a:r>
            <a:r>
              <a:rPr lang="cs-CZ" sz="2400" dirty="0" err="1" smtClean="0">
                <a:solidFill>
                  <a:srgbClr val="002060"/>
                </a:solidFill>
              </a:rPr>
              <a:t>Megalhaes</a:t>
            </a:r>
            <a:endParaRPr lang="cs-CZ" sz="2400" dirty="0" smtClean="0">
              <a:solidFill>
                <a:srgbClr val="002060"/>
              </a:solidFill>
            </a:endParaRPr>
          </a:p>
          <a:p>
            <a:r>
              <a:rPr lang="cs-CZ" sz="2400" dirty="0" err="1" smtClean="0">
                <a:solidFill>
                  <a:srgbClr val="002060"/>
                </a:solidFill>
              </a:rPr>
              <a:t>Michelangelo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Buonarroti</a:t>
            </a:r>
            <a:endParaRPr lang="cs-CZ" sz="2400" dirty="0" smtClean="0">
              <a:solidFill>
                <a:srgbClr val="002060"/>
              </a:solidFill>
            </a:endParaRPr>
          </a:p>
          <a:p>
            <a:r>
              <a:rPr lang="cs-CZ" sz="2400" dirty="0" err="1" smtClean="0">
                <a:solidFill>
                  <a:srgbClr val="002060"/>
                </a:solidFill>
              </a:rPr>
              <a:t>Niccolo</a:t>
            </a:r>
            <a:r>
              <a:rPr lang="cs-CZ" sz="2400" dirty="0" smtClean="0">
                <a:solidFill>
                  <a:srgbClr val="002060"/>
                </a:solidFill>
              </a:rPr>
              <a:t> Machiavelli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OSOBNOSTI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Kryštof Kolumbus			malíř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Johanes </a:t>
            </a: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Kepler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		mořeplavec</a:t>
            </a:r>
          </a:p>
          <a:p>
            <a:pPr>
              <a:lnSpc>
                <a:spcPct val="150000"/>
              </a:lnSpc>
            </a:pP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Leonardo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da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Vinci			mořeplavec</a:t>
            </a:r>
          </a:p>
          <a:p>
            <a:pPr>
              <a:lnSpc>
                <a:spcPct val="150000"/>
              </a:lnSpc>
            </a:pP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Vasco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de Gama			astrolog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Martin </a:t>
            </a: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Luther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			sochař</a:t>
            </a:r>
          </a:p>
          <a:p>
            <a:pPr>
              <a:lnSpc>
                <a:spcPct val="150000"/>
              </a:lnSpc>
            </a:pP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Fernao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de </a:t>
            </a: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Megalhaes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		politik</a:t>
            </a:r>
          </a:p>
          <a:p>
            <a:pPr>
              <a:lnSpc>
                <a:spcPct val="150000"/>
              </a:lnSpc>
            </a:pP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Michelangelo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Buonarroti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	kritik církve</a:t>
            </a:r>
          </a:p>
          <a:p>
            <a:pPr>
              <a:lnSpc>
                <a:spcPct val="150000"/>
              </a:lnSpc>
            </a:pP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Niccolo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Machiavelli			mořeplavec</a:t>
            </a:r>
          </a:p>
          <a:p>
            <a:pPr>
              <a:lnSpc>
                <a:spcPct val="150000"/>
              </a:lnSpc>
              <a:buNone/>
            </a:pPr>
            <a:r>
              <a:rPr lang="cs-CZ" sz="1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Spoj čarami.</a:t>
            </a:r>
            <a:endParaRPr lang="cs-CZ" sz="1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VĚDOMOSTNÍ KVÍZ: KDO BYL KDO?</a:t>
            </a:r>
            <a:endParaRPr lang="cs-CZ" sz="32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Kryštof Kolumbus </a:t>
            </a:r>
            <a:r>
              <a:rPr lang="cs-CZ" sz="1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/mořeplavec /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Johanes </a:t>
            </a: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Kepler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/astrolog /</a:t>
            </a:r>
          </a:p>
          <a:p>
            <a:pPr>
              <a:lnSpc>
                <a:spcPct val="150000"/>
              </a:lnSpc>
            </a:pP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Leonardo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da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Vinci </a:t>
            </a:r>
            <a:r>
              <a:rPr lang="cs-CZ" sz="1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 malíř /</a:t>
            </a:r>
          </a:p>
          <a:p>
            <a:pPr>
              <a:lnSpc>
                <a:spcPct val="150000"/>
              </a:lnSpc>
            </a:pP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Vasco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de Gama </a:t>
            </a:r>
            <a:r>
              <a:rPr lang="cs-CZ" sz="1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 mořeplavec /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Martin </a:t>
            </a: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Luther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 kritik církve /</a:t>
            </a:r>
          </a:p>
          <a:p>
            <a:pPr>
              <a:lnSpc>
                <a:spcPct val="150000"/>
              </a:lnSpc>
            </a:pP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Fernao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de </a:t>
            </a: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Megalhaes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 mořeplavec /</a:t>
            </a:r>
          </a:p>
          <a:p>
            <a:pPr>
              <a:lnSpc>
                <a:spcPct val="150000"/>
              </a:lnSpc>
            </a:pP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Michelangelo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Buonarroti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 sochař /</a:t>
            </a:r>
          </a:p>
          <a:p>
            <a:pPr>
              <a:lnSpc>
                <a:spcPct val="150000"/>
              </a:lnSpc>
            </a:pP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Niccolo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Machiavelli </a:t>
            </a:r>
            <a:r>
              <a:rPr lang="cs-CZ" sz="1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 politik /</a:t>
            </a:r>
          </a:p>
          <a:p>
            <a:pPr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ŘEŠENÍ KVÍZU</a:t>
            </a:r>
            <a:endParaRPr lang="cs-CZ" sz="3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- přelom 13. a14. stol.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- </a:t>
            </a:r>
            <a:r>
              <a:rPr lang="cs-CZ" sz="35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Dante </a:t>
            </a:r>
            <a:r>
              <a:rPr lang="cs-CZ" sz="35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Alighiery</a:t>
            </a:r>
            <a:r>
              <a:rPr lang="cs-CZ" sz="35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24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Aligjeri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/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- pocházel z Florencie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- o jeho životě mnoho nevíme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- živě se účastnil politického života, za kritiku vlády a papeže byl odsouzen k doživotnímu vyhnanství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- velká láska k Beatrici de </a:t>
            </a:r>
            <a:r>
              <a:rPr lang="cs-CZ" sz="24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Portinari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, která se vdala za jiného a brzy zemřela</a:t>
            </a:r>
          </a:p>
          <a:p>
            <a:pPr>
              <a:lnSpc>
                <a:spcPct val="150000"/>
              </a:lnSpc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ITALSKÁ RENESANČNÍ LITERATURA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7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Dílo:</a:t>
            </a:r>
          </a:p>
          <a:p>
            <a:pPr>
              <a:buNone/>
            </a:pP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Nový život</a:t>
            </a:r>
          </a:p>
          <a:p>
            <a:pPr>
              <a:buFontTx/>
              <a:buChar char="-"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opěvuje ideální lásku k Beatrici</a:t>
            </a:r>
          </a:p>
          <a:p>
            <a:pPr>
              <a:buFontTx/>
              <a:buChar char="-"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milostná poezie komentovaná prózou</a:t>
            </a:r>
          </a:p>
          <a:p>
            <a:pPr>
              <a:buNone/>
            </a:pPr>
            <a:r>
              <a:rPr lang="cs-CZ" sz="1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Božská komedie</a:t>
            </a:r>
          </a:p>
          <a:p>
            <a:pPr>
              <a:buFontTx/>
              <a:buChar char="-"/>
            </a:pP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pracoval na ní více než 20 let</a:t>
            </a:r>
          </a:p>
          <a:p>
            <a:pPr>
              <a:buFontTx/>
              <a:buChar char="-"/>
            </a:pP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prolíná se antická mytologie a středověký náboženský námět  vycházející z bible s renesančním chápáním světa</a:t>
            </a:r>
          </a:p>
          <a:p>
            <a:pPr>
              <a:buFontTx/>
              <a:buChar char="-"/>
            </a:pP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má tři části, ve kterých líčí básníkovu cestu: 	</a:t>
            </a: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Peklo</a:t>
            </a:r>
          </a:p>
          <a:p>
            <a:pPr lvl="8">
              <a:buNone/>
            </a:pP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				Očistec</a:t>
            </a:r>
          </a:p>
          <a:p>
            <a:pPr lvl="8">
              <a:buNone/>
            </a:pP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				Ráj</a:t>
            </a:r>
          </a:p>
          <a:p>
            <a:pPr>
              <a:buNone/>
            </a:pP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Na této cestě ho provází: </a:t>
            </a:r>
            <a:r>
              <a:rPr lang="cs-CZ" sz="1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Vergillius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/jako symbol pozemského vědění/ a Beatrice /jako symbol  nadpozemské dokonalosti </a:t>
            </a:r>
            <a:r>
              <a:rPr lang="cs-CZ" sz="1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–/ žena anděl v Ráji /</a:t>
            </a:r>
          </a:p>
          <a:p>
            <a:endParaRPr lang="cs-CZ" sz="1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 touha člověka po poznání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- vztah k antice / obdiv /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- láska k vlasti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- osobní prožitek lásky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- trest za lidské viny</a:t>
            </a:r>
          </a:p>
          <a:p>
            <a:pPr>
              <a:buNone/>
            </a:pPr>
            <a:endParaRPr lang="cs-CZ" sz="2400" dirty="0">
              <a:solidFill>
                <a:srgbClr val="FF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Božská komedie – renesanční prvky:</a:t>
            </a:r>
            <a:r>
              <a:rPr lang="cs-CZ" sz="4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Francesko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Petrarca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frančesko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petrarka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Giovanni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Boccaccio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džovany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bokačo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/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Lodovico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Ariosto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lodoviko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Micheangelo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Buonarroti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//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mikelanželo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buonaroty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/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DALŠÍ PŘEDSTAVITELÉ ITALSKÉ RENESANČNÍ LITERATURY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Sochorová, Marie : </a:t>
            </a:r>
            <a:r>
              <a:rPr lang="cs-CZ" sz="16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Kompletní přehled české a světové literatury. </a:t>
            </a:r>
            <a:r>
              <a:rPr lang="cs-CZ" sz="1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Havlíčkův Brod, Fragment 2007</a:t>
            </a:r>
          </a:p>
          <a:p>
            <a:pPr>
              <a:buNone/>
            </a:pPr>
            <a:r>
              <a:rPr lang="cs-CZ" sz="1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- autorské dílo</a:t>
            </a:r>
            <a:endParaRPr lang="cs-CZ" sz="1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CITACE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188</TotalTime>
  <Words>388</Words>
  <Application>Microsoft Office PowerPoint</Application>
  <PresentationFormat>Předvádění na obrazovce (4:3)</PresentationFormat>
  <Paragraphs>93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ANOTACE</vt:lpstr>
      <vt:lpstr>RENESANCE V LITERATUŘE</vt:lpstr>
      <vt:lpstr>Společensko - historická situace</vt:lpstr>
      <vt:lpstr>Doba zrození estetického ideálu</vt:lpstr>
      <vt:lpstr>Snímek 6</vt:lpstr>
      <vt:lpstr>OSOBNOSTI</vt:lpstr>
      <vt:lpstr>VĚDOMOSTNÍ KVÍZ: KDO BYL KDO?</vt:lpstr>
      <vt:lpstr>ŘEŠENÍ KVÍZU</vt:lpstr>
      <vt:lpstr>ITALSKÁ RENESANČNÍ LITERATURA</vt:lpstr>
      <vt:lpstr>Snímek 11</vt:lpstr>
      <vt:lpstr>Božská komedie – renesanční prvky: </vt:lpstr>
      <vt:lpstr>DALŠÍ PŘEDSTAVITELÉ ITALSKÉ RENESANČNÍ LITERATURY</vt:lpstr>
      <vt:lpstr>CITACE</vt:lpstr>
    </vt:vector>
  </TitlesOfParts>
  <Company>xxx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bill gates</dc:creator>
  <cp:lastModifiedBy>ZŠ Uh.Ostroh</cp:lastModifiedBy>
  <cp:revision>11</cp:revision>
  <dcterms:created xsi:type="dcterms:W3CDTF">2011-11-14T15:14:59Z</dcterms:created>
  <dcterms:modified xsi:type="dcterms:W3CDTF">2011-12-12T06:37:39Z</dcterms:modified>
</cp:coreProperties>
</file>