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15"/>
  </p:notesMasterIdLst>
  <p:handoutMasterIdLst>
    <p:handoutMasterId r:id="rId16"/>
  </p:handoutMasterIdLst>
  <p:sldIdLst>
    <p:sldId id="256" r:id="rId2"/>
    <p:sldId id="264" r:id="rId3"/>
    <p:sldId id="258" r:id="rId4"/>
    <p:sldId id="259" r:id="rId5"/>
    <p:sldId id="260" r:id="rId6"/>
    <p:sldId id="261" r:id="rId7"/>
    <p:sldId id="262" r:id="rId8"/>
    <p:sldId id="265" r:id="rId9"/>
    <p:sldId id="266" r:id="rId10"/>
    <p:sldId id="267" r:id="rId11"/>
    <p:sldId id="268" r:id="rId12"/>
    <p:sldId id="269" r:id="rId13"/>
    <p:sldId id="263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  <p:sldLst>
      <p:sld r:id="rId1" collapse="1"/>
      <p:sld r:id="rId2" collapse="1"/>
      <p:sld r:id="rId3" collapse="1"/>
      <p:sld r:id="rId4" collapse="1"/>
      <p:sld r:id="rId5" collapse="1"/>
      <p:sld r:id="rId6" collapse="1"/>
      <p:sld r:id="rId7" collapse="1"/>
      <p:sld r:id="rId8" collapse="1"/>
      <p:sld r:id="rId9" collapse="1"/>
      <p:sld r:id="rId10" collapse="1"/>
      <p:sld r:id="rId11" collapse="1"/>
      <p:sld r:id="rId12" collapse="1"/>
      <p:sld r:id="rId13" collapse="1"/>
    </p:sldLst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_rels/viewProps.xml.rels><?xml version="1.0" encoding="UTF-8" standalone="yes"?>
<Relationships xmlns="http://schemas.openxmlformats.org/package/2006/relationships"><Relationship Id="rId8" Type="http://schemas.openxmlformats.org/officeDocument/2006/relationships/slide" Target="slides/slide8.xml"/><Relationship Id="rId13" Type="http://schemas.openxmlformats.org/officeDocument/2006/relationships/slide" Target="slides/slide13.xml"/><Relationship Id="rId3" Type="http://schemas.openxmlformats.org/officeDocument/2006/relationships/slide" Target="slides/slide3.xml"/><Relationship Id="rId7" Type="http://schemas.openxmlformats.org/officeDocument/2006/relationships/slide" Target="slides/slide7.xml"/><Relationship Id="rId12" Type="http://schemas.openxmlformats.org/officeDocument/2006/relationships/slide" Target="slides/slide12.xml"/><Relationship Id="rId2" Type="http://schemas.openxmlformats.org/officeDocument/2006/relationships/slide" Target="slides/slide2.xml"/><Relationship Id="rId1" Type="http://schemas.openxmlformats.org/officeDocument/2006/relationships/slide" Target="slides/slide1.xml"/><Relationship Id="rId6" Type="http://schemas.openxmlformats.org/officeDocument/2006/relationships/slide" Target="slides/slide6.xml"/><Relationship Id="rId11" Type="http://schemas.openxmlformats.org/officeDocument/2006/relationships/slide" Target="slides/slide11.xml"/><Relationship Id="rId5" Type="http://schemas.openxmlformats.org/officeDocument/2006/relationships/slide" Target="slides/slide5.xml"/><Relationship Id="rId10" Type="http://schemas.openxmlformats.org/officeDocument/2006/relationships/slide" Target="slides/slide10.xml"/><Relationship Id="rId4" Type="http://schemas.openxmlformats.org/officeDocument/2006/relationships/slide" Target="slides/slide4.xml"/><Relationship Id="rId9" Type="http://schemas.openxmlformats.org/officeDocument/2006/relationships/slide" Target="slides/slide9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3481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5A0C2FE2-BA56-40C0-9EC2-FC7D5A87967D}" type="datetimeFigureOut">
              <a:rPr lang="cs-CZ"/>
              <a:pPr/>
              <a:t>9.5.2013</a:t>
            </a:fld>
            <a:endParaRPr lang="cs-CZ"/>
          </a:p>
        </p:txBody>
      </p:sp>
      <p:sp>
        <p:nvSpPr>
          <p:cNvPr id="3482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3482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1623DD77-32A4-4811-B851-79A0289B39CF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F3C091F-A6AF-4501-9DA4-3B3FA2A36C5D}" type="datetimeFigureOut">
              <a:rPr lang="cs-CZ" smtClean="0"/>
              <a:t>9.5.2013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BC58660-C4B6-4BD8-9CED-9C1303750D9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BC58660-C4B6-4BD8-9CED-9C1303750D96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BC58660-C4B6-4BD8-9CED-9C1303750D96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BC58660-C4B6-4BD8-9CED-9C1303750D96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BC58660-C4B6-4BD8-9CED-9C1303750D96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BC58660-C4B6-4BD8-9CED-9C1303750D96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BC58660-C4B6-4BD8-9CED-9C1303750D96}" type="slidenum">
              <a:rPr lang="cs-CZ" smtClean="0"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BC58660-C4B6-4BD8-9CED-9C1303750D96}" type="slidenum">
              <a:rPr lang="cs-CZ" smtClean="0"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BC58660-C4B6-4BD8-9CED-9C1303750D96}" type="slidenum">
              <a:rPr lang="cs-CZ" smtClean="0"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BC58660-C4B6-4BD8-9CED-9C1303750D96}" type="slidenum">
              <a:rPr lang="cs-CZ" smtClean="0"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BC58660-C4B6-4BD8-9CED-9C1303750D96}" type="slidenum">
              <a:rPr lang="cs-CZ" smtClean="0"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BC58660-C4B6-4BD8-9CED-9C1303750D96}" type="slidenum">
              <a:rPr lang="cs-CZ" smtClean="0"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BC58660-C4B6-4BD8-9CED-9C1303750D96}" type="slidenum">
              <a:rPr lang="cs-CZ" smtClean="0"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BC58660-C4B6-4BD8-9CED-9C1303750D96}" type="slidenum">
              <a:rPr lang="cs-CZ" smtClean="0"/>
              <a:t>13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tIns="0" rIns="18288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4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156378-54C7-447A-94F9-2B849DA445D4}" type="datetimeFigureOut">
              <a:rPr lang="cs-CZ"/>
              <a:pPr>
                <a:defRPr/>
              </a:pPr>
              <a:t>9.5.2013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BE60C5-C7EF-419A-AE54-78E450A91A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49BAA9-4AB1-42B2-A9D2-F8CF7A5B0876}" type="datetimeFigureOut">
              <a:rPr lang="cs-CZ"/>
              <a:pPr>
                <a:defRPr/>
              </a:pPr>
              <a:t>9.5.2013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2C1B2D-F963-418E-8656-28DEE6F7ED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tIns="0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CA0955-A38F-455D-AA4F-AECEB9CF4845}" type="datetimeFigureOut">
              <a:rPr lang="cs-CZ"/>
              <a:pPr>
                <a:defRPr/>
              </a:pPr>
              <a:t>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51E10C-B55F-4D6B-BE9E-B69C07854E7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B36578-650A-4C94-85B9-934650F9EB6B}" type="datetimeFigureOut">
              <a:rPr lang="cs-CZ"/>
              <a:pPr>
                <a:defRPr/>
              </a:pPr>
              <a:t>9.5.2013</a:t>
            </a:fld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E395D8-411F-47DB-8975-FCC77B9DF7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A79C5F-97E0-4FB5-A3E1-965DD75A845A}" type="datetimeFigureOut">
              <a:rPr lang="cs-CZ"/>
              <a:pPr>
                <a:defRPr/>
              </a:pPr>
              <a:t>9.5.2013</a:t>
            </a:fld>
            <a:endParaRPr lang="cs-CZ"/>
          </a:p>
        </p:txBody>
      </p:sp>
      <p:sp>
        <p:nvSpPr>
          <p:cNvPr id="8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DAD3F3-EFF4-4675-9967-4FCE1D95CF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C20D61-EB56-44B0-8263-D943820951A0}" type="datetimeFigureOut">
              <a:rPr lang="cs-CZ"/>
              <a:pPr>
                <a:defRPr/>
              </a:pPr>
              <a:t>9.5.2013</a:t>
            </a:fld>
            <a:endParaRPr lang="cs-CZ"/>
          </a:p>
        </p:txBody>
      </p:sp>
      <p:sp>
        <p:nvSpPr>
          <p:cNvPr id="4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1F9A51-5D56-4210-9B50-869A0B91174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42BFBF-CE23-4876-AF77-9F726D7458C9}" type="datetimeFigureOut">
              <a:rPr lang="cs-CZ"/>
              <a:pPr>
                <a:defRPr/>
              </a:pPr>
              <a:t>9.5.2013</a:t>
            </a:fld>
            <a:endParaRPr lang="cs-CZ"/>
          </a:p>
        </p:txBody>
      </p:sp>
      <p:sp>
        <p:nvSpPr>
          <p:cNvPr id="3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B26BF6-D4F3-4144-9C84-4DEC97DB183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60655C-511E-4682-BA30-75D0CB517631}" type="datetimeFigureOut">
              <a:rPr lang="cs-CZ"/>
              <a:pPr>
                <a:defRPr/>
              </a:pPr>
              <a:t>9.5.2013</a:t>
            </a:fld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B93464-8665-4C2C-899B-18CAD7D9FF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s odříznutým a zakulaceným jedním rohem 8"/>
          <p:cNvSpPr/>
          <p:nvPr/>
        </p:nvSpPr>
        <p:spPr>
          <a:xfrm rot="420000" flipV="1">
            <a:off x="3165475" y="1108075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Pravoúhlý trojúhelník 11"/>
          <p:cNvSpPr/>
          <p:nvPr/>
        </p:nvSpPr>
        <p:spPr>
          <a:xfrm rot="420000" flipV="1">
            <a:off x="8004175" y="5359400"/>
            <a:ext cx="155575" cy="155575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lIns="45720" rIns="45720" bIns="45720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9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9440E3-2BDE-43C6-969B-5D3E9B725E2B}" type="datetimeFigureOut">
              <a:rPr lang="cs-CZ"/>
              <a:pPr>
                <a:defRPr/>
              </a:pPr>
              <a:t>9.5.2013</a:t>
            </a:fld>
            <a:endParaRPr lang="cs-CZ"/>
          </a:p>
        </p:txBody>
      </p:sp>
      <p:sp>
        <p:nvSpPr>
          <p:cNvPr id="10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C052ADE-0063-4496-B88B-CCE44401EA9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743AC8-6FB2-44A3-810C-7ABE28C9B80B}" type="datetimeFigureOut">
              <a:rPr lang="cs-CZ"/>
              <a:pPr>
                <a:defRPr/>
              </a:pPr>
              <a:t>9.5.2013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E4C118-C3F3-41D9-A1CF-E71E347B3D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D5CF07-86C8-4161-B699-CDFEDA9E75E7}" type="datetimeFigureOut">
              <a:rPr lang="cs-CZ"/>
              <a:pPr>
                <a:defRPr/>
              </a:pPr>
              <a:t>9.5.2013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579399-F896-40D2-BD17-1F21718C90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938"/>
            <a:ext cx="9163050" cy="104140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938"/>
            <a:ext cx="4762500" cy="6381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28" name="Zástupný symbol pro nadpis 8"/>
          <p:cNvSpPr>
            <a:spLocks noGrp="1"/>
          </p:cNvSpPr>
          <p:nvPr>
            <p:ph type="title"/>
          </p:nvPr>
        </p:nvSpPr>
        <p:spPr bwMode="auto">
          <a:xfrm>
            <a:off x="457200" y="70485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45720" rIns="0" bIns="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29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935163"/>
            <a:ext cx="8229600" cy="438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>
                    <a:shade val="9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5F552B58-DDE2-459E-9E2D-1D5E25071481}" type="datetimeFigureOut">
              <a:rPr lang="cs-CZ"/>
              <a:pPr>
                <a:defRPr/>
              </a:pPr>
              <a:t>9.5.2013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>
                    <a:shade val="9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>
                    <a:shade val="9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A0548258-FDDD-409B-8B2B-9B1D3DA972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1033" name="Skupina 1"/>
          <p:cNvGrpSpPr>
            <a:grpSpLocks/>
          </p:cNvGrpSpPr>
          <p:nvPr/>
        </p:nvGrpSpPr>
        <p:grpSpPr bwMode="auto">
          <a:xfrm>
            <a:off x="-19050" y="203200"/>
            <a:ext cx="9180513" cy="647700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4" r:id="rId1"/>
    <p:sldLayoutId id="2147483743" r:id="rId2"/>
    <p:sldLayoutId id="2147483745" r:id="rId3"/>
    <p:sldLayoutId id="2147483742" r:id="rId4"/>
    <p:sldLayoutId id="2147483741" r:id="rId5"/>
    <p:sldLayoutId id="2147483740" r:id="rId6"/>
    <p:sldLayoutId id="2147483739" r:id="rId7"/>
    <p:sldLayoutId id="2147483738" r:id="rId8"/>
    <p:sldLayoutId id="2147483746" r:id="rId9"/>
    <p:sldLayoutId id="2147483737" r:id="rId10"/>
    <p:sldLayoutId id="2147483736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5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rgbClr val="0BD0D9"/>
        </a:buClr>
        <a:buSzPct val="9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46063" algn="l" rtl="0" fontAlgn="base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063" algn="l" rtl="0" fontAlgn="base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209550" algn="l" rtl="0" fontAlgn="base">
        <a:spcBef>
          <a:spcPct val="20000"/>
        </a:spcBef>
        <a:spcAft>
          <a:spcPct val="0"/>
        </a:spcAft>
        <a:buClr>
          <a:srgbClr val="0BD0D9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209550" algn="l" rtl="0" fontAlgn="base">
        <a:spcBef>
          <a:spcPct val="20000"/>
        </a:spcBef>
        <a:spcAft>
          <a:spcPct val="0"/>
        </a:spcAft>
        <a:buClr>
          <a:srgbClr val="10CF9B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Kontokorent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mesec.cz/clanky/kontokorent-rychla-cesta-do-minusu/" TargetMode="External"/><Relationship Id="rId4" Type="http://schemas.openxmlformats.org/officeDocument/2006/relationships/hyperlink" Target="http://finance.idnes.cz/kde-sjednat-kontokorent-0wb-/uver.aspx?c=A120725_142639_bank_bab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775" cy="18288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3314" name="Podnadpis 2"/>
          <p:cNvSpPr>
            <a:spLocks noGrp="1"/>
          </p:cNvSpPr>
          <p:nvPr>
            <p:ph type="subTitle" idx="1"/>
          </p:nvPr>
        </p:nvSpPr>
        <p:spPr>
          <a:xfrm>
            <a:off x="533400" y="3228975"/>
            <a:ext cx="7854950" cy="1752600"/>
          </a:xfrm>
        </p:spPr>
        <p:txBody>
          <a:bodyPr/>
          <a:lstStyle/>
          <a:p>
            <a:pPr marR="0"/>
            <a:endParaRPr lang="cs-CZ" smtClean="0"/>
          </a:p>
        </p:txBody>
      </p:sp>
      <p:pic>
        <p:nvPicPr>
          <p:cNvPr id="13315" name="Obrázek 3" descr="šablona.úvod.bmp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6" name="Text Box 4"/>
          <p:cNvSpPr txBox="1">
            <a:spLocks noChangeArrowheads="1"/>
          </p:cNvSpPr>
          <p:nvPr/>
        </p:nvSpPr>
        <p:spPr bwMode="auto">
          <a:xfrm>
            <a:off x="5546725" y="722313"/>
            <a:ext cx="30416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>
                <a:solidFill>
                  <a:schemeClr val="bg1"/>
                </a:solidFill>
              </a:rPr>
              <a:t>VY_32_INOVACE_17.02.69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813"/>
            <a:ext cx="8229600" cy="6192837"/>
          </a:xfrm>
        </p:spPr>
        <p:txBody>
          <a:bodyPr/>
          <a:lstStyle/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400" u="sng" smtClean="0"/>
              <a:t>Název výukového materiálu:</a:t>
            </a:r>
            <a:r>
              <a:rPr lang="cs-CZ" sz="2400" smtClean="0"/>
              <a:t>  </a:t>
            </a:r>
            <a:r>
              <a:rPr lang="cs-CZ" sz="2800" b="1" smtClean="0"/>
              <a:t>KONTOKORENT  - krátkodobý úvěr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2400" u="sng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400" u="sng" smtClean="0"/>
              <a:t>Autor:</a:t>
            </a:r>
            <a:r>
              <a:rPr lang="cs-CZ" sz="2400" smtClean="0"/>
              <a:t> Mgr. Pavla Rosyvková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2400" u="sng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400" u="sng" smtClean="0"/>
              <a:t>Datum:</a:t>
            </a:r>
            <a:r>
              <a:rPr lang="cs-CZ" sz="2400" smtClean="0"/>
              <a:t> Duben 2013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2400" u="sng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400" u="sng" smtClean="0"/>
              <a:t>Předmět:</a:t>
            </a:r>
            <a:r>
              <a:rPr lang="cs-CZ" sz="2400" smtClean="0"/>
              <a:t> Finanční gramotnost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2400" u="sng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400" u="sng" smtClean="0"/>
              <a:t>Cílová skupina:</a:t>
            </a:r>
            <a:r>
              <a:rPr lang="cs-CZ" sz="2400" smtClean="0"/>
              <a:t> 9. ročník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2400" u="sng" smtClean="0"/>
          </a:p>
          <a:p>
            <a:pPr algn="just">
              <a:lnSpc>
                <a:spcPct val="80000"/>
              </a:lnSpc>
              <a:buFont typeface="Arial" charset="0"/>
              <a:buNone/>
            </a:pPr>
            <a:r>
              <a:rPr lang="cs-CZ" sz="2400" u="sng" smtClean="0"/>
              <a:t>Anotace:</a:t>
            </a:r>
            <a:r>
              <a:rPr lang="cs-CZ" sz="2400" smtClean="0"/>
              <a:t> Prezentace  žáky seznamuje s finanční problematikou kontokorentu. Vysvětluje základní terminologii a uvádí výhody a nevýhody produktu. Na konci je uveden vzorový příklad ke spočítání výhodnosti a následují 3 příklady, které žáci sami spočítají.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2400" smtClean="0"/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2400" smtClean="0"/>
          </a:p>
          <a:p>
            <a:endParaRPr lang="cs-CZ" sz="2400" smtClean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123728" y="764704"/>
            <a:ext cx="6260232" cy="1254001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6000" dirty="0" smtClean="0"/>
              <a:t>KONTOKORENT</a:t>
            </a:r>
            <a:endParaRPr lang="cs-CZ" sz="6000" dirty="0"/>
          </a:p>
        </p:txBody>
      </p:sp>
      <p:sp>
        <p:nvSpPr>
          <p:cNvPr id="15362" name="Podnadpis 2"/>
          <p:cNvSpPr>
            <a:spLocks noGrp="1"/>
          </p:cNvSpPr>
          <p:nvPr>
            <p:ph type="subTitle" idx="1"/>
          </p:nvPr>
        </p:nvSpPr>
        <p:spPr>
          <a:xfrm>
            <a:off x="2051050" y="2276475"/>
            <a:ext cx="6842125" cy="1296988"/>
          </a:xfrm>
        </p:spPr>
        <p:txBody>
          <a:bodyPr/>
          <a:lstStyle/>
          <a:p>
            <a:pPr marR="0"/>
            <a:r>
              <a:rPr lang="cs-CZ" sz="6000" b="1" smtClean="0">
                <a:solidFill>
                  <a:srgbClr val="FFFF00"/>
                </a:solidFill>
              </a:rPr>
              <a:t>- krátkodobý úvěr</a:t>
            </a:r>
          </a:p>
        </p:txBody>
      </p:sp>
      <p:pic>
        <p:nvPicPr>
          <p:cNvPr id="15363" name="Picture 2" descr="C:\Documents and Settings\Pavla\Local Settings\Temporary Internet Files\Content.IE5\ULP6JIHO\MC900441317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-922778">
            <a:off x="6086475" y="4248150"/>
            <a:ext cx="2743200" cy="274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4" name="Picture 3" descr="C:\Documents and Settings\Pavla\Local Settings\Temporary Internet Files\Content.IE5\R24BJ1WP\MC90041050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9750" y="3141663"/>
            <a:ext cx="3946525" cy="3440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Co znamená kontokorent?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" pitchFamily="2" charset="2"/>
              <a:buChar char="§"/>
              <a:defRPr/>
            </a:pP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Služba sjednávaná k běžnému účtu.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" pitchFamily="2" charset="2"/>
              <a:buChar char="§"/>
              <a:defRPr/>
            </a:pP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Umožňuje přečerpání účtu DO MÍNUSU.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" pitchFamily="2" charset="2"/>
              <a:buChar char="§"/>
              <a:defRPr/>
            </a:pP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Platí se dohodnutý roční úrok za každý den čerpání.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" pitchFamily="2" charset="2"/>
              <a:buChar char="§"/>
              <a:defRPr/>
            </a:pP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Vyrovnání dluhu musí majitel účtu zařídit nejméně 1x za rok.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" pitchFamily="2" charset="2"/>
              <a:buChar char="§"/>
              <a:defRPr/>
            </a:pP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Za službu se platí  měsíční poplatek (i když se úvěr nečerpá).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" pitchFamily="2" charset="2"/>
              <a:buChar char="§"/>
              <a:defRPr/>
            </a:pP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Úrok je automaticky hrazen z peněz, které přijdou na účet.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" pitchFamily="2" charset="2"/>
              <a:buChar char="§"/>
              <a:defRPr/>
            </a:pPr>
            <a:endParaRPr lang="cs-CZ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Jak funguje kontokorent?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163"/>
            <a:ext cx="8229600" cy="4922837"/>
          </a:xfrm>
        </p:spPr>
        <p:txBody>
          <a:bodyPr>
            <a:normAutofit fontScale="92500" lnSpcReduction="10000"/>
          </a:bodyPr>
          <a:lstStyle/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" pitchFamily="2" charset="2"/>
              <a:buChar char="q"/>
              <a:defRPr/>
            </a:pP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 Majitel účtu si zřídí půjčku, kterou může čerpat a splácet průběžně a nemusí bance prokazovat účel užití peněz. 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" pitchFamily="2" charset="2"/>
              <a:buChar char="q"/>
              <a:defRPr/>
            </a:pP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Ve většině případů je automaticky součástí běžného účtu, v některých případech však banka podmiňuje jeho zřízení určitou lhůtou, po kterou u ní musíš mít účet vedený. 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" pitchFamily="2" charset="2"/>
              <a:buChar char="q"/>
              <a:defRPr/>
            </a:pP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Maximální výši kontokorentu určí banka na základě tvých příjmů. Ideální výše přečerpání je do částky, která pravidelně chodí na účet.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" pitchFamily="2" charset="2"/>
              <a:buChar char="q"/>
              <a:defRPr/>
            </a:pP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Peníze má majitel účtu k dispozici na svém účtu a může je kdykoli použít. 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" pitchFamily="2" charset="2"/>
              <a:buChar char="q"/>
              <a:defRPr/>
            </a:pP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Splácení záleží však jen na majiteli, jestli bude na svůj účet posílat určitou částku každý měsíc anebo všechno splatí najednou. 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>
          <a:xfrm>
            <a:off x="457200" y="704850"/>
            <a:ext cx="8229600" cy="1143000"/>
          </a:xfrm>
        </p:spPr>
        <p:txBody>
          <a:bodyPr/>
          <a:lstStyle/>
          <a:p>
            <a:r>
              <a:rPr lang="cs-CZ" smtClean="0"/>
              <a:t>Pro a Proti kontokorentu</a:t>
            </a:r>
          </a:p>
        </p:txBody>
      </p:sp>
      <p:sp>
        <p:nvSpPr>
          <p:cNvPr id="18434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788"/>
            <a:ext cx="4040188" cy="658812"/>
          </a:xfrm>
        </p:spPr>
        <p:txBody>
          <a:bodyPr/>
          <a:lstStyle/>
          <a:p>
            <a:r>
              <a:rPr lang="cs-CZ" smtClean="0"/>
              <a:t>Výhody</a:t>
            </a:r>
          </a:p>
        </p:txBody>
      </p:sp>
      <p:sp>
        <p:nvSpPr>
          <p:cNvPr id="18435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60550"/>
            <a:ext cx="4041775" cy="654050"/>
          </a:xfrm>
        </p:spPr>
        <p:txBody>
          <a:bodyPr/>
          <a:lstStyle/>
          <a:p>
            <a:r>
              <a:rPr lang="cs-CZ" smtClean="0"/>
              <a:t>Nevýhody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4154488"/>
          </a:xfrm>
        </p:spPr>
        <p:txBody>
          <a:bodyPr>
            <a:normAutofit lnSpcReduction="10000"/>
          </a:bodyPr>
          <a:lstStyle/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" pitchFamily="2" charset="2"/>
              <a:buChar char="Ø"/>
              <a:defRPr/>
            </a:pP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Peníze jsou k dispozici na účtu neustále a banka se nezajímá, na co jsou peníze použity.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" pitchFamily="2" charset="2"/>
              <a:buChar char="Ø"/>
              <a:defRPr/>
            </a:pP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Majitel účtu si určí sám, jak splatí půjčené peníze.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" pitchFamily="2" charset="2"/>
              <a:buChar char="Ø"/>
              <a:defRPr/>
            </a:pP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Pokud peníze splatí včas do roka, může být půjčka čerpána opětovně.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" pitchFamily="2" charset="2"/>
              <a:buChar char="Ø"/>
              <a:defRPr/>
            </a:pP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Peníze splácí majitel pouze za období, kdy byli skutečně půjčené. 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6513"/>
          </a:xfrm>
        </p:spPr>
        <p:txBody>
          <a:bodyPr>
            <a:normAutofit/>
          </a:bodyPr>
          <a:lstStyle/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Courier New" pitchFamily="49" charset="0"/>
              <a:buChar char="o"/>
              <a:defRPr/>
            </a:pP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Vyšší úroková míra (12 – 20%).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Courier New" pitchFamily="49" charset="0"/>
              <a:buChar char="o"/>
              <a:defRPr/>
            </a:pP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Poplatek z nevyužité  částky přečerpání účtu.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Courier New" pitchFamily="49" charset="0"/>
              <a:buChar char="o"/>
              <a:defRPr/>
            </a:pP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Dostatečné a pravidelné příjmy.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Courier New" pitchFamily="49" charset="0"/>
              <a:buChar char="o"/>
              <a:defRPr/>
            </a:pP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Banka sleduje klientovu platební historii  (obrat na účtu).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Courier New" pitchFamily="49" charset="0"/>
              <a:buChar char="o"/>
              <a:defRPr/>
            </a:pP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Neexistuje bezúročné období.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Courier New" pitchFamily="49" charset="0"/>
              <a:buChar char="o"/>
              <a:defRPr/>
            </a:pPr>
            <a:endParaRPr lang="cs-CZ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56176" y="704088"/>
            <a:ext cx="2606824" cy="5893264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600" dirty="0" smtClean="0">
                <a:solidFill>
                  <a:schemeClr val="bg2">
                    <a:lumMod val="50000"/>
                  </a:schemeClr>
                </a:solidFill>
                <a:latin typeface="+mn-lt"/>
              </a:rPr>
              <a:t>Nabídka konto-</a:t>
            </a:r>
            <a:br>
              <a:rPr lang="cs-CZ" sz="3600" dirty="0" smtClean="0">
                <a:solidFill>
                  <a:schemeClr val="bg2">
                    <a:lumMod val="50000"/>
                  </a:schemeClr>
                </a:solidFill>
                <a:latin typeface="+mn-lt"/>
              </a:rPr>
            </a:br>
            <a:r>
              <a:rPr lang="cs-CZ" sz="3600" dirty="0" err="1" smtClean="0">
                <a:solidFill>
                  <a:schemeClr val="bg2">
                    <a:lumMod val="50000"/>
                  </a:schemeClr>
                </a:solidFill>
                <a:latin typeface="+mn-lt"/>
              </a:rPr>
              <a:t>korentních</a:t>
            </a:r>
            <a:r>
              <a:rPr lang="cs-CZ" sz="3600" dirty="0" smtClean="0">
                <a:solidFill>
                  <a:schemeClr val="bg2">
                    <a:lumMod val="50000"/>
                  </a:schemeClr>
                </a:solidFill>
                <a:latin typeface="+mn-lt"/>
              </a:rPr>
              <a:t> úvěrů</a:t>
            </a:r>
            <a:endParaRPr lang="cs-CZ" sz="3600" dirty="0">
              <a:solidFill>
                <a:schemeClr val="bg2">
                  <a:lumMod val="50000"/>
                </a:schemeClr>
              </a:solidFill>
              <a:latin typeface="+mn-lt"/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79388" y="0"/>
          <a:ext cx="6336705" cy="6646067"/>
        </p:xfrm>
        <a:graphic>
          <a:graphicData uri="http://schemas.openxmlformats.org/drawingml/2006/table">
            <a:tbl>
              <a:tblPr/>
              <a:tblGrid>
                <a:gridCol w="2112235"/>
                <a:gridCol w="2112235"/>
                <a:gridCol w="2112235"/>
              </a:tblGrid>
              <a:tr h="774770">
                <a:tc>
                  <a:txBody>
                    <a:bodyPr/>
                    <a:lstStyle/>
                    <a:p>
                      <a:r>
                        <a:rPr lang="cs-CZ" sz="1800" b="1" dirty="0"/>
                        <a:t>Banka</a:t>
                      </a:r>
                      <a:endParaRPr lang="cs-CZ" sz="1800" dirty="0"/>
                    </a:p>
                  </a:txBody>
                  <a:tcPr marL="51443" marR="51443" marT="25722" marB="2572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/>
                        <a:t>Maximální úvěrový rámec (v Kč)</a:t>
                      </a:r>
                      <a:endParaRPr lang="cs-CZ" sz="1800" dirty="0"/>
                    </a:p>
                  </a:txBody>
                  <a:tcPr marL="51443" marR="51443" marT="25722" marB="2572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/>
                        <a:t>Roční úrok</a:t>
                      </a:r>
                      <a:endParaRPr lang="cs-CZ" sz="1800"/>
                    </a:p>
                  </a:txBody>
                  <a:tcPr marL="51443" marR="51443" marT="25722" marB="2572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09908">
                <a:tc>
                  <a:txBody>
                    <a:bodyPr/>
                    <a:lstStyle/>
                    <a:p>
                      <a:r>
                        <a:rPr lang="cs-CZ" sz="1800" b="1" dirty="0"/>
                        <a:t>Česká spořitelna</a:t>
                      </a:r>
                      <a:endParaRPr lang="cs-CZ" sz="1800" dirty="0"/>
                    </a:p>
                  </a:txBody>
                  <a:tcPr marL="51443" marR="51443" marT="25722" marB="2572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až 100 tisíc (1)</a:t>
                      </a:r>
                    </a:p>
                  </a:txBody>
                  <a:tcPr marL="51443" marR="51443" marT="25722" marB="2572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18,9 %</a:t>
                      </a:r>
                    </a:p>
                  </a:txBody>
                  <a:tcPr marL="51443" marR="51443" marT="25722" marB="2572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42339">
                <a:tc>
                  <a:txBody>
                    <a:bodyPr/>
                    <a:lstStyle/>
                    <a:p>
                      <a:r>
                        <a:rPr lang="cs-CZ" sz="1800" b="1" dirty="0"/>
                        <a:t>ČSOB</a:t>
                      </a:r>
                      <a:endParaRPr lang="cs-CZ" sz="1800" dirty="0"/>
                    </a:p>
                  </a:txBody>
                  <a:tcPr marL="51443" marR="51443" marT="25722" marB="2572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2násobek čistého měs. příjmu</a:t>
                      </a:r>
                    </a:p>
                  </a:txBody>
                  <a:tcPr marL="51443" marR="51443" marT="25722" marB="2572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18,9 %</a:t>
                      </a:r>
                    </a:p>
                  </a:txBody>
                  <a:tcPr marL="51443" marR="51443" marT="25722" marB="2572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42339">
                <a:tc>
                  <a:txBody>
                    <a:bodyPr/>
                    <a:lstStyle/>
                    <a:p>
                      <a:r>
                        <a:rPr lang="cs-CZ" sz="1800" b="1"/>
                        <a:t>Era (Poštovní spořitelna)</a:t>
                      </a:r>
                      <a:endParaRPr lang="cs-CZ" sz="1800"/>
                    </a:p>
                  </a:txBody>
                  <a:tcPr marL="51443" marR="51443" marT="25722" marB="2572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až 100 tisíc </a:t>
                      </a:r>
                    </a:p>
                  </a:txBody>
                  <a:tcPr marL="51443" marR="51443" marT="25722" marB="2572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16,9 %</a:t>
                      </a:r>
                    </a:p>
                  </a:txBody>
                  <a:tcPr marL="51443" marR="51443" marT="25722" marB="2572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42339">
                <a:tc>
                  <a:txBody>
                    <a:bodyPr/>
                    <a:lstStyle/>
                    <a:p>
                      <a:r>
                        <a:rPr lang="cs-CZ" sz="1800" b="1"/>
                        <a:t>Fio banka</a:t>
                      </a:r>
                      <a:endParaRPr lang="cs-CZ" sz="1800"/>
                    </a:p>
                  </a:txBody>
                  <a:tcPr marL="51443" marR="51443" marT="25722" marB="2572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není stanoven</a:t>
                      </a:r>
                    </a:p>
                  </a:txBody>
                  <a:tcPr marL="51443" marR="51443" marT="25722" marB="2572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8,3 % nebo 14,3 % (2)</a:t>
                      </a:r>
                    </a:p>
                  </a:txBody>
                  <a:tcPr marL="51443" marR="51443" marT="25722" marB="2572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09908">
                <a:tc>
                  <a:txBody>
                    <a:bodyPr/>
                    <a:lstStyle/>
                    <a:p>
                      <a:r>
                        <a:rPr lang="cs-CZ" sz="1800" b="1"/>
                        <a:t>GE Money Bank</a:t>
                      </a:r>
                      <a:endParaRPr lang="cs-CZ" sz="1800"/>
                    </a:p>
                  </a:txBody>
                  <a:tcPr marL="51443" marR="51443" marT="25722" marB="2572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až 100 tisíc </a:t>
                      </a:r>
                    </a:p>
                  </a:txBody>
                  <a:tcPr marL="51443" marR="51443" marT="25722" marB="2572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19,9 % </a:t>
                      </a:r>
                    </a:p>
                  </a:txBody>
                  <a:tcPr marL="51443" marR="51443" marT="25722" marB="2572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42339">
                <a:tc>
                  <a:txBody>
                    <a:bodyPr/>
                    <a:lstStyle/>
                    <a:p>
                      <a:r>
                        <a:rPr lang="cs-CZ" sz="1800" b="1"/>
                        <a:t>Komerční banka</a:t>
                      </a:r>
                      <a:endParaRPr lang="cs-CZ" sz="1800"/>
                    </a:p>
                  </a:txBody>
                  <a:tcPr marL="51443" marR="51443" marT="25722" marB="2572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až 60 tisíc </a:t>
                      </a:r>
                    </a:p>
                  </a:txBody>
                  <a:tcPr marL="51443" marR="51443" marT="25722" marB="2572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19 % nebo 16,5 % (3)</a:t>
                      </a:r>
                    </a:p>
                  </a:txBody>
                  <a:tcPr marL="51443" marR="51443" marT="25722" marB="2572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09908">
                <a:tc>
                  <a:txBody>
                    <a:bodyPr/>
                    <a:lstStyle/>
                    <a:p>
                      <a:r>
                        <a:rPr lang="cs-CZ" sz="1800" b="1"/>
                        <a:t>LBBW Bank</a:t>
                      </a:r>
                      <a:endParaRPr lang="cs-CZ" sz="1800"/>
                    </a:p>
                  </a:txBody>
                  <a:tcPr marL="51443" marR="51443" marT="25722" marB="2572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až 250 tisíc</a:t>
                      </a:r>
                    </a:p>
                  </a:txBody>
                  <a:tcPr marL="51443" marR="51443" marT="25722" marB="2572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15,5 %</a:t>
                      </a:r>
                    </a:p>
                  </a:txBody>
                  <a:tcPr marL="51443" marR="51443" marT="25722" marB="2572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09908">
                <a:tc>
                  <a:txBody>
                    <a:bodyPr/>
                    <a:lstStyle/>
                    <a:p>
                      <a:r>
                        <a:rPr lang="cs-CZ" sz="1800" b="1"/>
                        <a:t>mBank</a:t>
                      </a:r>
                      <a:endParaRPr lang="cs-CZ" sz="1800"/>
                    </a:p>
                  </a:txBody>
                  <a:tcPr marL="51443" marR="51443" marT="25722" marB="2572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až 50 tisíc</a:t>
                      </a:r>
                    </a:p>
                  </a:txBody>
                  <a:tcPr marL="51443" marR="51443" marT="25722" marB="2572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18,9 %</a:t>
                      </a:r>
                    </a:p>
                  </a:txBody>
                  <a:tcPr marL="51443" marR="51443" marT="25722" marB="2572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774770">
                <a:tc>
                  <a:txBody>
                    <a:bodyPr/>
                    <a:lstStyle/>
                    <a:p>
                      <a:r>
                        <a:rPr lang="cs-CZ" sz="1800" b="1"/>
                        <a:t>Raiffeisenbank</a:t>
                      </a:r>
                      <a:endParaRPr lang="cs-CZ" sz="1800"/>
                    </a:p>
                  </a:txBody>
                  <a:tcPr marL="51443" marR="51443" marT="25722" marB="2572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2násobek čistého </a:t>
                      </a:r>
                      <a:r>
                        <a:rPr lang="cs-CZ" sz="1800" dirty="0" err="1"/>
                        <a:t>měs</a:t>
                      </a:r>
                      <a:r>
                        <a:rPr lang="cs-CZ" sz="1800" dirty="0"/>
                        <a:t>. příjmu, max. 150 tisíc</a:t>
                      </a:r>
                    </a:p>
                  </a:txBody>
                  <a:tcPr marL="51443" marR="51443" marT="25722" marB="2572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21,9 %</a:t>
                      </a:r>
                    </a:p>
                  </a:txBody>
                  <a:tcPr marL="51443" marR="51443" marT="25722" marB="2572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09908">
                <a:tc>
                  <a:txBody>
                    <a:bodyPr/>
                    <a:lstStyle/>
                    <a:p>
                      <a:r>
                        <a:rPr lang="cs-CZ" sz="1800" b="1"/>
                        <a:t>UniCredit Bank</a:t>
                      </a:r>
                      <a:endParaRPr lang="cs-CZ" sz="1800"/>
                    </a:p>
                  </a:txBody>
                  <a:tcPr marL="51443" marR="51443" marT="25722" marB="2572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až 150 tisíc</a:t>
                      </a:r>
                    </a:p>
                  </a:txBody>
                  <a:tcPr marL="51443" marR="51443" marT="25722" marB="2572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15 %</a:t>
                      </a:r>
                    </a:p>
                  </a:txBody>
                  <a:tcPr marL="51443" marR="51443" marT="25722" marB="2572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42339">
                <a:tc>
                  <a:txBody>
                    <a:bodyPr/>
                    <a:lstStyle/>
                    <a:p>
                      <a:r>
                        <a:rPr lang="cs-CZ" sz="1800" b="1"/>
                        <a:t>Volksbank</a:t>
                      </a:r>
                      <a:endParaRPr lang="cs-CZ" sz="1800"/>
                    </a:p>
                  </a:txBody>
                  <a:tcPr marL="51443" marR="51443" marT="25722" marB="2572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3násobek příjmu, max. 150 tisíc</a:t>
                      </a:r>
                    </a:p>
                  </a:txBody>
                  <a:tcPr marL="51443" marR="51443" marT="25722" marB="2572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11,49 %</a:t>
                      </a:r>
                    </a:p>
                  </a:txBody>
                  <a:tcPr marL="51443" marR="51443" marT="25722" marB="2572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09908">
                <a:tc>
                  <a:txBody>
                    <a:bodyPr/>
                    <a:lstStyle/>
                    <a:p>
                      <a:r>
                        <a:rPr lang="cs-CZ" sz="1800" b="1"/>
                        <a:t>Zuno banka</a:t>
                      </a:r>
                      <a:endParaRPr lang="cs-CZ" sz="1800"/>
                    </a:p>
                  </a:txBody>
                  <a:tcPr marL="51443" marR="51443" marT="25722" marB="2572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až 150 tisíc</a:t>
                      </a:r>
                    </a:p>
                  </a:txBody>
                  <a:tcPr marL="51443" marR="51443" marT="25722" marB="2572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17,9 % (4)</a:t>
                      </a:r>
                    </a:p>
                  </a:txBody>
                  <a:tcPr marL="51443" marR="51443" marT="25722" marB="2572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19498" name="TextovéPole 3"/>
          <p:cNvSpPr txBox="1">
            <a:spLocks noChangeArrowheads="1"/>
          </p:cNvSpPr>
          <p:nvPr/>
        </p:nvSpPr>
        <p:spPr bwMode="auto">
          <a:xfrm>
            <a:off x="6804025" y="981075"/>
            <a:ext cx="2089150" cy="230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>
                <a:solidFill>
                  <a:srgbClr val="FF0000"/>
                </a:solidFill>
                <a:latin typeface="Constantia" pitchFamily="18" charset="0"/>
              </a:rPr>
              <a:t>POROVNEJTE NABÍDKY JEDNOTLIVÝCH BANK!</a:t>
            </a:r>
          </a:p>
          <a:p>
            <a:pPr algn="ctr"/>
            <a:r>
              <a:rPr lang="cs-CZ" b="1">
                <a:solidFill>
                  <a:srgbClr val="FF0000"/>
                </a:solidFill>
                <a:latin typeface="Constantia" pitchFamily="18" charset="0"/>
              </a:rPr>
              <a:t>Který kontokorent je podle vás nejvýhodnější?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4213" y="404813"/>
            <a:ext cx="8229600" cy="793750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4000" b="1" dirty="0" smtClean="0"/>
              <a:t>Jak si spočítat výhodnost kontokorentu?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268413"/>
            <a:ext cx="4038600" cy="5400675"/>
          </a:xfrm>
        </p:spPr>
        <p:txBody>
          <a:bodyPr>
            <a:normAutofit fontScale="85000" lnSpcReduction="10000"/>
          </a:bodyPr>
          <a:lstStyle/>
          <a:p>
            <a:pPr marL="274320" indent="-274320" algn="ctr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Pan Opatrný si zřídil v dubnu běžný účet v bance a zažádal o kontokorent.</a:t>
            </a:r>
          </a:p>
          <a:p>
            <a:pPr marL="274320" indent="-274320" algn="ctr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Určil si jeho výši 15 000 Kč a banka mu udělila úrok 15% + měsíční poplatek za vedení kontokorentu 20 Kč.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514350" indent="-514350" fontAlgn="auto">
              <a:spcAft>
                <a:spcPts val="0"/>
              </a:spcAft>
              <a:buClr>
                <a:schemeClr val="accent3"/>
              </a:buClr>
              <a:buFont typeface="Wingdings 2"/>
              <a:buAutoNum type="arabicPeriod"/>
              <a:defRPr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Kolik zaplatil na poplatcích do konce kalendářního roku?</a:t>
            </a:r>
          </a:p>
          <a:p>
            <a:pPr marL="514350" indent="-514350" fontAlgn="auto">
              <a:spcAft>
                <a:spcPts val="0"/>
              </a:spcAft>
              <a:buClr>
                <a:schemeClr val="accent3"/>
              </a:buClr>
              <a:buFont typeface="Wingdings 2"/>
              <a:buAutoNum type="arabicPeriod"/>
              <a:defRPr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Jedenkrát přečerpal účet do -12 000 Kč. Kolik musí bance vrátit zpět i s úroky?</a:t>
            </a:r>
          </a:p>
          <a:p>
            <a:pPr marL="514350" indent="-514350" fontAlgn="auto">
              <a:spcAft>
                <a:spcPts val="0"/>
              </a:spcAft>
              <a:buClr>
                <a:schemeClr val="accent3"/>
              </a:buClr>
              <a:buFont typeface="Wingdings 2"/>
              <a:buAutoNum type="arabicPeriod"/>
              <a:defRPr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Kolik ho stál kontokorent celkově za rok?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924175"/>
            <a:ext cx="4038600" cy="3430588"/>
          </a:xfrm>
        </p:spPr>
        <p:txBody>
          <a:bodyPr>
            <a:normAutofit fontScale="85000" lnSpcReduction="10000"/>
          </a:bodyPr>
          <a:lstStyle/>
          <a:p>
            <a:pPr marL="514350" indent="-51435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solidFill>
                  <a:schemeClr val="bg2">
                    <a:lumMod val="10000"/>
                  </a:schemeClr>
                </a:solidFill>
              </a:rPr>
              <a:t>ŘEŠENÍ</a:t>
            </a:r>
          </a:p>
          <a:p>
            <a:pPr marL="514350" indent="-514350" fontAlgn="auto">
              <a:spcAft>
                <a:spcPts val="0"/>
              </a:spcAft>
              <a:buClr>
                <a:schemeClr val="accent3"/>
              </a:buClr>
              <a:buFont typeface="Wingdings 2"/>
              <a:buAutoNum type="arabicParenR"/>
              <a:defRPr/>
            </a:pPr>
            <a:r>
              <a:rPr lang="cs-CZ" dirty="0" smtClean="0"/>
              <a:t>9 x 20 Kč = 180 Kč</a:t>
            </a:r>
          </a:p>
          <a:p>
            <a:pPr marL="514350" indent="-514350" fontAlgn="auto">
              <a:spcAft>
                <a:spcPts val="0"/>
              </a:spcAft>
              <a:buClr>
                <a:schemeClr val="accent3"/>
              </a:buClr>
              <a:buFont typeface="Wingdings 2"/>
              <a:buAutoNum type="arabicParenR"/>
              <a:defRPr/>
            </a:pPr>
            <a:r>
              <a:rPr lang="cs-CZ" dirty="0" smtClean="0"/>
              <a:t>12 000 x 0, 15 = 1 800</a:t>
            </a:r>
          </a:p>
          <a:p>
            <a:pPr marL="514350" indent="-51435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dirty="0" smtClean="0"/>
              <a:t>        12 000 + 1 800 = 13 800</a:t>
            </a:r>
          </a:p>
          <a:p>
            <a:pPr marL="514350" indent="-51435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dirty="0" smtClean="0">
                <a:solidFill>
                  <a:srgbClr val="FF0000"/>
                </a:solidFill>
              </a:rPr>
              <a:t>3)  </a:t>
            </a:r>
            <a:r>
              <a:rPr lang="cs-CZ" dirty="0" smtClean="0"/>
              <a:t>13 800 + 180 = 13 980 Kč</a:t>
            </a:r>
          </a:p>
          <a:p>
            <a:pPr marL="514350" indent="-51435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3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3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>
          <a:xfrm>
            <a:off x="890588" y="333375"/>
            <a:ext cx="5842000" cy="1143000"/>
          </a:xfrm>
        </p:spPr>
        <p:txBody>
          <a:bodyPr/>
          <a:lstStyle/>
          <a:p>
            <a:r>
              <a:rPr lang="cs-CZ" smtClean="0"/>
              <a:t>POČÍTEJTE PŘÍKLADY: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0825" y="1484313"/>
            <a:ext cx="8713788" cy="5373687"/>
          </a:xfrm>
        </p:spPr>
        <p:txBody>
          <a:bodyPr>
            <a:normAutofit/>
          </a:bodyPr>
          <a:lstStyle/>
          <a:p>
            <a:pPr marL="274320" indent="-274320" algn="ctr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Paní </a:t>
            </a:r>
            <a:r>
              <a:rPr lang="cs-CZ" sz="2400" dirty="0" err="1" smtClean="0">
                <a:solidFill>
                  <a:schemeClr val="accent1">
                    <a:lumMod val="75000"/>
                  </a:schemeClr>
                </a:solidFill>
              </a:rPr>
              <a:t>Richardová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 si zřídila k účtu kontokorent ve výši 50 000 Kč a banka ji zařídila zajímavé úročení. Pokud paní </a:t>
            </a:r>
            <a:r>
              <a:rPr lang="cs-CZ" sz="2400" dirty="0" err="1" smtClean="0">
                <a:solidFill>
                  <a:schemeClr val="accent1">
                    <a:lumMod val="75000"/>
                  </a:schemeClr>
                </a:solidFill>
              </a:rPr>
              <a:t>Richardová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  zaplatí přečerpanou částku na účtu do 50 dní celou, bude jí banka účtovat úrokovou míru 2%. Pokud by paní </a:t>
            </a:r>
            <a:r>
              <a:rPr lang="cs-CZ" sz="2400" dirty="0" err="1" smtClean="0">
                <a:solidFill>
                  <a:schemeClr val="accent1">
                    <a:lumMod val="75000"/>
                  </a:schemeClr>
                </a:solidFill>
              </a:rPr>
              <a:t>Richardová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 zaplatila až později, její úroková míra by vzrostla na 20%. Poplatek jí byl účtován měsíčně ve výši 25 Kč.</a:t>
            </a:r>
          </a:p>
          <a:p>
            <a:pPr marL="514350" indent="-514350" fontAlgn="auto">
              <a:spcAft>
                <a:spcPts val="0"/>
              </a:spcAft>
              <a:buClr>
                <a:schemeClr val="accent3"/>
              </a:buClr>
              <a:buFont typeface="Wingdings 2"/>
              <a:buAutoNum type="arabicPeriod"/>
              <a:defRPr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Když paní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</a:rPr>
              <a:t>Richardová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přečerpala účet do mínusu poprvé, potřebovala částku 35 000 Kč a stihla je vrátit do 40 dnů.</a:t>
            </a:r>
          </a:p>
          <a:p>
            <a:pPr marL="514350" indent="-514350" fontAlgn="auto">
              <a:spcAft>
                <a:spcPts val="0"/>
              </a:spcAft>
              <a:buClr>
                <a:schemeClr val="accent3"/>
              </a:buClr>
              <a:buFont typeface="Wingdings 2"/>
              <a:buAutoNum type="arabicPeriod"/>
              <a:defRPr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Když peníze potřebovala podruhé, vybrala si 42 000 Kč do mínusu, ale splácela je až do konce roku.</a:t>
            </a:r>
          </a:p>
          <a:p>
            <a:pPr marL="514350" indent="-51435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Kolik zaplatila paní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</a:rPr>
              <a:t>Richardová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celkem za rok na úrocích?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875"/>
            <a:ext cx="8229600" cy="4911725"/>
          </a:xfrm>
        </p:spPr>
        <p:txBody>
          <a:bodyPr>
            <a:normAutofit/>
          </a:bodyPr>
          <a:lstStyle/>
          <a:p>
            <a:pPr marL="274320" indent="-274320" algn="ctr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Pan Ženíšek potřeboval vybral z účtu 18 000 Kč na kontokorentu. Věděl, že je musí splatit do 6 měsíců po vybrání a úrokovou míru měl 18, 9%. Poplatek = 20 Kč.</a:t>
            </a:r>
          </a:p>
          <a:p>
            <a:pPr marL="514350" indent="-514350" fontAlgn="auto">
              <a:spcAft>
                <a:spcPts val="0"/>
              </a:spcAft>
              <a:buClr>
                <a:schemeClr val="accent3"/>
              </a:buClr>
              <a:buFont typeface="Wingdings 2"/>
              <a:buAutoNum type="alphaLcParenR"/>
              <a:defRPr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Kolik by zaplatil naráz jako jednorázovou splátku?</a:t>
            </a:r>
          </a:p>
          <a:p>
            <a:pPr marL="514350" indent="-514350" fontAlgn="auto">
              <a:spcAft>
                <a:spcPts val="0"/>
              </a:spcAft>
              <a:buClr>
                <a:schemeClr val="accent3"/>
              </a:buClr>
              <a:buFont typeface="Wingdings 2"/>
              <a:buAutoNum type="alphaLcParenR"/>
              <a:defRPr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Kolik by činila měsíční splátka, kdyby si kontokorent rozpočítal?</a:t>
            </a:r>
          </a:p>
          <a:p>
            <a:pPr marL="514350" indent="-51435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975"/>
            <a:ext cx="8229600" cy="5127625"/>
          </a:xfrm>
        </p:spPr>
        <p:txBody>
          <a:bodyPr>
            <a:normAutofit/>
          </a:bodyPr>
          <a:lstStyle/>
          <a:p>
            <a:pPr marL="274320" indent="-274320" algn="ctr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Slečna Konrádová  měla zařízený kontokorent do 150 000 Kč. Banka jí zařídila výhodnou úrokovou míru 14, 3 %. Na konci roku zaplatila 85 725 Kč.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1) Kolik si slečna Konrádová přečerpala účet do mínusu?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2) Kolik by činily její měsíční splátky, kdyby peníze potřebovala už v březnu?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1"/>
          <p:cNvSpPr>
            <a:spLocks noGrp="1"/>
          </p:cNvSpPr>
          <p:nvPr>
            <p:ph type="title"/>
          </p:nvPr>
        </p:nvSpPr>
        <p:spPr>
          <a:xfrm>
            <a:off x="1116013" y="333375"/>
            <a:ext cx="8229600" cy="1143000"/>
          </a:xfrm>
        </p:spPr>
        <p:txBody>
          <a:bodyPr/>
          <a:lstStyle/>
          <a:p>
            <a:r>
              <a:rPr lang="cs-CZ" smtClean="0"/>
              <a:t>ŘEŠENÍ PŘÍKLADŮ: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" pitchFamily="2" charset="2"/>
              <a:buChar char="Ø"/>
              <a:defRPr/>
            </a:pPr>
            <a:r>
              <a:rPr lang="cs-CZ" sz="3200" dirty="0" smtClean="0"/>
              <a:t>35 000 x 0,02 = 700 </a:t>
            </a:r>
            <a:r>
              <a:rPr lang="cs-CZ" sz="3200" dirty="0"/>
              <a:t> </a:t>
            </a:r>
            <a:endParaRPr lang="cs-CZ" sz="3200" dirty="0" smtClean="0"/>
          </a:p>
          <a:p>
            <a:pPr marL="0" indent="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sz="3200" dirty="0" smtClean="0"/>
              <a:t>   42 000 x 0,2 = 8 400 </a:t>
            </a:r>
            <a:endParaRPr lang="cs-CZ" sz="3200" dirty="0"/>
          </a:p>
          <a:p>
            <a:pPr marL="0" indent="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sz="3200" dirty="0" smtClean="0"/>
              <a:t>    700 + 8 400 = 9 100 Kč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" pitchFamily="2" charset="2"/>
              <a:buChar char="Ø"/>
              <a:defRPr/>
            </a:pPr>
            <a:r>
              <a:rPr lang="cs-CZ" sz="3200" dirty="0" smtClean="0"/>
              <a:t> 18 000 x 0,189 = 3 402 + 18 000 = 21 402 Kč</a:t>
            </a:r>
          </a:p>
          <a:p>
            <a:pPr marL="514350" indent="-51435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sz="3200" dirty="0" smtClean="0"/>
              <a:t>     21 402 / 6 = 3 567 Kč + 120 Kč = 3 687 Kč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" pitchFamily="2" charset="2"/>
              <a:buChar char="Ø"/>
              <a:defRPr/>
            </a:pPr>
            <a:r>
              <a:rPr lang="cs-CZ" sz="3200" dirty="0" smtClean="0"/>
              <a:t> 85 725 / 1,143 = 75 000 Kč</a:t>
            </a:r>
          </a:p>
          <a:p>
            <a:pPr marL="514350" indent="-51435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sz="3200" dirty="0" smtClean="0"/>
              <a:t>     85 725 / 10 = 8 572, 50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5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5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5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zdroje:</a:t>
            </a:r>
          </a:p>
        </p:txBody>
      </p:sp>
      <p:sp>
        <p:nvSpPr>
          <p:cNvPr id="2560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 2" pitchFamily="18" charset="2"/>
              <a:buNone/>
            </a:pPr>
            <a:r>
              <a:rPr lang="cs-CZ" dirty="0" smtClean="0"/>
              <a:t>KAŠOVÁ, Jitka a Lukáš ISTENČIN. </a:t>
            </a:r>
            <a:r>
              <a:rPr lang="cs-CZ" i="1" dirty="0" smtClean="0"/>
              <a:t>Výchova k finanční gramotnosti: učebnice pro základní školy a víceletá gymnázia</a:t>
            </a:r>
            <a:r>
              <a:rPr lang="cs-CZ" dirty="0" smtClean="0"/>
              <a:t>. 1. vydání. Plzeň: Nakladatelství </a:t>
            </a:r>
            <a:r>
              <a:rPr lang="cs-CZ" dirty="0" err="1" smtClean="0"/>
              <a:t>Fraus</a:t>
            </a:r>
            <a:r>
              <a:rPr lang="cs-CZ" dirty="0" smtClean="0"/>
              <a:t>, 2012. ISBN 978-80-7238-107-4. S. 43.</a:t>
            </a:r>
          </a:p>
          <a:p>
            <a:pPr>
              <a:buFont typeface="Wingdings 2" pitchFamily="18" charset="2"/>
              <a:buNone/>
            </a:pPr>
            <a:r>
              <a:rPr lang="cs-CZ" dirty="0" smtClean="0">
                <a:hlinkClick r:id="rId3"/>
              </a:rPr>
              <a:t>http://cs.wikipedia.org/wiki/Kontokorent</a:t>
            </a:r>
            <a:r>
              <a:rPr lang="cs-CZ" dirty="0" smtClean="0"/>
              <a:t> </a:t>
            </a:r>
          </a:p>
          <a:p>
            <a:pPr>
              <a:buFont typeface="Wingdings 2" pitchFamily="18" charset="2"/>
              <a:buNone/>
            </a:pPr>
            <a:r>
              <a:rPr lang="cs-CZ" dirty="0" smtClean="0">
                <a:hlinkClick r:id="rId4"/>
              </a:rPr>
              <a:t>http://finance.</a:t>
            </a:r>
            <a:r>
              <a:rPr lang="cs-CZ" dirty="0" err="1" smtClean="0">
                <a:hlinkClick r:id="rId4"/>
              </a:rPr>
              <a:t>idnes.cz</a:t>
            </a:r>
            <a:r>
              <a:rPr lang="cs-CZ" dirty="0" smtClean="0">
                <a:hlinkClick r:id="rId4"/>
              </a:rPr>
              <a:t>/kde-sjednat-kontokorent-0wb-/</a:t>
            </a:r>
            <a:r>
              <a:rPr lang="cs-CZ" dirty="0" err="1" smtClean="0">
                <a:hlinkClick r:id="rId4"/>
              </a:rPr>
              <a:t>uver.aspx</a:t>
            </a:r>
            <a:r>
              <a:rPr lang="cs-CZ" dirty="0" smtClean="0">
                <a:hlinkClick r:id="rId4"/>
              </a:rPr>
              <a:t>?c=A120725_142639_bank_bab</a:t>
            </a:r>
            <a:r>
              <a:rPr lang="cs-CZ" dirty="0" smtClean="0"/>
              <a:t> </a:t>
            </a:r>
          </a:p>
          <a:p>
            <a:pPr>
              <a:buFont typeface="Wingdings 2" pitchFamily="18" charset="2"/>
              <a:buNone/>
            </a:pPr>
            <a:r>
              <a:rPr lang="cs-CZ" dirty="0" smtClean="0">
                <a:hlinkClick r:id="rId5"/>
              </a:rPr>
              <a:t>http://www.</a:t>
            </a:r>
            <a:r>
              <a:rPr lang="cs-CZ" dirty="0" err="1" smtClean="0">
                <a:hlinkClick r:id="rId5"/>
              </a:rPr>
              <a:t>mesec.cz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clanky</a:t>
            </a:r>
            <a:r>
              <a:rPr lang="cs-CZ" dirty="0" smtClean="0">
                <a:hlinkClick r:id="rId5"/>
              </a:rPr>
              <a:t>/kontokorent-</a:t>
            </a:r>
            <a:r>
              <a:rPr lang="cs-CZ" dirty="0" err="1" smtClean="0">
                <a:hlinkClick r:id="rId5"/>
              </a:rPr>
              <a:t>rychla</a:t>
            </a:r>
            <a:r>
              <a:rPr lang="cs-CZ" dirty="0" smtClean="0">
                <a:hlinkClick r:id="rId5"/>
              </a:rPr>
              <a:t>-cesta-do-minusu/</a:t>
            </a:r>
            <a:r>
              <a:rPr lang="cs-CZ" dirty="0" smtClean="0"/>
              <a:t> </a:t>
            </a:r>
            <a:endParaRPr lang="cs-CZ" dirty="0" smtClean="0"/>
          </a:p>
          <a:p>
            <a:pPr>
              <a:buFont typeface="Wingdings 2" pitchFamily="18" charset="2"/>
              <a:buNone/>
            </a:pPr>
            <a:r>
              <a:rPr lang="cs-CZ" dirty="0" smtClean="0"/>
              <a:t>www.office.</a:t>
            </a:r>
            <a:r>
              <a:rPr lang="cs-CZ" smtClean="0"/>
              <a:t>microsoft.com</a:t>
            </a: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ppt/theme/themeOverride2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186</TotalTime>
  <Words>859</Words>
  <Application>Microsoft Office PowerPoint</Application>
  <PresentationFormat>Předvádění na obrazovce (4:3)</PresentationFormat>
  <Paragraphs>132</Paragraphs>
  <Slides>13</Slides>
  <Notes>13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20" baseType="lpstr">
      <vt:lpstr>Constantia</vt:lpstr>
      <vt:lpstr>Arial</vt:lpstr>
      <vt:lpstr>Calibri</vt:lpstr>
      <vt:lpstr>Wingdings 2</vt:lpstr>
      <vt:lpstr>Wingdings</vt:lpstr>
      <vt:lpstr>Courier New</vt:lpstr>
      <vt:lpstr>Tok</vt:lpstr>
      <vt:lpstr>Snímek 1</vt:lpstr>
      <vt:lpstr>Snímek 2</vt:lpstr>
      <vt:lpstr>KONTOKORENT</vt:lpstr>
      <vt:lpstr>Co znamená kontokorent?</vt:lpstr>
      <vt:lpstr>Jak funguje kontokorent?</vt:lpstr>
      <vt:lpstr>Pro a Proti kontokorentu</vt:lpstr>
      <vt:lpstr>Nabídka konto- korentních úvěrů</vt:lpstr>
      <vt:lpstr>Jak si spočítat výhodnost kontokorentu?</vt:lpstr>
      <vt:lpstr>POČÍTEJTE PŘÍKLADY:</vt:lpstr>
      <vt:lpstr>Snímek 10</vt:lpstr>
      <vt:lpstr>Snímek 11</vt:lpstr>
      <vt:lpstr>ŘEŠENÍ PŘÍKLADŮ: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Pavla Rosyvková</dc:creator>
  <cp:lastModifiedBy>šárka</cp:lastModifiedBy>
  <cp:revision>24</cp:revision>
  <dcterms:created xsi:type="dcterms:W3CDTF">2013-04-07T18:34:29Z</dcterms:created>
  <dcterms:modified xsi:type="dcterms:W3CDTF">2013-05-09T13:49:14Z</dcterms:modified>
</cp:coreProperties>
</file>