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5" r:id="rId2"/>
    <p:sldId id="276" r:id="rId3"/>
    <p:sldId id="256" r:id="rId4"/>
    <p:sldId id="272" r:id="rId5"/>
    <p:sldId id="260" r:id="rId6"/>
    <p:sldId id="266" r:id="rId7"/>
    <p:sldId id="261" r:id="rId8"/>
    <p:sldId id="273" r:id="rId9"/>
    <p:sldId id="277" r:id="rId10"/>
    <p:sldId id="278" r:id="rId11"/>
    <p:sldId id="280" r:id="rId12"/>
    <p:sldId id="279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VY_32_INOVACE_09_INF_20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5</a:t>
          </a:r>
          <a:r>
            <a:rPr lang="cs-CZ" sz="2000" b="0" dirty="0" smtClean="0">
              <a:solidFill>
                <a:schemeClr val="tx1"/>
              </a:solidFill>
            </a:rPr>
            <a:t>. A </a:t>
          </a:r>
          <a:r>
            <a:rPr lang="cs-CZ" sz="2000" b="0" dirty="0" smtClean="0">
              <a:solidFill>
                <a:schemeClr val="tx1"/>
              </a:solidFill>
            </a:rPr>
            <a:t>– Popis částí skříně PC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7D0D02-5F1C-421D-ABAD-D85DB416FF92}" type="presOf" srcId="{D1B46980-6531-4606-95E6-44980827E919}" destId="{6140AFEC-043D-4C43-A2F9-D0F5331DF3A3}" srcOrd="0" destOrd="0" presId="urn:microsoft.com/office/officeart/2005/8/layout/target3"/>
    <dgm:cxn modelId="{16F58B2A-18B7-45E2-B411-DC69B78E967E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9BD9A6-9CBC-4F75-B237-6CCED744992F}" type="presOf" srcId="{757F3AB3-0718-4624-B441-E567A8F0AB56}" destId="{333A1088-737F-45CB-B68E-254E46348037}" srcOrd="0" destOrd="0" presId="urn:microsoft.com/office/officeart/2005/8/layout/target3"/>
    <dgm:cxn modelId="{69EBF17D-3388-424F-B928-162C41CF1FF5}" type="presOf" srcId="{D8197B8C-B260-4A16-BDF4-0947B075E274}" destId="{5A5FFA88-C948-4069-8E93-59FA12366E83}" srcOrd="1" destOrd="0" presId="urn:microsoft.com/office/officeart/2005/8/layout/target3"/>
    <dgm:cxn modelId="{DA8B0E30-1B45-4AD2-9653-29022BA7F286}" type="presOf" srcId="{4C35D32F-0EAB-4CD7-82EE-45574DC2A586}" destId="{890E4F0B-2866-4A3F-A3C7-2A14B1797930}" srcOrd="1" destOrd="0" presId="urn:microsoft.com/office/officeart/2005/8/layout/target3"/>
    <dgm:cxn modelId="{DDC72C8E-6CE2-4390-A347-7BA20AACB059}" type="presOf" srcId="{B651F6E3-6281-48DB-9319-2AEAFDAE7572}" destId="{6BB5E863-4638-4E1D-BFDE-399D028AC4ED}" srcOrd="1" destOrd="0" presId="urn:microsoft.com/office/officeart/2005/8/layout/target3"/>
    <dgm:cxn modelId="{9EA11300-050F-468A-A965-F2A5BDDD7B8C}" type="presOf" srcId="{D1D4F407-5343-4D3F-B5B9-D407B03CAEB4}" destId="{AED2198E-93D5-4001-81B4-73124B309672}" srcOrd="1" destOrd="0" presId="urn:microsoft.com/office/officeart/2005/8/layout/target3"/>
    <dgm:cxn modelId="{4B07FE59-36A4-4A09-AFD0-B8B0DF22A3BF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1BFDE93-A495-44F1-9419-1E97AD87F802}" type="presOf" srcId="{D1D4F407-5343-4D3F-B5B9-D407B03CAEB4}" destId="{D005CE8C-CC26-4C3E-AC11-E15060ECD759}" srcOrd="0" destOrd="0" presId="urn:microsoft.com/office/officeart/2005/8/layout/target3"/>
    <dgm:cxn modelId="{29272FDC-6649-4B36-A1A2-00AFEC8190B9}" type="presOf" srcId="{4C35D32F-0EAB-4CD7-82EE-45574DC2A586}" destId="{8BEBB6EC-1DAA-4CAC-8A25-BC0FCBD5DBD5}" srcOrd="0" destOrd="0" presId="urn:microsoft.com/office/officeart/2005/8/layout/target3"/>
    <dgm:cxn modelId="{BAC9C344-DC13-474A-9172-9B56D80AAE8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AFA33CF-342C-4251-A6C7-128B6CE556D1}" type="presParOf" srcId="{333A1088-737F-45CB-B68E-254E46348037}" destId="{F5ABB229-8D3B-4694-996A-96F23CF14429}" srcOrd="0" destOrd="0" presId="urn:microsoft.com/office/officeart/2005/8/layout/target3"/>
    <dgm:cxn modelId="{F7B19587-8DEF-405B-A9D4-43FD68857BA0}" type="presParOf" srcId="{333A1088-737F-45CB-B68E-254E46348037}" destId="{F41139FD-01EE-4571-8B17-4FB00FC51163}" srcOrd="1" destOrd="0" presId="urn:microsoft.com/office/officeart/2005/8/layout/target3"/>
    <dgm:cxn modelId="{9EF699AB-FF76-4B67-9E77-DC757FE30D8E}" type="presParOf" srcId="{333A1088-737F-45CB-B68E-254E46348037}" destId="{D005CE8C-CC26-4C3E-AC11-E15060ECD759}" srcOrd="2" destOrd="0" presId="urn:microsoft.com/office/officeart/2005/8/layout/target3"/>
    <dgm:cxn modelId="{5D172360-066C-4BDD-8932-2965FBBC001E}" type="presParOf" srcId="{333A1088-737F-45CB-B68E-254E46348037}" destId="{2C702D82-9B77-49B7-9568-BB8EB47C3372}" srcOrd="3" destOrd="0" presId="urn:microsoft.com/office/officeart/2005/8/layout/target3"/>
    <dgm:cxn modelId="{20AD40AF-564C-4A68-9A0F-528103FE5548}" type="presParOf" srcId="{333A1088-737F-45CB-B68E-254E46348037}" destId="{A52A0455-90FF-4808-ABD0-F02540D31D5A}" srcOrd="4" destOrd="0" presId="urn:microsoft.com/office/officeart/2005/8/layout/target3"/>
    <dgm:cxn modelId="{244A12C8-7DC0-44C6-B990-85A89530AAC5}" type="presParOf" srcId="{333A1088-737F-45CB-B68E-254E46348037}" destId="{6140AFEC-043D-4C43-A2F9-D0F5331DF3A3}" srcOrd="5" destOrd="0" presId="urn:microsoft.com/office/officeart/2005/8/layout/target3"/>
    <dgm:cxn modelId="{9D24338F-3BA3-40F1-9055-6E29688C26FC}" type="presParOf" srcId="{333A1088-737F-45CB-B68E-254E46348037}" destId="{9358AC05-5D7D-4327-9F80-1AD486AEA664}" srcOrd="6" destOrd="0" presId="urn:microsoft.com/office/officeart/2005/8/layout/target3"/>
    <dgm:cxn modelId="{46FAB64B-EBBA-4D91-8E13-C962C2CAD7F6}" type="presParOf" srcId="{333A1088-737F-45CB-B68E-254E46348037}" destId="{313FC574-E1CD-4FB4-B054-0B805CE0447D}" srcOrd="7" destOrd="0" presId="urn:microsoft.com/office/officeart/2005/8/layout/target3"/>
    <dgm:cxn modelId="{5AC3BE9E-9306-4840-A191-0D0B83CECAE6}" type="presParOf" srcId="{333A1088-737F-45CB-B68E-254E46348037}" destId="{619D679B-A015-4ECF-8348-D1034C574F40}" srcOrd="8" destOrd="0" presId="urn:microsoft.com/office/officeart/2005/8/layout/target3"/>
    <dgm:cxn modelId="{99658CB5-47D4-488B-8B67-CD9483ABC7F1}" type="presParOf" srcId="{333A1088-737F-45CB-B68E-254E46348037}" destId="{322283A8-4A27-4CDA-BAE3-F381106A9174}" srcOrd="9" destOrd="0" presId="urn:microsoft.com/office/officeart/2005/8/layout/target3"/>
    <dgm:cxn modelId="{94FE3158-B6D5-411D-A806-A061A72E3D46}" type="presParOf" srcId="{333A1088-737F-45CB-B68E-254E46348037}" destId="{FFC9F71D-1B4F-4AD9-A4A6-86ADEFC8AF5C}" srcOrd="10" destOrd="0" presId="urn:microsoft.com/office/officeart/2005/8/layout/target3"/>
    <dgm:cxn modelId="{8E4A1622-7C94-41EA-9D08-CE6F6BEE303B}" type="presParOf" srcId="{333A1088-737F-45CB-B68E-254E46348037}" destId="{25B08C86-7E15-44DC-BE7F-FFB55DD49D12}" srcOrd="11" destOrd="0" presId="urn:microsoft.com/office/officeart/2005/8/layout/target3"/>
    <dgm:cxn modelId="{80A84C93-356E-4D79-8CBE-FC2A05F4811F}" type="presParOf" srcId="{333A1088-737F-45CB-B68E-254E46348037}" destId="{76644BE8-9D7C-4C09-B250-3D10AF48CBB7}" srcOrd="12" destOrd="0" presId="urn:microsoft.com/office/officeart/2005/8/layout/target3"/>
    <dgm:cxn modelId="{9E87EE9F-2D32-4F23-821A-AD9E875FDE94}" type="presParOf" srcId="{333A1088-737F-45CB-B68E-254E46348037}" destId="{EE85B701-7295-41C0-BA7A-34D3756A2AE6}" srcOrd="13" destOrd="0" presId="urn:microsoft.com/office/officeart/2005/8/layout/target3"/>
    <dgm:cxn modelId="{75AE3A91-1199-4273-8FAF-05193B3C22B9}" type="presParOf" srcId="{333A1088-737F-45CB-B68E-254E46348037}" destId="{8BEBB6EC-1DAA-4CAC-8A25-BC0FCBD5DBD5}" srcOrd="14" destOrd="0" presId="urn:microsoft.com/office/officeart/2005/8/layout/target3"/>
    <dgm:cxn modelId="{0EBDB8EC-3A7A-43D1-869F-0D69FAF59B27}" type="presParOf" srcId="{333A1088-737F-45CB-B68E-254E46348037}" destId="{AED2198E-93D5-4001-81B4-73124B309672}" srcOrd="15" destOrd="0" presId="urn:microsoft.com/office/officeart/2005/8/layout/target3"/>
    <dgm:cxn modelId="{D017C127-8D0F-4D46-8188-97322FCAFD42}" type="presParOf" srcId="{333A1088-737F-45CB-B68E-254E46348037}" destId="{2BE915AB-18AA-4053-B92C-3BFC9ED204BB}" srcOrd="16" destOrd="0" presId="urn:microsoft.com/office/officeart/2005/8/layout/target3"/>
    <dgm:cxn modelId="{20D46284-B772-4BB8-842D-65F1289B3372}" type="presParOf" srcId="{333A1088-737F-45CB-B68E-254E46348037}" destId="{6BB5E863-4638-4E1D-BFDE-399D028AC4ED}" srcOrd="17" destOrd="0" presId="urn:microsoft.com/office/officeart/2005/8/layout/target3"/>
    <dgm:cxn modelId="{0CD77A26-A6B4-4B8A-BC7D-F152614E98E5}" type="presParOf" srcId="{333A1088-737F-45CB-B68E-254E46348037}" destId="{5A5FFA88-C948-4069-8E93-59FA12366E83}" srcOrd="18" destOrd="0" presId="urn:microsoft.com/office/officeart/2005/8/layout/target3"/>
    <dgm:cxn modelId="{570DB06A-6991-4941-BE18-D61A157227A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VY_32_INOVACE_09_INF_20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0" kern="1200" dirty="0" err="1" smtClean="0">
              <a:solidFill>
                <a:schemeClr val="tx1"/>
              </a:solidFill>
            </a:rPr>
            <a:t>Inf</a:t>
          </a:r>
          <a:r>
            <a:rPr lang="cs-CZ" sz="2000" b="0" kern="1200" dirty="0" smtClean="0">
              <a:solidFill>
                <a:schemeClr val="tx1"/>
              </a:solidFill>
            </a:rPr>
            <a:t> – 5</a:t>
          </a:r>
          <a:r>
            <a:rPr lang="cs-CZ" sz="2000" b="0" kern="1200" dirty="0" smtClean="0">
              <a:solidFill>
                <a:schemeClr val="tx1"/>
              </a:solidFill>
            </a:rPr>
            <a:t>. A </a:t>
          </a:r>
          <a:r>
            <a:rPr lang="cs-CZ" sz="2000" b="0" kern="1200" dirty="0" smtClean="0">
              <a:solidFill>
                <a:schemeClr val="tx1"/>
              </a:solidFill>
            </a:rPr>
            <a:t>– Popis částí skříně PC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EF51C-4BBE-4437-94DE-0F4FF7633B4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F57E8-6435-4F81-B8AD-9EC8722F4D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562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pmgo.com/images/2010/chevrolet_camaro_pc_case01.jpg" TargetMode="External"/><Relationship Id="rId2" Type="http://schemas.openxmlformats.org/officeDocument/2006/relationships/hyperlink" Target="http://img.tomshardware.com/de/2004/09/08/pc_gehaeuse_mit_pfiff_8_miditower/aufmach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7604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výkladová </a:t>
            </a:r>
            <a:r>
              <a:rPr lang="cs-CZ" dirty="0" smtClean="0"/>
              <a:t>část prezentace je zaměřena na seznámení žáků s částmi počítačové skříně, porty a konektory, které se nachází na přední a zadní straně počítačové skříně, s jejich využitím</a:t>
            </a:r>
          </a:p>
          <a:p>
            <a:r>
              <a:rPr lang="cs-CZ" dirty="0" smtClean="0"/>
              <a:t>cvičení je zaměřeno na procvičení získaných vědomostí, pojmů</a:t>
            </a:r>
          </a:p>
          <a:p>
            <a:r>
              <a:rPr lang="cs-CZ" dirty="0" smtClean="0"/>
              <a:t>možno využít  při výkladu nového učiva, opakování, procvičování, zkoušení</a:t>
            </a:r>
          </a:p>
          <a:p>
            <a:r>
              <a:rPr lang="cs-CZ" dirty="0" smtClean="0"/>
              <a:t>cvičení obsahuje řešení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Popis částí skříně PC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1" name="Picture 21" descr="207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72838" y="1269507"/>
            <a:ext cx="2459465" cy="47312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/>
              <a:t>Počítačová skříň (</a:t>
            </a:r>
            <a:r>
              <a:rPr lang="cs-CZ" sz="3600" dirty="0" err="1" smtClean="0"/>
              <a:t>computer</a:t>
            </a:r>
            <a:r>
              <a:rPr lang="cs-CZ" sz="3600" dirty="0" smtClean="0"/>
              <a:t> case</a:t>
            </a:r>
            <a:r>
              <a:rPr lang="cs-CZ" sz="3600" dirty="0" smtClean="0"/>
              <a:t>, HW</a:t>
            </a:r>
            <a:r>
              <a:rPr lang="cs-CZ" dirty="0" smtClean="0"/>
              <a:t>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skříň obsahuje mnoho součástek </a:t>
            </a:r>
            <a:endParaRPr lang="cs-CZ" dirty="0" smtClean="0">
              <a:solidFill>
                <a:schemeClr val="bg1"/>
              </a:solidFill>
            </a:endParaRPr>
          </a:p>
          <a:p>
            <a:pPr eaLnBrk="1" hangingPunct="1"/>
            <a:r>
              <a:rPr lang="cs-CZ" dirty="0" smtClean="0"/>
              <a:t>může mít různé tvary a velikosti</a:t>
            </a:r>
          </a:p>
          <a:p>
            <a:pPr eaLnBrk="1" hangingPunct="1"/>
            <a:r>
              <a:rPr lang="cs-CZ" dirty="0" smtClean="0"/>
              <a:t>může obsahovat mnoho vstupů a výstupů,konektorů a portů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6643702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hw0705_HW_DigiProPC_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60400"/>
            <a:ext cx="4622800" cy="619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cs-CZ" dirty="0" smtClean="0"/>
              <a:t>Přední část skříně PC</a:t>
            </a: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4572000" y="1214422"/>
            <a:ext cx="34635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CD/DVD mechanika (vypalovačka</a:t>
            </a:r>
            <a:r>
              <a:rPr lang="cs-CZ" dirty="0" smtClean="0"/>
              <a:t>), </a:t>
            </a:r>
          </a:p>
          <a:p>
            <a:r>
              <a:rPr lang="cs-CZ" dirty="0" err="1" smtClean="0"/>
              <a:t>Bluray</a:t>
            </a:r>
            <a:r>
              <a:rPr lang="cs-CZ" dirty="0" smtClean="0"/>
              <a:t> mechanika</a:t>
            </a:r>
            <a:endParaRPr lang="cs-CZ" dirty="0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4572000" y="1989138"/>
            <a:ext cx="231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disketová mechanika</a:t>
            </a: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4572000" y="2349500"/>
            <a:ext cx="452662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konektory zvukové karty, výstup </a:t>
            </a:r>
            <a:r>
              <a:rPr lang="cs-CZ" dirty="0"/>
              <a:t>pro </a:t>
            </a:r>
            <a:r>
              <a:rPr lang="cs-CZ" dirty="0" smtClean="0"/>
              <a:t>sluchátka,</a:t>
            </a:r>
          </a:p>
          <a:p>
            <a:r>
              <a:rPr lang="cs-CZ" dirty="0" smtClean="0"/>
              <a:t>vstup pro mikrofon</a:t>
            </a:r>
            <a:endParaRPr lang="cs-CZ" dirty="0"/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4643438" y="3214686"/>
            <a:ext cx="237597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USB </a:t>
            </a:r>
            <a:r>
              <a:rPr lang="cs-CZ" dirty="0" smtClean="0"/>
              <a:t>porty, fotoaparát,..</a:t>
            </a:r>
            <a:endParaRPr lang="cs-CZ" dirty="0"/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4572000" y="3786190"/>
            <a:ext cx="299729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tlačítko </a:t>
            </a:r>
            <a:r>
              <a:rPr lang="cs-CZ" dirty="0" smtClean="0"/>
              <a:t>RESET, restartování PC</a:t>
            </a:r>
            <a:endParaRPr lang="cs-CZ" dirty="0"/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4572000" y="4868863"/>
            <a:ext cx="307334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tlačítko </a:t>
            </a:r>
            <a:r>
              <a:rPr lang="cs-CZ" dirty="0" smtClean="0"/>
              <a:t>POWER, hlavní </a:t>
            </a:r>
            <a:r>
              <a:rPr lang="cs-CZ" dirty="0" smtClean="0"/>
              <a:t>vypínač</a:t>
            </a:r>
            <a:endParaRPr lang="cs-CZ" dirty="0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 flipH="1" flipV="1">
            <a:off x="3419475" y="1484313"/>
            <a:ext cx="1152525" cy="288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 flipH="1">
            <a:off x="3132138" y="2205038"/>
            <a:ext cx="1439862" cy="71913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 flipH="1">
            <a:off x="3779838" y="2565400"/>
            <a:ext cx="863600" cy="431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 flipH="1">
            <a:off x="3779838" y="2571745"/>
            <a:ext cx="863600" cy="641356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 flipH="1">
            <a:off x="3851274" y="3429000"/>
            <a:ext cx="792163" cy="7143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 flipH="1">
            <a:off x="3492500" y="3959544"/>
            <a:ext cx="1079500" cy="45719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 flipH="1" flipV="1">
            <a:off x="3492500" y="4724400"/>
            <a:ext cx="1079500" cy="288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643702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4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4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4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4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34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3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4" grpId="0"/>
      <p:bldP spid="34825" grpId="0"/>
      <p:bldP spid="34826" grpId="0"/>
      <p:bldP spid="34828" grpId="0"/>
      <p:bldP spid="34829" grpId="0"/>
      <p:bldP spid="34830" grpId="0"/>
      <p:bldP spid="34834" grpId="0" animBg="1"/>
      <p:bldP spid="34835" grpId="0" animBg="1"/>
      <p:bldP spid="34836" grpId="0" animBg="1"/>
      <p:bldP spid="34837" grpId="0" animBg="1"/>
      <p:bldP spid="34838" grpId="0" animBg="1"/>
      <p:bldP spid="34839" grpId="0" animBg="1"/>
      <p:bldP spid="348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14252"/>
            <a:ext cx="6072230" cy="6743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643834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cs-CZ" dirty="0" smtClean="0"/>
              <a:t>Zadní část skříně PC</a:t>
            </a:r>
          </a:p>
        </p:txBody>
      </p:sp>
      <p:pic>
        <p:nvPicPr>
          <p:cNvPr id="17411" name="Picture 8" descr="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20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3857620" y="2643182"/>
            <a:ext cx="33007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konektor pro připojení </a:t>
            </a:r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3851275" y="2133600"/>
            <a:ext cx="28900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konektor pro připojení myši </a:t>
            </a: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3857620" y="3214686"/>
            <a:ext cx="368838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USB </a:t>
            </a:r>
            <a:r>
              <a:rPr lang="cs-CZ" dirty="0" smtClean="0"/>
              <a:t> port </a:t>
            </a:r>
            <a:r>
              <a:rPr lang="cs-CZ" dirty="0"/>
              <a:t>(</a:t>
            </a:r>
            <a:r>
              <a:rPr lang="cs-CZ" dirty="0" err="1"/>
              <a:t>flash</a:t>
            </a:r>
            <a:r>
              <a:rPr lang="cs-CZ" dirty="0"/>
              <a:t> disky, fotoaparáty, ...)</a:t>
            </a:r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 bwMode="auto">
          <a:xfrm>
            <a:off x="3851275" y="3933825"/>
            <a:ext cx="33404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paralelní port </a:t>
            </a:r>
            <a:r>
              <a:rPr lang="cs-CZ" dirty="0" smtClean="0"/>
              <a:t>(připojení </a:t>
            </a:r>
            <a:r>
              <a:rPr lang="cs-CZ" dirty="0"/>
              <a:t>tiskáren)</a:t>
            </a:r>
          </a:p>
        </p:txBody>
      </p:sp>
      <p:sp>
        <p:nvSpPr>
          <p:cNvPr id="36879" name="Text Box 15"/>
          <p:cNvSpPr txBox="1">
            <a:spLocks noChangeArrowheads="1"/>
          </p:cNvSpPr>
          <p:nvPr/>
        </p:nvSpPr>
        <p:spPr bwMode="auto">
          <a:xfrm>
            <a:off x="3851275" y="4292600"/>
            <a:ext cx="45095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konektory zvukové karty </a:t>
            </a:r>
            <a:r>
              <a:rPr lang="cs-CZ" dirty="0" smtClean="0"/>
              <a:t>, sluchátka , mikrofon</a:t>
            </a:r>
            <a:endParaRPr lang="cs-CZ" dirty="0"/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3714744" y="5000636"/>
            <a:ext cx="506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konektory grafické karty (připojení monitoru, TV)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3851275" y="5661025"/>
            <a:ext cx="391184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konektory </a:t>
            </a:r>
            <a:r>
              <a:rPr lang="cs-CZ" dirty="0" smtClean="0"/>
              <a:t>modemu, připojení internetu</a:t>
            </a:r>
            <a:endParaRPr lang="cs-CZ" dirty="0"/>
          </a:p>
        </p:txBody>
      </p:sp>
      <p:sp>
        <p:nvSpPr>
          <p:cNvPr id="36883" name="Text Box 19"/>
          <p:cNvSpPr txBox="1">
            <a:spLocks noChangeArrowheads="1"/>
          </p:cNvSpPr>
          <p:nvPr/>
        </p:nvSpPr>
        <p:spPr bwMode="auto">
          <a:xfrm>
            <a:off x="3851275" y="1773238"/>
            <a:ext cx="249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ventilátor zdroje napětí</a:t>
            </a:r>
          </a:p>
        </p:txBody>
      </p:sp>
      <p:sp>
        <p:nvSpPr>
          <p:cNvPr id="36886" name="Line 22"/>
          <p:cNvSpPr>
            <a:spLocks noChangeShapeType="1"/>
          </p:cNvSpPr>
          <p:nvPr/>
        </p:nvSpPr>
        <p:spPr bwMode="auto">
          <a:xfrm flipH="1" flipV="1">
            <a:off x="2339975" y="1341438"/>
            <a:ext cx="1584325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7" name="Line 23"/>
          <p:cNvSpPr>
            <a:spLocks noChangeShapeType="1"/>
          </p:cNvSpPr>
          <p:nvPr/>
        </p:nvSpPr>
        <p:spPr bwMode="auto">
          <a:xfrm flipH="1" flipV="1">
            <a:off x="785786" y="2143115"/>
            <a:ext cx="3071832" cy="142874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8" name="Line 24"/>
          <p:cNvSpPr>
            <a:spLocks noChangeShapeType="1"/>
          </p:cNvSpPr>
          <p:nvPr/>
        </p:nvSpPr>
        <p:spPr bwMode="auto">
          <a:xfrm flipH="1" flipV="1">
            <a:off x="539750" y="2205038"/>
            <a:ext cx="3246432" cy="58102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 flipH="1" flipV="1">
            <a:off x="684212" y="2420938"/>
            <a:ext cx="3244845" cy="936624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4" name="Line 30"/>
          <p:cNvSpPr>
            <a:spLocks noChangeShapeType="1"/>
          </p:cNvSpPr>
          <p:nvPr/>
        </p:nvSpPr>
        <p:spPr bwMode="auto">
          <a:xfrm flipH="1" flipV="1">
            <a:off x="827088" y="3284538"/>
            <a:ext cx="3097212" cy="8651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5" name="Line 31"/>
          <p:cNvSpPr>
            <a:spLocks noChangeShapeType="1"/>
          </p:cNvSpPr>
          <p:nvPr/>
        </p:nvSpPr>
        <p:spPr bwMode="auto">
          <a:xfrm flipH="1" flipV="1">
            <a:off x="500033" y="4000504"/>
            <a:ext cx="3351241" cy="507996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7" name="Line 33"/>
          <p:cNvSpPr>
            <a:spLocks noChangeShapeType="1"/>
          </p:cNvSpPr>
          <p:nvPr/>
        </p:nvSpPr>
        <p:spPr bwMode="auto">
          <a:xfrm flipH="1" flipV="1">
            <a:off x="1928793" y="4929197"/>
            <a:ext cx="1801811" cy="28892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8" name="Line 34"/>
          <p:cNvSpPr>
            <a:spLocks noChangeShapeType="1"/>
          </p:cNvSpPr>
          <p:nvPr/>
        </p:nvSpPr>
        <p:spPr bwMode="auto">
          <a:xfrm flipH="1">
            <a:off x="1116013" y="5876925"/>
            <a:ext cx="2808287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7715272" y="648866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6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6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6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6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6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6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6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6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36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4" grpId="0"/>
      <p:bldP spid="36875" grpId="0"/>
      <p:bldP spid="36876" grpId="0"/>
      <p:bldP spid="36878" grpId="0"/>
      <p:bldP spid="36879" grpId="0"/>
      <p:bldP spid="36881" grpId="0"/>
      <p:bldP spid="36882" grpId="0"/>
      <p:bldP spid="36883" grpId="0"/>
      <p:bldP spid="36886" grpId="0" animBg="1"/>
      <p:bldP spid="36887" grpId="0" animBg="1"/>
      <p:bldP spid="36888" grpId="0" animBg="1"/>
      <p:bldP spid="36889" grpId="0" animBg="1"/>
      <p:bldP spid="36894" grpId="0" animBg="1"/>
      <p:bldP spid="36895" grpId="0" animBg="1"/>
      <p:bldP spid="36897" grpId="0" animBg="1"/>
      <p:bldP spid="3689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82723"/>
            <a:ext cx="6215106" cy="5619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929586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hw0705_HW_DigiProPC_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60400"/>
            <a:ext cx="4622800" cy="619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cs-CZ" dirty="0" err="1" smtClean="0"/>
              <a:t>Cv</a:t>
            </a:r>
            <a:r>
              <a:rPr lang="cs-CZ" dirty="0" smtClean="0"/>
              <a:t>. 1 </a:t>
            </a:r>
            <a:r>
              <a:rPr lang="cs-CZ" dirty="0" smtClean="0"/>
              <a:t>- Pojmenuj části skříně </a:t>
            </a:r>
            <a:r>
              <a:rPr lang="cs-CZ" dirty="0" smtClean="0"/>
              <a:t>PC.</a:t>
            </a:r>
            <a:endParaRPr lang="cs-CZ" dirty="0" smtClean="0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4572000" y="142873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 flipH="1" flipV="1">
            <a:off x="3419475" y="1484313"/>
            <a:ext cx="1152525" cy="2889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 flipH="1">
            <a:off x="3132138" y="2205038"/>
            <a:ext cx="1439862" cy="719137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 flipH="1">
            <a:off x="3851275" y="3284538"/>
            <a:ext cx="720725" cy="215900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 flipH="1">
            <a:off x="3492500" y="3644900"/>
            <a:ext cx="1079500" cy="360363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 flipH="1" flipV="1">
            <a:off x="3492500" y="4724400"/>
            <a:ext cx="1079500" cy="2889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6" name="Text Box 8"/>
          <p:cNvSpPr txBox="1">
            <a:spLocks noChangeArrowheads="1"/>
          </p:cNvSpPr>
          <p:nvPr/>
        </p:nvSpPr>
        <p:spPr bwMode="auto">
          <a:xfrm>
            <a:off x="4572000" y="214311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7" name="Text Box 8"/>
          <p:cNvSpPr txBox="1">
            <a:spLocks noChangeArrowheads="1"/>
          </p:cNvSpPr>
          <p:nvPr/>
        </p:nvSpPr>
        <p:spPr bwMode="auto">
          <a:xfrm>
            <a:off x="4572000" y="2928934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8" name="Text Box 8"/>
          <p:cNvSpPr txBox="1">
            <a:spLocks noChangeArrowheads="1"/>
          </p:cNvSpPr>
          <p:nvPr/>
        </p:nvSpPr>
        <p:spPr bwMode="auto">
          <a:xfrm>
            <a:off x="4572000" y="3643314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9" name="Text Box 8"/>
          <p:cNvSpPr txBox="1">
            <a:spLocks noChangeArrowheads="1"/>
          </p:cNvSpPr>
          <p:nvPr/>
        </p:nvSpPr>
        <p:spPr bwMode="auto">
          <a:xfrm>
            <a:off x="4572000" y="500063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4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4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4" grpId="0" animBg="1"/>
      <p:bldP spid="34834" grpId="0" animBg="1"/>
      <p:bldP spid="34835" grpId="0" animBg="1"/>
      <p:bldP spid="34838" grpId="0" animBg="1"/>
      <p:bldP spid="34839" grpId="0" animBg="1"/>
      <p:bldP spid="34840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hw0705_HW_DigiProPC_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60400"/>
            <a:ext cx="4622800" cy="619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/>
            <a:r>
              <a:rPr lang="cs-CZ" dirty="0" smtClean="0"/>
              <a:t>Řešení </a:t>
            </a:r>
            <a:r>
              <a:rPr lang="cs-CZ" dirty="0" err="1" smtClean="0"/>
              <a:t>Cv</a:t>
            </a:r>
            <a:r>
              <a:rPr lang="cs-CZ" dirty="0" smtClean="0"/>
              <a:t>. 1 </a:t>
            </a:r>
            <a:r>
              <a:rPr lang="cs-CZ" dirty="0" smtClean="0"/>
              <a:t>-Pojmenuj části skříně </a:t>
            </a:r>
            <a:r>
              <a:rPr lang="cs-CZ" dirty="0" smtClean="0"/>
              <a:t>PC.</a:t>
            </a:r>
            <a:endParaRPr lang="cs-CZ" dirty="0" smtClean="0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4572000" y="1428736"/>
            <a:ext cx="3714776" cy="64633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/>
              <a:t>) CD, DVD, </a:t>
            </a:r>
            <a:r>
              <a:rPr lang="cs-CZ" dirty="0" err="1" smtClean="0"/>
              <a:t>Bluray</a:t>
            </a:r>
            <a:r>
              <a:rPr lang="cs-CZ" dirty="0" smtClean="0"/>
              <a:t> </a:t>
            </a:r>
            <a:r>
              <a:rPr lang="cs-CZ" dirty="0" smtClean="0"/>
              <a:t>mechanika =  CD</a:t>
            </a:r>
            <a:r>
              <a:rPr lang="cs-CZ" dirty="0" smtClean="0"/>
              <a:t>, DVD</a:t>
            </a:r>
            <a:r>
              <a:rPr lang="cs-CZ" dirty="0" smtClean="0"/>
              <a:t>, </a:t>
            </a:r>
            <a:r>
              <a:rPr lang="cs-CZ" dirty="0" err="1" smtClean="0"/>
              <a:t>Bluray</a:t>
            </a:r>
            <a:r>
              <a:rPr lang="cs-CZ" dirty="0" smtClean="0"/>
              <a:t> disk</a:t>
            </a:r>
            <a:endParaRPr lang="cs-CZ" dirty="0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 flipH="1" flipV="1">
            <a:off x="3419475" y="1484313"/>
            <a:ext cx="1152525" cy="2889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 flipH="1">
            <a:off x="3132138" y="2205038"/>
            <a:ext cx="1439862" cy="719137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 flipH="1">
            <a:off x="3851275" y="3284538"/>
            <a:ext cx="720725" cy="215900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 flipH="1">
            <a:off x="3492500" y="3644900"/>
            <a:ext cx="1079500" cy="360363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 flipH="1" flipV="1">
            <a:off x="3492500" y="4724400"/>
            <a:ext cx="1079500" cy="2889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6" name="Text Box 8"/>
          <p:cNvSpPr txBox="1">
            <a:spLocks noChangeArrowheads="1"/>
          </p:cNvSpPr>
          <p:nvPr/>
        </p:nvSpPr>
        <p:spPr bwMode="auto">
          <a:xfrm>
            <a:off x="4572000" y="214311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b</a:t>
            </a:r>
            <a:r>
              <a:rPr lang="cs-CZ" dirty="0" smtClean="0"/>
              <a:t>) disketová </a:t>
            </a:r>
            <a:r>
              <a:rPr lang="cs-CZ" dirty="0" smtClean="0"/>
              <a:t>mechanika = disketa</a:t>
            </a:r>
            <a:endParaRPr lang="cs-CZ" dirty="0"/>
          </a:p>
        </p:txBody>
      </p:sp>
      <p:sp>
        <p:nvSpPr>
          <p:cNvPr id="27" name="Text Box 8"/>
          <p:cNvSpPr txBox="1">
            <a:spLocks noChangeArrowheads="1"/>
          </p:cNvSpPr>
          <p:nvPr/>
        </p:nvSpPr>
        <p:spPr bwMode="auto">
          <a:xfrm>
            <a:off x="4572000" y="2928934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c</a:t>
            </a:r>
            <a:r>
              <a:rPr lang="cs-CZ" dirty="0" smtClean="0"/>
              <a:t>) USB </a:t>
            </a:r>
            <a:r>
              <a:rPr lang="cs-CZ" dirty="0" smtClean="0"/>
              <a:t>port= </a:t>
            </a:r>
            <a:r>
              <a:rPr lang="cs-CZ" dirty="0" err="1" smtClean="0"/>
              <a:t>flash</a:t>
            </a:r>
            <a:r>
              <a:rPr lang="cs-CZ" dirty="0" smtClean="0"/>
              <a:t> disk, foťák,…</a:t>
            </a:r>
            <a:endParaRPr lang="cs-CZ" dirty="0"/>
          </a:p>
        </p:txBody>
      </p:sp>
      <p:sp>
        <p:nvSpPr>
          <p:cNvPr id="28" name="Text Box 8"/>
          <p:cNvSpPr txBox="1">
            <a:spLocks noChangeArrowheads="1"/>
          </p:cNvSpPr>
          <p:nvPr/>
        </p:nvSpPr>
        <p:spPr bwMode="auto">
          <a:xfrm>
            <a:off x="4572000" y="3643314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/>
              <a:t>) tlačítko </a:t>
            </a:r>
            <a:r>
              <a:rPr lang="cs-CZ" dirty="0" smtClean="0"/>
              <a:t>Reset = restartování PC</a:t>
            </a:r>
            <a:endParaRPr lang="cs-CZ" dirty="0"/>
          </a:p>
        </p:txBody>
      </p:sp>
      <p:sp>
        <p:nvSpPr>
          <p:cNvPr id="29" name="Text Box 8"/>
          <p:cNvSpPr txBox="1">
            <a:spLocks noChangeArrowheads="1"/>
          </p:cNvSpPr>
          <p:nvPr/>
        </p:nvSpPr>
        <p:spPr bwMode="auto">
          <a:xfrm>
            <a:off x="4572000" y="500063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e</a:t>
            </a:r>
            <a:r>
              <a:rPr lang="cs-CZ" dirty="0" smtClean="0"/>
              <a:t>) hlavní vypínač</a:t>
            </a:r>
            <a:r>
              <a:rPr lang="cs-CZ" dirty="0" smtClean="0"/>
              <a:t>, tlačítko </a:t>
            </a:r>
            <a:r>
              <a:rPr lang="cs-CZ" dirty="0" err="1" smtClean="0"/>
              <a:t>Power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4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4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4" grpId="0" animBg="1"/>
      <p:bldP spid="34834" grpId="0" animBg="1"/>
      <p:bldP spid="34835" grpId="0" animBg="1"/>
      <p:bldP spid="34838" grpId="0" animBg="1"/>
      <p:bldP spid="34839" grpId="0" animBg="1"/>
      <p:bldP spid="34840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543956" cy="1143000"/>
          </a:xfrm>
        </p:spPr>
        <p:txBody>
          <a:bodyPr/>
          <a:lstStyle/>
          <a:p>
            <a:pPr algn="r"/>
            <a:r>
              <a:rPr lang="cs-CZ" dirty="0" smtClean="0"/>
              <a:t>Cv.1 - Pojmenuj části skříně PC</a:t>
            </a:r>
          </a:p>
        </p:txBody>
      </p:sp>
      <p:pic>
        <p:nvPicPr>
          <p:cNvPr id="17411" name="Picture 8" descr="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20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3857620" y="1500174"/>
            <a:ext cx="4929222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a) </a:t>
            </a:r>
            <a:endParaRPr lang="cs-CZ" dirty="0"/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3857620" y="2643182"/>
            <a:ext cx="4929222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 bwMode="auto">
          <a:xfrm>
            <a:off x="3857620" y="3500438"/>
            <a:ext cx="4929222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36879" name="Text Box 15"/>
          <p:cNvSpPr txBox="1">
            <a:spLocks noChangeArrowheads="1"/>
          </p:cNvSpPr>
          <p:nvPr/>
        </p:nvSpPr>
        <p:spPr bwMode="auto">
          <a:xfrm>
            <a:off x="3851274" y="4292600"/>
            <a:ext cx="5007005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3714744" y="5000636"/>
            <a:ext cx="5143536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36887" name="Line 23"/>
          <p:cNvSpPr>
            <a:spLocks noChangeShapeType="1"/>
          </p:cNvSpPr>
          <p:nvPr/>
        </p:nvSpPr>
        <p:spPr bwMode="auto">
          <a:xfrm flipH="1">
            <a:off x="785786" y="1714488"/>
            <a:ext cx="3071834" cy="42862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 flipH="1" flipV="1">
            <a:off x="642910" y="2428868"/>
            <a:ext cx="3214710" cy="35719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4" name="Line 30"/>
          <p:cNvSpPr>
            <a:spLocks noChangeShapeType="1"/>
          </p:cNvSpPr>
          <p:nvPr/>
        </p:nvSpPr>
        <p:spPr bwMode="auto">
          <a:xfrm flipH="1" flipV="1">
            <a:off x="827088" y="3284538"/>
            <a:ext cx="3030532" cy="430214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5" name="Line 31"/>
          <p:cNvSpPr>
            <a:spLocks noChangeShapeType="1"/>
          </p:cNvSpPr>
          <p:nvPr/>
        </p:nvSpPr>
        <p:spPr bwMode="auto">
          <a:xfrm flipH="1" flipV="1">
            <a:off x="500033" y="4000504"/>
            <a:ext cx="3351241" cy="507996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7" name="Line 33"/>
          <p:cNvSpPr>
            <a:spLocks noChangeShapeType="1"/>
          </p:cNvSpPr>
          <p:nvPr/>
        </p:nvSpPr>
        <p:spPr bwMode="auto">
          <a:xfrm flipH="1" flipV="1">
            <a:off x="1928793" y="4929197"/>
            <a:ext cx="1801811" cy="28892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6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6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6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6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6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5" grpId="0" animBg="1"/>
      <p:bldP spid="36876" grpId="0" animBg="1"/>
      <p:bldP spid="36878" grpId="0" animBg="1"/>
      <p:bldP spid="36879" grpId="0" animBg="1"/>
      <p:bldP spid="36881" grpId="0" animBg="1"/>
      <p:bldP spid="36887" grpId="0" animBg="1"/>
      <p:bldP spid="36889" grpId="0" animBg="1"/>
      <p:bldP spid="36894" grpId="0" animBg="1"/>
      <p:bldP spid="36895" grpId="0" animBg="1"/>
      <p:bldP spid="3689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8" descr="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20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543956" cy="1143000"/>
          </a:xfrm>
        </p:spPr>
        <p:txBody>
          <a:bodyPr>
            <a:normAutofit/>
          </a:bodyPr>
          <a:lstStyle/>
          <a:p>
            <a:pPr algn="r"/>
            <a:r>
              <a:rPr lang="cs-CZ" dirty="0" smtClean="0"/>
              <a:t>Pojmenuj části skříně PC - řešení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3857620" y="1500174"/>
            <a:ext cx="3053593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/>
              <a:t>) konektor </a:t>
            </a:r>
            <a:r>
              <a:rPr lang="cs-CZ" dirty="0"/>
              <a:t>pro připojení myši </a:t>
            </a: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3857620" y="2643182"/>
            <a:ext cx="3901581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USB  </a:t>
            </a:r>
            <a:r>
              <a:rPr lang="cs-CZ" dirty="0" smtClean="0"/>
              <a:t>port - </a:t>
            </a:r>
            <a:r>
              <a:rPr lang="cs-CZ" dirty="0" err="1" smtClean="0"/>
              <a:t>flash</a:t>
            </a:r>
            <a:r>
              <a:rPr lang="cs-CZ" dirty="0" smtClean="0"/>
              <a:t> </a:t>
            </a:r>
            <a:r>
              <a:rPr lang="cs-CZ" dirty="0"/>
              <a:t>disky, fotoaparáty, 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 bwMode="auto">
          <a:xfrm>
            <a:off x="3857620" y="3500438"/>
            <a:ext cx="3508781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c</a:t>
            </a:r>
            <a:r>
              <a:rPr lang="cs-CZ" dirty="0" smtClean="0"/>
              <a:t>) paralelní </a:t>
            </a:r>
            <a:r>
              <a:rPr lang="cs-CZ" dirty="0"/>
              <a:t>port </a:t>
            </a:r>
            <a:r>
              <a:rPr lang="cs-CZ" dirty="0" smtClean="0"/>
              <a:t>- připojení </a:t>
            </a:r>
            <a:r>
              <a:rPr lang="cs-CZ" dirty="0" smtClean="0"/>
              <a:t>tiskáren</a:t>
            </a:r>
            <a:endParaRPr lang="cs-CZ" dirty="0"/>
          </a:p>
        </p:txBody>
      </p:sp>
      <p:sp>
        <p:nvSpPr>
          <p:cNvPr id="36879" name="Text Box 15"/>
          <p:cNvSpPr txBox="1">
            <a:spLocks noChangeArrowheads="1"/>
          </p:cNvSpPr>
          <p:nvPr/>
        </p:nvSpPr>
        <p:spPr bwMode="auto">
          <a:xfrm>
            <a:off x="3851275" y="4292600"/>
            <a:ext cx="4767587" cy="36933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/>
              <a:t>) konektory </a:t>
            </a:r>
            <a:r>
              <a:rPr lang="cs-CZ" dirty="0"/>
              <a:t>zvukové karty </a:t>
            </a:r>
            <a:r>
              <a:rPr lang="cs-CZ" dirty="0" smtClean="0"/>
              <a:t>- sluchátka , mikrofon</a:t>
            </a:r>
            <a:endParaRPr lang="cs-CZ" dirty="0"/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3714744" y="5000636"/>
            <a:ext cx="5060950" cy="36671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e</a:t>
            </a:r>
            <a:r>
              <a:rPr lang="cs-CZ" dirty="0" smtClean="0"/>
              <a:t>) konektory </a:t>
            </a:r>
            <a:r>
              <a:rPr lang="cs-CZ" dirty="0"/>
              <a:t>grafické karty </a:t>
            </a:r>
            <a:r>
              <a:rPr lang="cs-CZ" dirty="0" smtClean="0"/>
              <a:t>- připojení </a:t>
            </a:r>
            <a:r>
              <a:rPr lang="cs-CZ" dirty="0"/>
              <a:t>monitoru, </a:t>
            </a:r>
            <a:r>
              <a:rPr lang="cs-CZ" dirty="0" smtClean="0"/>
              <a:t>TV</a:t>
            </a:r>
            <a:endParaRPr lang="cs-CZ" dirty="0"/>
          </a:p>
        </p:txBody>
      </p:sp>
      <p:sp>
        <p:nvSpPr>
          <p:cNvPr id="36887" name="Line 23"/>
          <p:cNvSpPr>
            <a:spLocks noChangeShapeType="1"/>
          </p:cNvSpPr>
          <p:nvPr/>
        </p:nvSpPr>
        <p:spPr bwMode="auto">
          <a:xfrm flipH="1">
            <a:off x="785786" y="1714488"/>
            <a:ext cx="3071834" cy="42862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 flipH="1" flipV="1">
            <a:off x="642910" y="2428868"/>
            <a:ext cx="3214710" cy="35719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4" name="Line 30"/>
          <p:cNvSpPr>
            <a:spLocks noChangeShapeType="1"/>
          </p:cNvSpPr>
          <p:nvPr/>
        </p:nvSpPr>
        <p:spPr bwMode="auto">
          <a:xfrm flipH="1" flipV="1">
            <a:off x="827088" y="3284538"/>
            <a:ext cx="3030532" cy="430214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5" name="Line 31"/>
          <p:cNvSpPr>
            <a:spLocks noChangeShapeType="1"/>
          </p:cNvSpPr>
          <p:nvPr/>
        </p:nvSpPr>
        <p:spPr bwMode="auto">
          <a:xfrm flipH="1" flipV="1">
            <a:off x="500033" y="4000504"/>
            <a:ext cx="3351241" cy="507996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7" name="Line 33"/>
          <p:cNvSpPr>
            <a:spLocks noChangeShapeType="1"/>
          </p:cNvSpPr>
          <p:nvPr/>
        </p:nvSpPr>
        <p:spPr bwMode="auto">
          <a:xfrm flipH="1" flipV="1">
            <a:off x="1928793" y="4929197"/>
            <a:ext cx="1801811" cy="28892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6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6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6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6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6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5" grpId="0" animBg="1"/>
      <p:bldP spid="36876" grpId="0" animBg="1"/>
      <p:bldP spid="36878" grpId="0" animBg="1"/>
      <p:bldP spid="36879" grpId="0" animBg="1"/>
      <p:bldP spid="36881" grpId="0" animBg="1"/>
      <p:bldP spid="36887" grpId="0" animBg="1"/>
      <p:bldP spid="36889" grpId="0" animBg="1"/>
      <p:bldP spid="36894" grpId="0" animBg="1"/>
      <p:bldP spid="36895" grpId="0" animBg="1"/>
      <p:bldP spid="3689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r>
              <a:rPr lang="cs-CZ" smtClean="0"/>
              <a:t>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</a:t>
            </a:r>
            <a:r>
              <a:rPr lang="en-US" sz="1600" dirty="0" smtClean="0"/>
              <a:t>1</a:t>
            </a:r>
            <a:r>
              <a:rPr lang="cs-CZ" sz="1600" dirty="0" smtClean="0"/>
              <a:t>,2,4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2012-01-06]. archiv autora</a:t>
            </a:r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2012-01-06]. Dostupný  na WWW:</a:t>
            </a:r>
          </a:p>
          <a:p>
            <a:pPr>
              <a:buNone/>
            </a:pPr>
            <a:r>
              <a:rPr lang="cs-CZ" sz="1600" dirty="0" smtClean="0">
                <a:hlinkClick r:id="rId2"/>
              </a:rPr>
              <a:t>http://img.tomshardware.com/de/2004/09/08/pc_gehaeuse_mit_pfiff_8_miditower/aufmacher.jpg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obr.5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2012-01-06]. Dostupný  na WWW:</a:t>
            </a:r>
          </a:p>
          <a:p>
            <a:pPr>
              <a:buNone/>
            </a:pP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rpmgo.com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/2010/chevrolet_</a:t>
            </a:r>
            <a:r>
              <a:rPr lang="cs-CZ" sz="1600" dirty="0" err="1" smtClean="0">
                <a:hlinkClick r:id="rId3"/>
              </a:rPr>
              <a:t>camaro</a:t>
            </a:r>
            <a:r>
              <a:rPr lang="cs-CZ" sz="1600" dirty="0" smtClean="0">
                <a:hlinkClick r:id="rId3"/>
              </a:rPr>
              <a:t>_</a:t>
            </a:r>
            <a:r>
              <a:rPr lang="cs-CZ" sz="1600" dirty="0" err="1" smtClean="0">
                <a:hlinkClick r:id="rId3"/>
              </a:rPr>
              <a:t>pc</a:t>
            </a:r>
            <a:r>
              <a:rPr lang="cs-CZ" sz="1600" dirty="0" smtClean="0">
                <a:hlinkClick r:id="rId3"/>
              </a:rPr>
              <a:t>_case01.jpg</a:t>
            </a: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407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Informatika</vt:lpstr>
      <vt:lpstr>Počítačová skříň (computer case, HW)</vt:lpstr>
      <vt:lpstr>Přední část skříně PC</vt:lpstr>
      <vt:lpstr>Prezentace aplikace PowerPoint</vt:lpstr>
      <vt:lpstr>Zadní část skříně PC</vt:lpstr>
      <vt:lpstr>Prezentace aplikace PowerPoint</vt:lpstr>
      <vt:lpstr>Cv. 1 - Pojmenuj části skříně PC.</vt:lpstr>
      <vt:lpstr>Řešení Cv. 1 -Pojmenuj části skříně PC.</vt:lpstr>
      <vt:lpstr>Cv.1 - Pojmenuj části skříně PC</vt:lpstr>
      <vt:lpstr>Pojmenuj části skříně PC - řešení</vt:lpstr>
      <vt:lpstr>Zdroje, citace</vt:lpstr>
    </vt:vector>
  </TitlesOfParts>
  <Company>Uherský 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</dc:creator>
  <cp:lastModifiedBy>Martin Králík</cp:lastModifiedBy>
  <cp:revision>48</cp:revision>
  <dcterms:created xsi:type="dcterms:W3CDTF">2011-12-07T12:17:25Z</dcterms:created>
  <dcterms:modified xsi:type="dcterms:W3CDTF">2012-03-13T20:49:33Z</dcterms:modified>
</cp:coreProperties>
</file>