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0" r:id="rId2"/>
    <p:sldId id="259" r:id="rId3"/>
    <p:sldId id="262" r:id="rId4"/>
    <p:sldId id="263" r:id="rId5"/>
    <p:sldId id="264" r:id="rId6"/>
    <p:sldId id="265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 autoAdjust="0"/>
    <p:restoredTop sz="94615" autoAdjust="0"/>
  </p:normalViewPr>
  <p:slideViewPr>
    <p:cSldViewPr>
      <p:cViewPr varScale="1">
        <p:scale>
          <a:sx n="64" d="100"/>
          <a:sy n="64" d="100"/>
        </p:scale>
        <p:origin x="-49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Acetone-3D-vdW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VY_32_INOVACE_13A_12_Aldehydy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ketony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2.5.2013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kyslíkatými deriváty uhlovodíků – aldehydy a ketony. DUM slouží také k zápisu a k zopakování učiva.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8305800" cy="1152128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Karbonylové sloučeniny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Aldehydy a ketony</a:t>
            </a:r>
            <a:endParaRPr lang="cs-CZ" sz="80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524000"/>
            <a:ext cx="8712968" cy="4572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Sloučeniny, které obsahují karbonylovou skupinu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u="sng" dirty="0" smtClean="0"/>
              <a:t>Karbonylové sloučeniny</a:t>
            </a:r>
            <a:endParaRPr lang="cs-CZ" sz="5400" b="1" u="sng" dirty="0"/>
          </a:p>
        </p:txBody>
      </p:sp>
      <p:pic>
        <p:nvPicPr>
          <p:cNvPr id="1027" name="Picture 3" descr="C:\Users\admin\Pictures\220px-Carbonyl-genera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060848"/>
            <a:ext cx="2295906" cy="216023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4293096"/>
            <a:ext cx="43204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Aldehydy = sloučeniny, ve kterých je ke karbonylové skupině navázán atom vodíku a uhlovodíkový zbytek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4365104"/>
            <a:ext cx="44999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92D050"/>
                </a:solidFill>
              </a:rPr>
              <a:t>Ketony = sloučeniny, ve kterých jsou ke karbonylové skupině vázány dva uhlovodíkové zbytky</a:t>
            </a:r>
            <a:endParaRPr lang="cs-CZ" sz="2800" b="1" i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Významné aldehydy</a:t>
            </a:r>
            <a:endParaRPr lang="cs-CZ" sz="60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524000"/>
            <a:ext cx="4716016" cy="4572000"/>
          </a:xfrm>
        </p:spPr>
        <p:txBody>
          <a:bodyPr>
            <a:normAutofit lnSpcReduction="10000"/>
          </a:bodyPr>
          <a:lstStyle/>
          <a:p>
            <a:r>
              <a:rPr lang="cs-CZ" sz="3200" b="1" i="1" u="sng" dirty="0" smtClean="0">
                <a:solidFill>
                  <a:srgbClr val="92D050"/>
                </a:solidFill>
              </a:rPr>
              <a:t>Formaldehyd – HCHO</a:t>
            </a:r>
          </a:p>
          <a:p>
            <a:r>
              <a:rPr lang="cs-CZ" sz="3200" b="1" i="1" dirty="0" smtClean="0">
                <a:solidFill>
                  <a:srgbClr val="92D050"/>
                </a:solidFill>
              </a:rPr>
              <a:t>Bezbarvá plynná štiplavě páchnoucí látka</a:t>
            </a:r>
          </a:p>
          <a:p>
            <a:r>
              <a:rPr lang="cs-CZ" sz="3200" b="1" i="1" dirty="0" smtClean="0">
                <a:solidFill>
                  <a:srgbClr val="92D050"/>
                </a:solidFill>
              </a:rPr>
              <a:t>Formalín – 40% vodný roztok</a:t>
            </a:r>
          </a:p>
          <a:p>
            <a:r>
              <a:rPr lang="cs-CZ" sz="3200" b="1" i="1" dirty="0" smtClean="0">
                <a:solidFill>
                  <a:srgbClr val="92D050"/>
                </a:solidFill>
              </a:rPr>
              <a:t>Použití: dezinfekční a konzervační prostředek</a:t>
            </a:r>
            <a:endParaRPr lang="cs-CZ" sz="3200" b="1" i="1" dirty="0">
              <a:solidFill>
                <a:srgbClr val="92D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495800" cy="4572000"/>
          </a:xfrm>
        </p:spPr>
        <p:txBody>
          <a:bodyPr>
            <a:normAutofit lnSpcReduction="10000"/>
          </a:bodyPr>
          <a:lstStyle/>
          <a:p>
            <a:r>
              <a:rPr lang="cs-CZ" sz="2800" b="1" u="sng" dirty="0" smtClean="0">
                <a:solidFill>
                  <a:srgbClr val="FFFF00"/>
                </a:solidFill>
              </a:rPr>
              <a:t>Acetaldehyd – CH</a:t>
            </a:r>
            <a:r>
              <a:rPr lang="cs-CZ" sz="2800" b="1" u="sng" baseline="-25000" dirty="0" smtClean="0">
                <a:solidFill>
                  <a:srgbClr val="FFFF00"/>
                </a:solidFill>
              </a:rPr>
              <a:t>3</a:t>
            </a:r>
            <a:r>
              <a:rPr lang="cs-CZ" sz="2800" b="1" u="sng" dirty="0" smtClean="0">
                <a:solidFill>
                  <a:srgbClr val="FFFF00"/>
                </a:solidFill>
              </a:rPr>
              <a:t>CHO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Kapalina štiplavého zápachu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Použití: výroba barviv, léčiv, kaučuku</a:t>
            </a:r>
          </a:p>
        </p:txBody>
      </p:sp>
      <p:pic>
        <p:nvPicPr>
          <p:cNvPr id="2050" name="Picture 2" descr="C:\Users\admin\AppData\Local\Microsoft\Windows\Temporary Internet Files\Content.IE5\IK1ZDJ6M\MP9003372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249352"/>
            <a:ext cx="1715709" cy="24051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/>
              <a:t>Aceton  CH</a:t>
            </a:r>
            <a:r>
              <a:rPr lang="cs-CZ" sz="2800" b="1" i="1" baseline="-25000" dirty="0" smtClean="0"/>
              <a:t>3</a:t>
            </a:r>
            <a:r>
              <a:rPr lang="cs-CZ" sz="2800" b="1" i="1" dirty="0" smtClean="0"/>
              <a:t>COCH</a:t>
            </a:r>
            <a:r>
              <a:rPr lang="cs-CZ" sz="2800" b="1" i="1" baseline="-25000" dirty="0" smtClean="0"/>
              <a:t>3</a:t>
            </a:r>
            <a:endParaRPr lang="cs-CZ" sz="2800" b="1" i="1" dirty="0" smtClean="0"/>
          </a:p>
          <a:p>
            <a:r>
              <a:rPr lang="cs-CZ" sz="2800" b="1" i="1" dirty="0" smtClean="0"/>
              <a:t>Bezbarvá hořlavá kapalina, s typickým zápachem</a:t>
            </a:r>
          </a:p>
          <a:p>
            <a:r>
              <a:rPr lang="cs-CZ" sz="2800" b="1" i="1" dirty="0" smtClean="0"/>
              <a:t>Použití: výroba barviv, léčiv, plastů, významné rozpouštědlo barev, laků – složka odlakovačů</a:t>
            </a:r>
          </a:p>
          <a:p>
            <a:r>
              <a:rPr lang="cs-CZ" sz="2800" b="1" i="1" dirty="0" smtClean="0"/>
              <a:t>Zdraví škodlivý</a:t>
            </a:r>
            <a:endParaRPr lang="cs-CZ" sz="2800" b="1" i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Významné ketony</a:t>
            </a:r>
            <a:endParaRPr lang="cs-CZ" sz="6000" b="1" u="sng" dirty="0"/>
          </a:p>
        </p:txBody>
      </p:sp>
      <p:pic>
        <p:nvPicPr>
          <p:cNvPr id="3074" name="Picture 2" descr="C:\Users\admin\Pictures\220px-Acetone-3D-vdW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861048"/>
            <a:ext cx="3247628" cy="283429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27584" y="4549676"/>
            <a:ext cx="48245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FF00"/>
                </a:solidFill>
              </a:rPr>
              <a:t>Vdechování par acetonu může způsobit mírnou narkózu a poškodit nervový systém – pracujeme s ním v dobře větraných místnostech a v bezpečné vzdálenosti od ohně</a:t>
            </a:r>
            <a:endParaRPr lang="cs-CZ" sz="2400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59" y="620686"/>
          <a:ext cx="8136906" cy="57591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24337"/>
                <a:gridCol w="2400267"/>
                <a:gridCol w="2712302"/>
              </a:tblGrid>
              <a:tr h="80237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Název sloučeniny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Vzorec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Název skupiny sloučenin</a:t>
                      </a:r>
                      <a:endParaRPr lang="cs-CZ" sz="2800" dirty="0"/>
                    </a:p>
                  </a:txBody>
                  <a:tcPr/>
                </a:tc>
              </a:tr>
              <a:tr h="802375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r>
                        <a:rPr lang="cs-CZ" sz="3200" b="1" baseline="-25000" dirty="0" smtClean="0"/>
                        <a:t>2</a:t>
                      </a:r>
                      <a:r>
                        <a:rPr lang="cs-CZ" sz="3200" b="1" baseline="0" dirty="0" smtClean="0"/>
                        <a:t>H</a:t>
                      </a:r>
                      <a:r>
                        <a:rPr lang="cs-CZ" sz="3200" b="1" baseline="-25000" dirty="0" smtClean="0"/>
                        <a:t>5</a:t>
                      </a:r>
                      <a:r>
                        <a:rPr lang="cs-CZ" sz="3200" b="1" baseline="0" dirty="0" smtClean="0"/>
                        <a:t>-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80237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err="1" smtClean="0"/>
                        <a:t>Chlormethan</a:t>
                      </a:r>
                      <a:r>
                        <a:rPr lang="cs-CZ" sz="3200" b="1" dirty="0" smtClean="0"/>
                        <a:t> 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</a:tr>
              <a:tr h="802375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Ketony</a:t>
                      </a:r>
                      <a:endParaRPr lang="cs-CZ" sz="3200" b="1" dirty="0"/>
                    </a:p>
                  </a:txBody>
                  <a:tcPr/>
                </a:tc>
              </a:tr>
              <a:tr h="802375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CH</a:t>
                      </a:r>
                      <a:r>
                        <a:rPr lang="cs-CZ" sz="3200" b="1" baseline="-25000" dirty="0" smtClean="0"/>
                        <a:t>3</a:t>
                      </a:r>
                      <a:r>
                        <a:rPr lang="cs-CZ" sz="3200" b="1" baseline="0" dirty="0" smtClean="0"/>
                        <a:t>OH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</a:tr>
              <a:tr h="80237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Formaldehyd</a:t>
                      </a:r>
                      <a:r>
                        <a:rPr lang="cs-CZ" sz="3200" b="1" baseline="0" dirty="0" smtClean="0"/>
                        <a:t> 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80237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err="1" smtClean="0"/>
                        <a:t>Ethylenglykol</a:t>
                      </a:r>
                      <a:r>
                        <a:rPr lang="cs-CZ" sz="3200" b="1" dirty="0" smtClean="0"/>
                        <a:t> 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52565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Který derivát uhlovodíků je smrtelně jedovatý a obsahuje OH skupinu?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03440" y="2276872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FFFF00"/>
                </a:solidFill>
              </a:rPr>
              <a:t>Které deriváty výrazně poškozují ozonosféru?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212976"/>
            <a:ext cx="42484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2">
                    <a:lumMod val="75000"/>
                  </a:schemeClr>
                </a:solidFill>
              </a:rPr>
              <a:t>Kolik atomů uhlíku obsahuje aceton?</a:t>
            </a:r>
            <a:endParaRPr lang="cs-CZ" sz="3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3789040"/>
            <a:ext cx="4211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Kde se používá formaldehyd?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797152"/>
            <a:ext cx="63367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Se kterým derivátem je spojeno jméno Alfred Nobel a proč?</a:t>
            </a:r>
            <a:endParaRPr lang="cs-CZ" sz="36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187624" y="3068959"/>
          <a:ext cx="6984776" cy="2449962"/>
        </p:xfrm>
        <a:graphic>
          <a:graphicData uri="http://schemas.openxmlformats.org/drawingml/2006/table">
            <a:tbl>
              <a:tblPr firstRow="1" firstCol="1" bandRow="1"/>
              <a:tblGrid>
                <a:gridCol w="1021511"/>
                <a:gridCol w="153421"/>
                <a:gridCol w="5809844"/>
              </a:tblGrid>
              <a:tr h="14685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BEN MILLS. </a:t>
                      </a:r>
                      <a:r>
                        <a:rPr kumimoji="0" lang="cs-CZ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</a:t>
                      </a:r>
                      <a:r>
                        <a:rPr kumimoji="0" lang="cs-CZ" sz="1100" b="0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wikipedie.cz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6.5.2013]. Dostupný na WWW: 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http://cs.wikipedia.org/wiki/Soubor:Acetone-3D-vdW.png</a:t>
                      </a: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Ostatní obrázky jsou použity z galerie Microsoft office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rgbClr val="00206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453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463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347864" y="371703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833</TotalTime>
  <Words>278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Snímek 1</vt:lpstr>
      <vt:lpstr>Aldehydy a ketony</vt:lpstr>
      <vt:lpstr>Karbonylové sloučeniny</vt:lpstr>
      <vt:lpstr>Významné aldehydy</vt:lpstr>
      <vt:lpstr>Významné ketony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ARENY</dc:title>
  <dc:creator>admin</dc:creator>
  <cp:lastModifiedBy>admin</cp:lastModifiedBy>
  <cp:revision>77</cp:revision>
  <dcterms:created xsi:type="dcterms:W3CDTF">2013-04-08T19:19:27Z</dcterms:created>
  <dcterms:modified xsi:type="dcterms:W3CDTF">2013-05-09T15:29:53Z</dcterms:modified>
</cp:coreProperties>
</file>