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0" r:id="rId2"/>
    <p:sldId id="259" r:id="rId3"/>
    <p:sldId id="267" r:id="rId4"/>
    <p:sldId id="268" r:id="rId5"/>
    <p:sldId id="269" r:id="rId6"/>
    <p:sldId id="263" r:id="rId7"/>
    <p:sldId id="264" r:id="rId8"/>
    <p:sldId id="265" r:id="rId9"/>
    <p:sldId id="27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15" autoAdjust="0"/>
  </p:normalViewPr>
  <p:slideViewPr>
    <p:cSldViewPr>
      <p:cViewPr varScale="1">
        <p:scale>
          <a:sx n="70" d="100"/>
          <a:sy n="70" d="100"/>
        </p:scale>
        <p:origin x="-102" y="-7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8BDBF-54A5-4DDA-BFE1-24B02E146E29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FC12D-7CF8-4CAA-BF4B-BB62FAF1EC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ctan_sodn%C3%BD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ssig-1.jpg" TargetMode="External"/><Relationship Id="rId2" Type="http://schemas.openxmlformats.org/officeDocument/2006/relationships/hyperlink" Target="http://cs.wikipedia.org/wiki/Soubor:Formic-acid-3D-ball-stick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Natriumacetat_Kristal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0198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VY_32_INOVACE_13A_13_Karboxylové kyseliny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9.5.2013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kyslíkatými deriváty uhlovodíků –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karboxylovými kyselinami.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slouží také k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zápisu.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Organické </a:t>
            </a:r>
            <a:r>
              <a:rPr lang="cs-CZ" sz="4400" b="1" dirty="0" smtClean="0">
                <a:solidFill>
                  <a:schemeClr val="tx1"/>
                </a:solidFill>
              </a:rPr>
              <a:t>k</a:t>
            </a:r>
            <a:r>
              <a:rPr lang="cs-CZ" sz="4400" b="1" dirty="0" smtClean="0">
                <a:solidFill>
                  <a:schemeClr val="tx1"/>
                </a:solidFill>
              </a:rPr>
              <a:t>yseliny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Karboxylové kyseliny</a:t>
            </a:r>
            <a:endParaRPr lang="cs-CZ" sz="80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653136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507288" cy="4572000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Obsahují</a:t>
            </a:r>
            <a:r>
              <a:rPr lang="cs-CZ" sz="3200" dirty="0" smtClean="0"/>
              <a:t> </a:t>
            </a:r>
            <a:r>
              <a:rPr lang="cs-CZ" sz="3200" dirty="0" smtClean="0"/>
              <a:t>karboxylovou skupinu </a:t>
            </a:r>
            <a:r>
              <a:rPr lang="cs-CZ" sz="3200" dirty="0" smtClean="0"/>
              <a:t> -</a:t>
            </a:r>
            <a:r>
              <a:rPr lang="cs-CZ" sz="3200" dirty="0" smtClean="0"/>
              <a:t>COOH</a:t>
            </a:r>
          </a:p>
          <a:p>
            <a:r>
              <a:rPr lang="cs-CZ" sz="3200" dirty="0" smtClean="0"/>
              <a:t>Společně </a:t>
            </a:r>
            <a:r>
              <a:rPr lang="cs-CZ" sz="3200" dirty="0" smtClean="0"/>
              <a:t>se </a:t>
            </a:r>
            <a:r>
              <a:rPr lang="cs-CZ" sz="3200" dirty="0" smtClean="0"/>
              <a:t>svými solemi</a:t>
            </a:r>
            <a:r>
              <a:rPr lang="cs-CZ" sz="3200" dirty="0" smtClean="0"/>
              <a:t> tvoří nezbytnou součást všech živých </a:t>
            </a:r>
            <a:r>
              <a:rPr lang="cs-CZ" sz="3200" dirty="0" smtClean="0"/>
              <a:t>organismů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V </a:t>
            </a:r>
            <a:r>
              <a:rPr lang="cs-CZ" sz="3200" dirty="0" smtClean="0"/>
              <a:t>porovnání s </a:t>
            </a:r>
            <a:r>
              <a:rPr lang="cs-CZ" sz="3200" dirty="0" smtClean="0"/>
              <a:t>anorganickými </a:t>
            </a:r>
            <a:r>
              <a:rPr lang="cs-CZ" sz="3200" dirty="0" smtClean="0"/>
              <a:t>kyselinami jsou  výrazně </a:t>
            </a:r>
            <a:r>
              <a:rPr lang="cs-CZ" sz="3200" dirty="0" smtClean="0"/>
              <a:t>slabší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/>
              <a:t>Karboxylové kyseliny</a:t>
            </a:r>
            <a:endParaRPr lang="cs-CZ" sz="4400" b="1" u="sng" dirty="0"/>
          </a:p>
        </p:txBody>
      </p:sp>
      <p:pic>
        <p:nvPicPr>
          <p:cNvPr id="1026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60648"/>
            <a:ext cx="1509674" cy="1807769"/>
          </a:xfrm>
          <a:prstGeom prst="rect">
            <a:avLst/>
          </a:prstGeom>
          <a:noFill/>
        </p:spPr>
      </p:pic>
      <p:pic>
        <p:nvPicPr>
          <p:cNvPr id="1027" name="Picture 3" descr="C:\Users\admin\Pictures\Carboxylic-acid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636912"/>
            <a:ext cx="2743572" cy="219485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39752" y="3068960"/>
            <a:ext cx="40324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Obecný vzorec karboxylových kyselin, kde R je uhlovodíkový zbytek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jsou závislé </a:t>
            </a:r>
            <a:r>
              <a:rPr lang="cs-CZ" sz="2800" dirty="0" smtClean="0"/>
              <a:t>na </a:t>
            </a:r>
            <a:r>
              <a:rPr lang="cs-CZ" sz="2800" dirty="0" smtClean="0"/>
              <a:t>délce </a:t>
            </a:r>
            <a:r>
              <a:rPr lang="cs-CZ" sz="2800" dirty="0" smtClean="0"/>
              <a:t>řetězce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52400"/>
            <a:ext cx="8892480" cy="1219200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Fyzikální vlastnosti karboxylových </a:t>
            </a:r>
            <a:r>
              <a:rPr lang="cs-CZ" sz="3600" b="1" u="sng" dirty="0" smtClean="0"/>
              <a:t>kyselin</a:t>
            </a:r>
            <a:endParaRPr lang="cs-CZ" sz="3600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5" y="2132856"/>
          <a:ext cx="7776864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2592288"/>
                <a:gridCol w="2592288"/>
              </a:tblGrid>
              <a:tr h="59433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Délka řetězce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Skupenství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Zápach</a:t>
                      </a:r>
                    </a:p>
                  </a:txBody>
                  <a:tcPr anchor="ctr"/>
                </a:tc>
              </a:tr>
              <a:tr h="59433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krátký řetězec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těkavá kapalina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zapáchající</a:t>
                      </a:r>
                    </a:p>
                  </a:txBody>
                  <a:tcPr anchor="ctr"/>
                </a:tc>
              </a:tr>
              <a:tr h="102584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delší řetězec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hustá, olejovitá kapalina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/>
                        <a:t>zapáchající</a:t>
                      </a:r>
                    </a:p>
                  </a:txBody>
                  <a:tcPr anchor="ctr"/>
                </a:tc>
              </a:tr>
              <a:tr h="102584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dlouhý řetězec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pevná krystalická látka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/>
                        <a:t>bez zápachu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74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941168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507288" cy="5334000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FF00"/>
                </a:solidFill>
              </a:rPr>
              <a:t>Nasycené kyseliny</a:t>
            </a:r>
            <a:r>
              <a:rPr lang="cs-CZ" sz="2800" dirty="0" smtClean="0">
                <a:solidFill>
                  <a:srgbClr val="FFFF00"/>
                </a:solidFill>
              </a:rPr>
              <a:t> – jsou kyseliny odvozené od nasycených uhlovodíků (mají ve svém řetězci pouze jednoduché vazby</a:t>
            </a:r>
            <a:r>
              <a:rPr lang="cs-CZ" sz="2800" dirty="0" smtClean="0">
                <a:solidFill>
                  <a:srgbClr val="FFFF00"/>
                </a:solidFill>
              </a:rPr>
              <a:t>)</a:t>
            </a:r>
          </a:p>
          <a:p>
            <a:endParaRPr lang="cs-CZ" sz="2800" dirty="0" smtClean="0"/>
          </a:p>
          <a:p>
            <a:r>
              <a:rPr lang="cs-CZ" sz="2800" b="1" u="sng" dirty="0" smtClean="0"/>
              <a:t>Nenasycené kyseliny</a:t>
            </a:r>
            <a:r>
              <a:rPr lang="cs-CZ" sz="2800" dirty="0" smtClean="0"/>
              <a:t> – jsou kyseliny odvozené od nenasycených uhlovodíků (mají ve svém řetězci alespoň jednu dvojnou nebo trojnou vazbu</a:t>
            </a:r>
            <a:r>
              <a:rPr lang="cs-CZ" sz="2800" dirty="0" smtClean="0"/>
              <a:t>)</a:t>
            </a:r>
          </a:p>
          <a:p>
            <a:endParaRPr lang="cs-CZ" sz="2800" dirty="0" smtClean="0"/>
          </a:p>
          <a:p>
            <a:r>
              <a:rPr lang="cs-CZ" sz="2800" b="1" u="sng" dirty="0" smtClean="0">
                <a:solidFill>
                  <a:srgbClr val="FFC000"/>
                </a:solidFill>
              </a:rPr>
              <a:t>Aromatické kyseliny</a:t>
            </a:r>
            <a:r>
              <a:rPr lang="cs-CZ" sz="2800" dirty="0" smtClean="0">
                <a:solidFill>
                  <a:srgbClr val="FFC000"/>
                </a:solidFill>
              </a:rPr>
              <a:t> – jsou kyseliny odvozené od aromatického jádra (např. benzen – kyselina benzoová)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/>
              <a:t>Typy karboxylových kyselin</a:t>
            </a:r>
            <a:endParaRPr lang="cs-CZ" sz="4400" b="1" u="sng" dirty="0"/>
          </a:p>
        </p:txBody>
      </p:sp>
      <p:pic>
        <p:nvPicPr>
          <p:cNvPr id="4098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7168" y="188641"/>
            <a:ext cx="1262817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340768"/>
            <a:ext cx="7776864" cy="5517232"/>
          </a:xfrm>
        </p:spPr>
        <p:txBody>
          <a:bodyPr>
            <a:normAutofit/>
          </a:bodyPr>
          <a:lstStyle/>
          <a:p>
            <a:r>
              <a:rPr lang="cs-CZ" sz="3800" b="1" u="sng" dirty="0" smtClean="0">
                <a:solidFill>
                  <a:srgbClr val="FFC000"/>
                </a:solidFill>
              </a:rPr>
              <a:t>Kyselina mravenčí - </a:t>
            </a:r>
            <a:r>
              <a:rPr lang="cs-CZ" sz="3600" b="1" dirty="0" smtClean="0">
                <a:solidFill>
                  <a:srgbClr val="FFC000"/>
                </a:solidFill>
              </a:rPr>
              <a:t>metanová </a:t>
            </a:r>
            <a:r>
              <a:rPr lang="cs-CZ" sz="3600" b="1" dirty="0" smtClean="0">
                <a:solidFill>
                  <a:srgbClr val="FFC000"/>
                </a:solidFill>
              </a:rPr>
              <a:t>kyselina     HCOOH</a:t>
            </a:r>
            <a:endParaRPr lang="cs-CZ" sz="3800" b="1" u="sng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je </a:t>
            </a:r>
            <a:r>
              <a:rPr lang="cs-CZ" dirty="0" smtClean="0"/>
              <a:t>nejjednodušší </a:t>
            </a:r>
            <a:r>
              <a:rPr lang="cs-CZ" dirty="0" smtClean="0"/>
              <a:t>karboxylovou kyselinou</a:t>
            </a:r>
          </a:p>
          <a:p>
            <a:r>
              <a:rPr lang="cs-CZ" dirty="0" smtClean="0"/>
              <a:t>na</a:t>
            </a:r>
            <a:r>
              <a:rPr lang="cs-CZ" dirty="0" smtClean="0"/>
              <a:t> </a:t>
            </a:r>
            <a:r>
              <a:rPr lang="cs-CZ" dirty="0" smtClean="0"/>
              <a:t>karboxylovou </a:t>
            </a:r>
            <a:r>
              <a:rPr lang="cs-CZ" dirty="0" smtClean="0"/>
              <a:t> skupinu </a:t>
            </a:r>
            <a:r>
              <a:rPr lang="cs-CZ" dirty="0" smtClean="0"/>
              <a:t>je </a:t>
            </a:r>
            <a:r>
              <a:rPr lang="cs-CZ" dirty="0" smtClean="0"/>
              <a:t>vázán pouze jeden </a:t>
            </a:r>
            <a:r>
              <a:rPr lang="cs-CZ" dirty="0" smtClean="0"/>
              <a:t>atom vodíku</a:t>
            </a:r>
          </a:p>
          <a:p>
            <a:r>
              <a:rPr lang="cs-CZ" dirty="0" smtClean="0"/>
              <a:t>je </a:t>
            </a:r>
            <a:r>
              <a:rPr lang="cs-CZ" dirty="0" smtClean="0"/>
              <a:t>to bezbarvá </a:t>
            </a:r>
            <a:r>
              <a:rPr lang="cs-CZ" dirty="0" smtClean="0"/>
              <a:t>, ostře </a:t>
            </a:r>
            <a:r>
              <a:rPr lang="cs-CZ" dirty="0" smtClean="0"/>
              <a:t>páchnoucí </a:t>
            </a:r>
            <a:r>
              <a:rPr lang="cs-CZ" dirty="0" smtClean="0"/>
              <a:t>kapalina</a:t>
            </a:r>
            <a:r>
              <a:rPr lang="cs-CZ" dirty="0" smtClean="0"/>
              <a:t> </a:t>
            </a:r>
            <a:r>
              <a:rPr lang="cs-CZ" dirty="0" smtClean="0"/>
              <a:t>, žíravá</a:t>
            </a:r>
          </a:p>
          <a:p>
            <a:r>
              <a:rPr lang="cs-CZ" dirty="0" smtClean="0"/>
              <a:t>je </a:t>
            </a:r>
            <a:r>
              <a:rPr lang="cs-CZ" dirty="0" smtClean="0"/>
              <a:t>obsažena v </a:t>
            </a:r>
            <a:r>
              <a:rPr lang="cs-CZ" dirty="0" smtClean="0"/>
              <a:t>mravenčím jedu, </a:t>
            </a:r>
            <a:r>
              <a:rPr lang="cs-CZ" dirty="0" smtClean="0"/>
              <a:t>v </a:t>
            </a:r>
            <a:r>
              <a:rPr lang="cs-CZ" dirty="0" smtClean="0"/>
              <a:t>jedu včel</a:t>
            </a:r>
            <a:r>
              <a:rPr lang="cs-CZ" dirty="0" smtClean="0"/>
              <a:t> nebo </a:t>
            </a:r>
            <a:r>
              <a:rPr lang="cs-CZ" dirty="0" smtClean="0"/>
              <a:t>v kopřivách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Významné </a:t>
            </a:r>
            <a:r>
              <a:rPr lang="cs-CZ" sz="6000" b="1" u="sng" dirty="0" smtClean="0"/>
              <a:t>kyseliny</a:t>
            </a:r>
            <a:endParaRPr lang="cs-CZ" sz="60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157192"/>
            <a:ext cx="633670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>
                <a:solidFill>
                  <a:srgbClr val="FFFF00"/>
                </a:solidFill>
              </a:rPr>
              <a:t>Použití</a:t>
            </a:r>
            <a:r>
              <a:rPr lang="cs-CZ" sz="2400" b="1" i="1" dirty="0" smtClean="0">
                <a:solidFill>
                  <a:srgbClr val="FFFF00"/>
                </a:solidFill>
              </a:rPr>
              <a:t>: chemickém průmyslu, </a:t>
            </a:r>
            <a:r>
              <a:rPr lang="pl-PL" sz="2400" b="1" i="1" dirty="0" smtClean="0">
                <a:solidFill>
                  <a:srgbClr val="FFFF00"/>
                </a:solidFill>
              </a:rPr>
              <a:t> jako přídatná láka do potravin pod označením E 236,</a:t>
            </a:r>
            <a:r>
              <a:rPr lang="cs-CZ" sz="2400" b="1" i="1" dirty="0" smtClean="0">
                <a:solidFill>
                  <a:srgbClr val="FFFF00"/>
                </a:solidFill>
              </a:rPr>
              <a:t> do přípravků na čištění vodního a močového kamene ve WC</a:t>
            </a:r>
          </a:p>
          <a:p>
            <a:endParaRPr lang="cs-CZ" dirty="0"/>
          </a:p>
        </p:txBody>
      </p:sp>
      <p:pic>
        <p:nvPicPr>
          <p:cNvPr id="5123" name="Picture 3" descr="C:\Users\admin\Pictures\Formic_aci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2877" y="980728"/>
            <a:ext cx="2141123" cy="1728192"/>
          </a:xfrm>
          <a:prstGeom prst="rect">
            <a:avLst/>
          </a:prstGeom>
          <a:noFill/>
        </p:spPr>
      </p:pic>
      <p:pic>
        <p:nvPicPr>
          <p:cNvPr id="5124" name="Picture 4" descr="C:\Users\admin\Pictures\200px-Formic-acid-3D-ball-stic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797152"/>
            <a:ext cx="2088460" cy="1639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etanová </a:t>
            </a:r>
            <a:r>
              <a:rPr lang="cs-CZ" sz="2800" b="1" dirty="0" smtClean="0">
                <a:solidFill>
                  <a:srgbClr val="FFC000"/>
                </a:solidFill>
              </a:rPr>
              <a:t>kyselina   </a:t>
            </a:r>
            <a:r>
              <a:rPr lang="cs-CZ" sz="4000" b="1" dirty="0" smtClean="0">
                <a:solidFill>
                  <a:srgbClr val="FFC000"/>
                </a:solidFill>
              </a:rPr>
              <a:t>CH</a:t>
            </a:r>
            <a:r>
              <a:rPr lang="cs-CZ" sz="4000" b="1" baseline="-25000" dirty="0" smtClean="0">
                <a:solidFill>
                  <a:srgbClr val="FFC000"/>
                </a:solidFill>
              </a:rPr>
              <a:t>3</a:t>
            </a:r>
            <a:r>
              <a:rPr lang="cs-CZ" sz="4000" b="1" dirty="0" smtClean="0">
                <a:solidFill>
                  <a:srgbClr val="FFC000"/>
                </a:solidFill>
              </a:rPr>
              <a:t>COOH</a:t>
            </a:r>
            <a:endParaRPr lang="cs-CZ" sz="2800" b="1" dirty="0" smtClean="0">
              <a:solidFill>
                <a:srgbClr val="FFC000"/>
              </a:solidFill>
            </a:endParaRPr>
          </a:p>
          <a:p>
            <a:r>
              <a:rPr lang="cs-CZ" sz="2800" dirty="0" smtClean="0">
                <a:solidFill>
                  <a:srgbClr val="FFC000"/>
                </a:solidFill>
              </a:rPr>
              <a:t>Je </a:t>
            </a:r>
            <a:r>
              <a:rPr lang="cs-CZ" sz="2800" dirty="0" smtClean="0">
                <a:solidFill>
                  <a:srgbClr val="FFC000"/>
                </a:solidFill>
              </a:rPr>
              <a:t>to za normálních podmínek bezbarvá </a:t>
            </a:r>
            <a:r>
              <a:rPr lang="cs-CZ" sz="2800" dirty="0" smtClean="0">
                <a:solidFill>
                  <a:srgbClr val="FFC000"/>
                </a:solidFill>
              </a:rPr>
              <a:t>kapalina</a:t>
            </a:r>
            <a:r>
              <a:rPr lang="cs-CZ" sz="2800" dirty="0" smtClean="0">
                <a:solidFill>
                  <a:srgbClr val="FFC000"/>
                </a:solidFill>
              </a:rPr>
              <a:t> </a:t>
            </a:r>
            <a:r>
              <a:rPr lang="cs-CZ" sz="2800" dirty="0" smtClean="0">
                <a:solidFill>
                  <a:srgbClr val="FFC000"/>
                </a:solidFill>
              </a:rPr>
              <a:t>ostrého zápachu</a:t>
            </a:r>
          </a:p>
          <a:p>
            <a:r>
              <a:rPr lang="cs-CZ" sz="2800" dirty="0" smtClean="0"/>
              <a:t>Vyskytuje se běžně </a:t>
            </a:r>
            <a:r>
              <a:rPr lang="cs-CZ" sz="2800" dirty="0" smtClean="0"/>
              <a:t>v rostlinách</a:t>
            </a:r>
          </a:p>
          <a:p>
            <a:r>
              <a:rPr lang="cs-CZ" sz="2800" dirty="0" smtClean="0"/>
              <a:t>Ve </a:t>
            </a:r>
            <a:r>
              <a:rPr lang="cs-CZ" sz="2800" dirty="0" smtClean="0"/>
              <a:t>větším množství je </a:t>
            </a:r>
            <a:r>
              <a:rPr lang="cs-CZ" sz="2800" dirty="0" smtClean="0"/>
              <a:t>obsažena v kvasícím</a:t>
            </a:r>
            <a:r>
              <a:rPr lang="cs-CZ" sz="2800" dirty="0" smtClean="0"/>
              <a:t> </a:t>
            </a:r>
            <a:r>
              <a:rPr lang="cs-CZ" sz="2800" dirty="0" smtClean="0"/>
              <a:t>ovoci</a:t>
            </a:r>
          </a:p>
          <a:p>
            <a:r>
              <a:rPr lang="cs-CZ" sz="3200" dirty="0" smtClean="0">
                <a:solidFill>
                  <a:srgbClr val="92D050"/>
                </a:solidFill>
              </a:rPr>
              <a:t>Ocet - vodný</a:t>
            </a:r>
            <a:r>
              <a:rPr lang="cs-CZ" sz="3200" dirty="0" smtClean="0">
                <a:solidFill>
                  <a:srgbClr val="92D050"/>
                </a:solidFill>
              </a:rPr>
              <a:t> </a:t>
            </a:r>
            <a:r>
              <a:rPr lang="cs-CZ" sz="3200" dirty="0" smtClean="0">
                <a:solidFill>
                  <a:srgbClr val="92D050"/>
                </a:solidFill>
              </a:rPr>
              <a:t>roztok</a:t>
            </a:r>
            <a:r>
              <a:rPr lang="cs-CZ" sz="3200" dirty="0" smtClean="0">
                <a:solidFill>
                  <a:srgbClr val="92D050"/>
                </a:solidFill>
              </a:rPr>
              <a:t> o koncentraci přibližně od 5 % do 8 </a:t>
            </a:r>
            <a:r>
              <a:rPr lang="cs-CZ" sz="3200" dirty="0" smtClean="0">
                <a:solidFill>
                  <a:srgbClr val="92D050"/>
                </a:solidFill>
              </a:rPr>
              <a:t>%</a:t>
            </a:r>
            <a:r>
              <a:rPr lang="cs-CZ" sz="3200" dirty="0" smtClean="0">
                <a:solidFill>
                  <a:srgbClr val="92D050"/>
                </a:solidFill>
              </a:rPr>
              <a:t> (většinou 8 </a:t>
            </a:r>
            <a:r>
              <a:rPr lang="cs-CZ" sz="3200" dirty="0" smtClean="0">
                <a:solidFill>
                  <a:srgbClr val="92D050"/>
                </a:solidFill>
              </a:rPr>
              <a:t>%</a:t>
            </a:r>
            <a:r>
              <a:rPr lang="cs-CZ" sz="3200" baseline="30000" dirty="0" smtClean="0">
                <a:solidFill>
                  <a:srgbClr val="92D050"/>
                </a:solidFill>
              </a:rPr>
              <a:t>)</a:t>
            </a:r>
            <a:endParaRPr lang="cs-CZ" sz="3200" b="1" i="1" dirty="0">
              <a:solidFill>
                <a:srgbClr val="92D050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Kyselina octová</a:t>
            </a:r>
            <a:endParaRPr lang="cs-CZ" sz="6000" b="1" u="sng" dirty="0"/>
          </a:p>
        </p:txBody>
      </p:sp>
      <p:pic>
        <p:nvPicPr>
          <p:cNvPr id="6147" name="Picture 3" descr="C:\Users\admin\Pictures\220px-Essig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32656"/>
            <a:ext cx="2217936" cy="2903480"/>
          </a:xfrm>
          <a:prstGeom prst="rect">
            <a:avLst/>
          </a:prstGeom>
          <a:noFill/>
        </p:spPr>
      </p:pic>
      <p:pic>
        <p:nvPicPr>
          <p:cNvPr id="6148" name="Picture 4" descr="C:\Users\admin\Pictures\140px-Acetic-acid-2D-fla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581128"/>
            <a:ext cx="2989684" cy="200735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267744" y="5301208"/>
            <a:ext cx="35283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Napiš strukturní vzorec kyseliny octové:  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/>
              <a:t>Octany </a:t>
            </a:r>
            <a:endParaRPr lang="cs-CZ" sz="66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524000"/>
            <a:ext cx="8435280" cy="4572000"/>
          </a:xfrm>
        </p:spPr>
        <p:txBody>
          <a:bodyPr/>
          <a:lstStyle/>
          <a:p>
            <a:r>
              <a:rPr lang="cs-CZ" sz="2800" dirty="0" smtClean="0"/>
              <a:t>Soli odvozené od kyseliny octové</a:t>
            </a:r>
          </a:p>
          <a:p>
            <a:r>
              <a:rPr lang="cs-CZ" sz="2800" dirty="0" smtClean="0"/>
              <a:t>Vznik:</a:t>
            </a:r>
          </a:p>
          <a:p>
            <a:endParaRPr lang="cs-CZ" dirty="0" smtClean="0"/>
          </a:p>
          <a:p>
            <a:r>
              <a:rPr lang="cs-CZ" sz="3200" b="1" dirty="0" err="1" smtClean="0"/>
              <a:t>NaOH</a:t>
            </a:r>
            <a:r>
              <a:rPr lang="cs-CZ" sz="3200" b="1" dirty="0" smtClean="0"/>
              <a:t> </a:t>
            </a:r>
            <a:r>
              <a:rPr lang="cs-CZ" sz="3200" b="1" dirty="0" smtClean="0"/>
              <a:t>+ CH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COOH → CH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COONa + H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O</a:t>
            </a:r>
            <a:endParaRPr lang="cs-CZ" sz="3200" b="1" dirty="0"/>
          </a:p>
        </p:txBody>
      </p:sp>
      <p:pic>
        <p:nvPicPr>
          <p:cNvPr id="7170" name="Picture 2" descr="C:\Users\admin\Pictures\180px-Natriumacetat_Kristal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48680"/>
            <a:ext cx="3132348" cy="20882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371703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Pojmenuj reagující látky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3861048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Octan sodný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8" name="Šipka nahoru 7"/>
          <p:cNvSpPr/>
          <p:nvPr/>
        </p:nvSpPr>
        <p:spPr>
          <a:xfrm>
            <a:off x="5796136" y="3573016"/>
            <a:ext cx="288032" cy="4320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365104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 je to typ reakce, když reaguje kyselina s hydroxidem?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450912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tx2">
                    <a:lumMod val="90000"/>
                  </a:schemeClr>
                </a:solidFill>
              </a:rPr>
              <a:t>Neutralizace </a:t>
            </a:r>
            <a:endParaRPr lang="cs-CZ" sz="2800" b="1" i="1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229200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tx2">
                    <a:lumMod val="90000"/>
                  </a:schemeClr>
                </a:solidFill>
              </a:rPr>
              <a:t>Použití octanu sodného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: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V potravinářství především </a:t>
            </a:r>
            <a:r>
              <a:rPr lang="cs-CZ" sz="2800" b="1" dirty="0" smtClean="0">
                <a:solidFill>
                  <a:schemeClr val="tx2">
                    <a:lumMod val="90000"/>
                  </a:schemeClr>
                </a:solidFill>
              </a:rPr>
              <a:t>jako regulátor kyselosti E262, v hřejivých polštářcích jako „horký led“.</a:t>
            </a:r>
            <a:endParaRPr lang="cs-CZ" sz="2800" b="1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39752" y="2204864"/>
            <a:ext cx="3347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http://cs.wikipedia.org/wiki/Octan_sod</a:t>
            </a:r>
            <a:r>
              <a:rPr lang="cs-CZ" b="1" dirty="0" smtClean="0">
                <a:hlinkClick r:id="rId3"/>
              </a:rPr>
              <a:t>n</a:t>
            </a:r>
            <a:r>
              <a:rPr lang="cs-CZ" dirty="0" smtClean="0">
                <a:hlinkClick r:id="rId3"/>
              </a:rPr>
              <a:t>%C3%BD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/>
      <p:bldP spid="10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u="sng" dirty="0" smtClean="0">
                <a:solidFill>
                  <a:schemeClr val="tx2">
                    <a:lumMod val="90000"/>
                  </a:schemeClr>
                </a:solidFill>
              </a:rPr>
              <a:t>Kyselina máselná</a:t>
            </a:r>
            <a:r>
              <a:rPr lang="cs-CZ" sz="3000" u="sng" dirty="0" smtClean="0">
                <a:solidFill>
                  <a:schemeClr val="tx2">
                    <a:lumMod val="90000"/>
                  </a:schemeClr>
                </a:solidFill>
              </a:rPr>
              <a:t>,  </a:t>
            </a:r>
            <a:r>
              <a:rPr lang="cs-CZ" sz="3000" u="sng" dirty="0" smtClean="0">
                <a:solidFill>
                  <a:schemeClr val="tx2">
                    <a:lumMod val="90000"/>
                  </a:schemeClr>
                </a:solidFill>
              </a:rPr>
              <a:t>kyselina butanová</a:t>
            </a:r>
          </a:p>
          <a:p>
            <a:r>
              <a:rPr lang="cs-CZ" sz="3500" b="1" dirty="0" smtClean="0">
                <a:solidFill>
                  <a:schemeClr val="tx2">
                    <a:lumMod val="90000"/>
                  </a:schemeClr>
                </a:solidFill>
              </a:rPr>
              <a:t>CH</a:t>
            </a:r>
            <a:r>
              <a:rPr lang="cs-CZ" sz="3500" b="1" baseline="-25000" dirty="0" smtClean="0">
                <a:solidFill>
                  <a:schemeClr val="tx2">
                    <a:lumMod val="90000"/>
                  </a:schemeClr>
                </a:solidFill>
              </a:rPr>
              <a:t>3</a:t>
            </a:r>
            <a:r>
              <a:rPr lang="cs-CZ" sz="3500" b="1" dirty="0" smtClean="0">
                <a:solidFill>
                  <a:schemeClr val="tx2">
                    <a:lumMod val="90000"/>
                  </a:schemeClr>
                </a:solidFill>
              </a:rPr>
              <a:t>CH</a:t>
            </a:r>
            <a:r>
              <a:rPr lang="cs-CZ" sz="3500" b="1" baseline="-25000" dirty="0" smtClean="0">
                <a:solidFill>
                  <a:schemeClr val="tx2">
                    <a:lumMod val="90000"/>
                  </a:schemeClr>
                </a:solidFill>
              </a:rPr>
              <a:t>2</a:t>
            </a:r>
            <a:r>
              <a:rPr lang="cs-CZ" sz="3500" b="1" dirty="0" smtClean="0">
                <a:solidFill>
                  <a:schemeClr val="tx2">
                    <a:lumMod val="90000"/>
                  </a:schemeClr>
                </a:solidFill>
              </a:rPr>
              <a:t>CH</a:t>
            </a:r>
            <a:r>
              <a:rPr lang="cs-CZ" sz="3500" b="1" baseline="-25000" dirty="0" smtClean="0">
                <a:solidFill>
                  <a:schemeClr val="tx2">
                    <a:lumMod val="90000"/>
                  </a:schemeClr>
                </a:solidFill>
              </a:rPr>
              <a:t>2</a:t>
            </a:r>
            <a:r>
              <a:rPr lang="cs-CZ" sz="3500" b="1" dirty="0" smtClean="0">
                <a:solidFill>
                  <a:schemeClr val="tx2">
                    <a:lumMod val="90000"/>
                  </a:schemeClr>
                </a:solidFill>
              </a:rPr>
              <a:t>COOH</a:t>
            </a:r>
          </a:p>
          <a:p>
            <a:r>
              <a:rPr lang="cs-CZ" sz="3500" dirty="0" smtClean="0">
                <a:solidFill>
                  <a:schemeClr val="tx2">
                    <a:lumMod val="90000"/>
                  </a:schemeClr>
                </a:solidFill>
              </a:rPr>
              <a:t> 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je obsažena ve žluklém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 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másle,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 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parmezánu,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 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zvratcích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 a 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potu </a:t>
            </a:r>
            <a:r>
              <a:rPr lang="cs-CZ" sz="3000" dirty="0" smtClean="0">
                <a:solidFill>
                  <a:schemeClr val="tx2">
                    <a:lumMod val="90000"/>
                  </a:schemeClr>
                </a:solidFill>
              </a:rPr>
              <a:t>má nepříjemný zápach a ostrou chuť</a:t>
            </a:r>
            <a:r>
              <a:rPr lang="cs-CZ" sz="3500" dirty="0" smtClean="0">
                <a:solidFill>
                  <a:schemeClr val="tx2">
                    <a:lumMod val="90000"/>
                  </a:schemeClr>
                </a:solidFill>
              </a:rPr>
              <a:t> </a:t>
            </a:r>
            <a:endParaRPr lang="cs-CZ" sz="3500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sz="3200" b="1" dirty="0" smtClean="0"/>
          </a:p>
          <a:p>
            <a:r>
              <a:rPr lang="cs-CZ" sz="3000" b="1" u="sng" dirty="0" smtClean="0"/>
              <a:t>Kyselina valerová</a:t>
            </a:r>
            <a:r>
              <a:rPr lang="cs-CZ" sz="3000" u="sng" dirty="0" smtClean="0"/>
              <a:t> </a:t>
            </a:r>
            <a:r>
              <a:rPr lang="cs-CZ" sz="3000" u="sng" dirty="0" smtClean="0"/>
              <a:t>, kyselina pentanová </a:t>
            </a:r>
          </a:p>
          <a:p>
            <a:r>
              <a:rPr lang="cs-CZ" sz="3000" dirty="0" smtClean="0"/>
              <a:t> </a:t>
            </a:r>
            <a:r>
              <a:rPr lang="cs-CZ" sz="3000" b="1" dirty="0" smtClean="0"/>
              <a:t>CH</a:t>
            </a:r>
            <a:r>
              <a:rPr lang="cs-CZ" sz="3000" b="1" baseline="-25000" dirty="0" smtClean="0"/>
              <a:t>3</a:t>
            </a:r>
            <a:r>
              <a:rPr lang="cs-CZ" sz="3000" b="1" dirty="0" smtClean="0"/>
              <a:t>(CH</a:t>
            </a:r>
            <a:r>
              <a:rPr lang="cs-CZ" sz="3000" b="1" baseline="-25000" dirty="0" smtClean="0"/>
              <a:t>2</a:t>
            </a:r>
            <a:r>
              <a:rPr lang="cs-CZ" sz="3000" b="1" dirty="0" smtClean="0"/>
              <a:t>)</a:t>
            </a:r>
            <a:r>
              <a:rPr lang="cs-CZ" sz="3000" b="1" baseline="-25000" dirty="0" smtClean="0"/>
              <a:t>3</a:t>
            </a:r>
            <a:r>
              <a:rPr lang="cs-CZ" sz="3000" b="1" dirty="0" smtClean="0"/>
              <a:t>COOH</a:t>
            </a:r>
          </a:p>
          <a:p>
            <a:r>
              <a:rPr lang="cs-CZ" sz="3000" dirty="0" smtClean="0"/>
              <a:t>Kyselina valerová je obsažena v </a:t>
            </a:r>
            <a:r>
              <a:rPr lang="cs-CZ" sz="3000" dirty="0" smtClean="0"/>
              <a:t>kozlíku lékařském, </a:t>
            </a:r>
          </a:p>
          <a:p>
            <a:r>
              <a:rPr lang="cs-CZ" sz="3000" dirty="0" smtClean="0"/>
              <a:t>používá se v </a:t>
            </a:r>
            <a:r>
              <a:rPr lang="cs-CZ" sz="3000" dirty="0" smtClean="0"/>
              <a:t>kosmetice a </a:t>
            </a:r>
            <a:r>
              <a:rPr lang="cs-CZ" sz="3000" dirty="0" smtClean="0"/>
              <a:t>parfumerii a na výrobu přísad </a:t>
            </a:r>
            <a:r>
              <a:rPr lang="cs-CZ" sz="3000" dirty="0" smtClean="0"/>
              <a:t>do jídel kvůli jejich ovocné příchuti.</a:t>
            </a:r>
            <a:endParaRPr lang="cs-CZ" sz="3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Další příklady kyselin</a:t>
            </a:r>
            <a:endParaRPr lang="cs-CZ" sz="5400" b="1" u="sng" dirty="0"/>
          </a:p>
        </p:txBody>
      </p:sp>
      <p:pic>
        <p:nvPicPr>
          <p:cNvPr id="8194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980728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187624" y="3068959"/>
          <a:ext cx="6984776" cy="2898013"/>
        </p:xfrm>
        <a:graphic>
          <a:graphicData uri="http://schemas.openxmlformats.org/drawingml/2006/table">
            <a:tbl>
              <a:tblPr firstRow="1" firstCol="1" bandRow="1"/>
              <a:tblGrid>
                <a:gridCol w="1021511"/>
                <a:gridCol w="153421"/>
                <a:gridCol w="5809844"/>
              </a:tblGrid>
              <a:tr h="14685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BENJAH-BMM27.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http://cs.wikipedia.org/wiki/Soubor:Formic-acid-3D-ball-stick.png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t-BR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RAINER ZENZ. </a:t>
                      </a:r>
                      <a:r>
                        <a:rPr kumimoji="0" lang="pt-BR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t-BR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pt-BR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http://cs.wikipedia.org/wiki/Soubor:Essig-1.jpg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TOFFEL.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http://cs.wikipedia.org/wiki/Soubor:Natriumacetat_Kristalle.JPG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Ostatní obrázky jsou použity z galerie Microsoft office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rgbClr val="00206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453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463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347864" y="371703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916</TotalTime>
  <Words>234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Snímek 1</vt:lpstr>
      <vt:lpstr>Karboxylové kyseliny</vt:lpstr>
      <vt:lpstr>Karboxylové kyseliny</vt:lpstr>
      <vt:lpstr>Fyzikální vlastnosti karboxylových kyselin</vt:lpstr>
      <vt:lpstr>Typy karboxylových kyselin</vt:lpstr>
      <vt:lpstr>Významné kyseliny</vt:lpstr>
      <vt:lpstr>Kyselina octová</vt:lpstr>
      <vt:lpstr>Octany </vt:lpstr>
      <vt:lpstr>Další příklady kyselin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admin</cp:lastModifiedBy>
  <cp:revision>86</cp:revision>
  <dcterms:created xsi:type="dcterms:W3CDTF">2013-04-08T19:19:27Z</dcterms:created>
  <dcterms:modified xsi:type="dcterms:W3CDTF">2013-05-09T16:55:02Z</dcterms:modified>
</cp:coreProperties>
</file>