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14"/>
  </p:notesMasterIdLst>
  <p:sldIdLst>
    <p:sldId id="260" r:id="rId2"/>
    <p:sldId id="259" r:id="rId3"/>
    <p:sldId id="271" r:id="rId4"/>
    <p:sldId id="267" r:id="rId5"/>
    <p:sldId id="268" r:id="rId6"/>
    <p:sldId id="272" r:id="rId7"/>
    <p:sldId id="269" r:id="rId8"/>
    <p:sldId id="263" r:id="rId9"/>
    <p:sldId id="264" r:id="rId10"/>
    <p:sldId id="265" r:id="rId11"/>
    <p:sldId id="270" r:id="rId12"/>
    <p:sldId id="261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FF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4" autoAdjust="0"/>
    <p:restoredTop sz="94615" autoAdjust="0"/>
  </p:normalViewPr>
  <p:slideViewPr>
    <p:cSldViewPr>
      <p:cViewPr varScale="1">
        <p:scale>
          <a:sx n="70" d="100"/>
          <a:sy n="70" d="100"/>
        </p:scale>
        <p:origin x="-102" y="-79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E8BDBF-54A5-4DDA-BFE1-24B02E146E29}" type="datetimeFigureOut">
              <a:rPr lang="cs-CZ" smtClean="0"/>
              <a:t>9.5.2013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AFC12D-7CF8-4CAA-BF4B-BB62FAF1ECF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73D50EE5-6B62-4B96-B778-DC39BA975CEE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wmf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hyperlink" Target="http://cs.wikipedia.org/wiki/Aminokyseliny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hyperlink" Target="http://cs.wikipedia.org/w/index.php?title=Polynukleotidov%C3%BD_%C5%99et%C4%9Bzec&amp;action=edit&amp;redlink=1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emf"/><Relationship Id="rId3" Type="http://schemas.openxmlformats.org/officeDocument/2006/relationships/hyperlink" Target="http://cs.wikipedia.org/wiki/Soubor:Homelard.jpg" TargetMode="External"/><Relationship Id="rId7" Type="http://schemas.openxmlformats.org/officeDocument/2006/relationships/image" Target="../media/image3.jpeg"/><Relationship Id="rId2" Type="http://schemas.openxmlformats.org/officeDocument/2006/relationships/hyperlink" Target="http://cs.wikipedia.org/wiki/Soubor:NCI_butter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RNA-comparedto-DNA_thymineAndUracilCorrected.png" TargetMode="External"/><Relationship Id="rId5" Type="http://schemas.openxmlformats.org/officeDocument/2006/relationships/hyperlink" Target="http://cs.wikipedia.org/wiki/Soubor:DNA_Structure%2BKey%2BLabelled.pn_NoBB_cs.png" TargetMode="External"/><Relationship Id="rId4" Type="http://schemas.openxmlformats.org/officeDocument/2006/relationships/hyperlink" Target="http://cs.wikipedia.org/wiki/Soubor:Sunflowerseed_oil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141045600"/>
              </p:ext>
            </p:extLst>
          </p:nvPr>
        </p:nvGraphicFramePr>
        <p:xfrm>
          <a:off x="1368425" y="2924944"/>
          <a:ext cx="6405925" cy="3019870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Bláhová Eva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VY_32_INOVACE_13A_14_Další organické kyseliny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13A_CH9.roč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9.5.2013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 9.A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DUM je určen k výkladu a procvičení učiva. Žáci se seznamují s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kyslíkatými deriváty uhlovodíků –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karboxylovými kyselinami.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DUM slouží také k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zápisu.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9360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57200" y="4221088"/>
            <a:ext cx="8305800" cy="1152128"/>
          </a:xfrm>
        </p:spPr>
        <p:txBody>
          <a:bodyPr/>
          <a:lstStyle/>
          <a:p>
            <a:r>
              <a:rPr lang="cs-CZ" sz="4400" b="1" dirty="0" smtClean="0">
                <a:solidFill>
                  <a:schemeClr val="tx1"/>
                </a:solidFill>
              </a:rPr>
              <a:t>Karboxylové  kyseliny</a:t>
            </a:r>
            <a:endParaRPr lang="cs-CZ" sz="4400" b="1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80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Další organické  kyseliny</a:t>
            </a:r>
            <a:endParaRPr lang="cs-CZ" sz="8000" b="1" u="sng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admin\AppData\Local\Microsoft\Windows\Temporary Internet Files\Content.IE5\IK1ZDJ6M\MC90027899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64288" y="4653136"/>
            <a:ext cx="1509674" cy="180776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Jakou funkční skupinu mají karboxylové kyseliny? (název a vzorec)</a:t>
            </a:r>
          </a:p>
          <a:p>
            <a:r>
              <a:rPr lang="cs-CZ" sz="3200" dirty="0" smtClean="0">
                <a:solidFill>
                  <a:srgbClr val="FFFF00"/>
                </a:solidFill>
              </a:rPr>
              <a:t>Vyjmenuj významné karboxylové kyseliny:</a:t>
            </a:r>
          </a:p>
          <a:p>
            <a:r>
              <a:rPr lang="cs-CZ" sz="3200" dirty="0" smtClean="0">
                <a:solidFill>
                  <a:schemeClr val="tx1">
                    <a:lumMod val="95000"/>
                  </a:schemeClr>
                </a:solidFill>
              </a:rPr>
              <a:t>Která kyselina má vzorec CH</a:t>
            </a:r>
            <a:r>
              <a:rPr lang="cs-CZ" sz="3200" baseline="-25000" dirty="0" smtClean="0">
                <a:solidFill>
                  <a:schemeClr val="tx1">
                    <a:lumMod val="95000"/>
                  </a:schemeClr>
                </a:solidFill>
              </a:rPr>
              <a:t>3</a:t>
            </a:r>
            <a:r>
              <a:rPr lang="cs-CZ" sz="3200" dirty="0" smtClean="0">
                <a:solidFill>
                  <a:schemeClr val="tx1">
                    <a:lumMod val="95000"/>
                  </a:schemeClr>
                </a:solidFill>
              </a:rPr>
              <a:t>COOH?</a:t>
            </a:r>
          </a:p>
          <a:p>
            <a:r>
              <a:rPr lang="cs-CZ" sz="3200" dirty="0" smtClean="0">
                <a:solidFill>
                  <a:srgbClr val="FFC000"/>
                </a:solidFill>
              </a:rPr>
              <a:t>Která kyselina je obsažena ve včelím a mravenčím jedu? (název i vzorec)</a:t>
            </a:r>
          </a:p>
          <a:p>
            <a:r>
              <a:rPr lang="cs-CZ" sz="3200" dirty="0" smtClean="0">
                <a:solidFill>
                  <a:schemeClr val="tx1">
                    <a:lumMod val="95000"/>
                  </a:schemeClr>
                </a:solidFill>
              </a:rPr>
              <a:t>Jak se jmenuje významná sůl odvozená od kyseliny octové a kde se používá?</a:t>
            </a:r>
          </a:p>
          <a:p>
            <a:pPr>
              <a:buNone/>
            </a:pPr>
            <a:endParaRPr lang="cs-CZ" sz="3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u="sng" dirty="0" smtClean="0"/>
              <a:t>Opakování </a:t>
            </a:r>
            <a:endParaRPr lang="cs-CZ" sz="4800" b="1" u="sng" dirty="0"/>
          </a:p>
        </p:txBody>
      </p:sp>
      <p:pic>
        <p:nvPicPr>
          <p:cNvPr id="9218" name="Picture 2" descr="C:\Users\admin\AppData\Local\Microsoft\Windows\Temporary Internet Files\Content.IE5\IK1ZDJ6M\MC90027899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80312" y="5050231"/>
            <a:ext cx="1509674" cy="180776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524000"/>
            <a:ext cx="8640960" cy="45720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Kyseliny s větším počtem atomů uhlíku v molekule, tzn., že mají delší řetězce</a:t>
            </a:r>
          </a:p>
          <a:p>
            <a:r>
              <a:rPr lang="cs-CZ" sz="3200" dirty="0" smtClean="0"/>
              <a:t>Proto se označují jako </a:t>
            </a:r>
            <a:r>
              <a:rPr lang="cs-CZ" sz="4000" i="1" u="sng" dirty="0" smtClean="0">
                <a:solidFill>
                  <a:srgbClr val="FFC000"/>
                </a:solidFill>
              </a:rPr>
              <a:t>vyšší mastné kyseliny</a:t>
            </a:r>
            <a:endParaRPr lang="cs-CZ" sz="3200" i="1" u="sng" dirty="0" smtClean="0">
              <a:solidFill>
                <a:srgbClr val="FFC000"/>
              </a:solidFill>
            </a:endParaRPr>
          </a:p>
          <a:p>
            <a:endParaRPr lang="cs-CZ" sz="3200" dirty="0" smtClean="0"/>
          </a:p>
          <a:p>
            <a:endParaRPr lang="cs-CZ" sz="3200" dirty="0" smtClean="0"/>
          </a:p>
          <a:p>
            <a:endParaRPr lang="cs-CZ" sz="3200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9512" y="152400"/>
            <a:ext cx="8712968" cy="1219200"/>
          </a:xfrm>
        </p:spPr>
        <p:txBody>
          <a:bodyPr>
            <a:noAutofit/>
          </a:bodyPr>
          <a:lstStyle/>
          <a:p>
            <a:r>
              <a:rPr lang="cs-CZ" sz="4000" b="1" u="sng" dirty="0" smtClean="0"/>
              <a:t>Karboxylové kyseliny vázané v tucích</a:t>
            </a:r>
            <a:endParaRPr lang="cs-CZ" sz="4000" b="1" u="sng" dirty="0"/>
          </a:p>
        </p:txBody>
      </p:sp>
      <p:sp>
        <p:nvSpPr>
          <p:cNvPr id="7" name="TextovéPole 6"/>
          <p:cNvSpPr txBox="1"/>
          <p:nvPr/>
        </p:nvSpPr>
        <p:spPr>
          <a:xfrm>
            <a:off x="1331640" y="4005064"/>
            <a:ext cx="31683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i="1" dirty="0" smtClean="0">
                <a:solidFill>
                  <a:srgbClr val="00FFFF"/>
                </a:solidFill>
              </a:rPr>
              <a:t>Proč mastné?</a:t>
            </a:r>
            <a:endParaRPr lang="cs-CZ" sz="3600" b="1" i="1" dirty="0">
              <a:solidFill>
                <a:srgbClr val="00FFFF"/>
              </a:solidFill>
            </a:endParaRPr>
          </a:p>
        </p:txBody>
      </p:sp>
      <p:pic>
        <p:nvPicPr>
          <p:cNvPr id="1028" name="Picture 4" descr="C:\Users\admin\Pictures\220px-Sunflowerseed_oil (1)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52320" y="2852936"/>
            <a:ext cx="1512168" cy="2268252"/>
          </a:xfrm>
          <a:prstGeom prst="rect">
            <a:avLst/>
          </a:prstGeom>
          <a:noFill/>
        </p:spPr>
      </p:pic>
      <p:pic>
        <p:nvPicPr>
          <p:cNvPr id="1029" name="Picture 5" descr="C:\Users\admin\Pictures\220px-Homelard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5892" y="4725144"/>
            <a:ext cx="2307071" cy="1584176"/>
          </a:xfrm>
          <a:prstGeom prst="rect">
            <a:avLst/>
          </a:prstGeom>
          <a:noFill/>
        </p:spPr>
      </p:pic>
      <p:pic>
        <p:nvPicPr>
          <p:cNvPr id="1030" name="Picture 6" descr="C:\Users\admin\Pictures\220px-NCI_butter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635896" y="4581128"/>
            <a:ext cx="2478643" cy="1656184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6156176" y="5373216"/>
            <a:ext cx="298782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FFFF00"/>
                </a:solidFill>
              </a:rPr>
              <a:t>Jsou obsaženy v tucích</a:t>
            </a:r>
            <a:endParaRPr lang="cs-CZ" sz="3200" b="1" i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Kyselina palmitová </a:t>
            </a:r>
            <a:r>
              <a:rPr lang="cs-CZ" sz="3200" dirty="0" smtClean="0"/>
              <a:t> </a:t>
            </a:r>
            <a:r>
              <a:rPr lang="cs-CZ" sz="3200" dirty="0" smtClean="0"/>
              <a:t> </a:t>
            </a:r>
            <a:r>
              <a:rPr lang="cs-CZ" sz="3200" dirty="0" smtClean="0"/>
              <a:t> </a:t>
            </a:r>
            <a:r>
              <a:rPr lang="cs-CZ" sz="3200" b="1" dirty="0" smtClean="0"/>
              <a:t>C</a:t>
            </a:r>
            <a:r>
              <a:rPr lang="cs-CZ" sz="3200" b="1" baseline="-25000" dirty="0" smtClean="0"/>
              <a:t>15</a:t>
            </a:r>
            <a:r>
              <a:rPr lang="cs-CZ" sz="3200" b="1" dirty="0" smtClean="0"/>
              <a:t>H</a:t>
            </a:r>
            <a:r>
              <a:rPr lang="cs-CZ" sz="3200" b="1" baseline="-25000" dirty="0" smtClean="0"/>
              <a:t>31</a:t>
            </a:r>
            <a:r>
              <a:rPr lang="cs-CZ" sz="3200" b="1" dirty="0" smtClean="0"/>
              <a:t>COOH</a:t>
            </a:r>
            <a:endParaRPr lang="cs-CZ" sz="3200" dirty="0" smtClean="0"/>
          </a:p>
          <a:p>
            <a:endParaRPr lang="cs-CZ" sz="3200" dirty="0" smtClean="0"/>
          </a:p>
          <a:p>
            <a:r>
              <a:rPr lang="cs-CZ" sz="3200" dirty="0" smtClean="0"/>
              <a:t>Kyselina stearová </a:t>
            </a:r>
            <a:r>
              <a:rPr lang="cs-CZ" sz="3200" dirty="0" smtClean="0"/>
              <a:t> </a:t>
            </a:r>
            <a:r>
              <a:rPr lang="cs-CZ" sz="3200" b="1" dirty="0" smtClean="0"/>
              <a:t>C</a:t>
            </a:r>
            <a:r>
              <a:rPr lang="cs-CZ" sz="3200" b="1" baseline="-25000" dirty="0" smtClean="0"/>
              <a:t>17</a:t>
            </a:r>
            <a:r>
              <a:rPr lang="cs-CZ" sz="3200" b="1" dirty="0" smtClean="0"/>
              <a:t>H</a:t>
            </a:r>
            <a:r>
              <a:rPr lang="cs-CZ" sz="3200" b="1" baseline="-25000" dirty="0" smtClean="0"/>
              <a:t>35</a:t>
            </a:r>
            <a:r>
              <a:rPr lang="cs-CZ" sz="3200" b="1" dirty="0" smtClean="0"/>
              <a:t>COOH</a:t>
            </a:r>
            <a:endParaRPr lang="cs-CZ" sz="3200" dirty="0" smtClean="0"/>
          </a:p>
          <a:p>
            <a:endParaRPr lang="cs-CZ" sz="3200" dirty="0" smtClean="0"/>
          </a:p>
          <a:p>
            <a:r>
              <a:rPr lang="cs-CZ" sz="3200" dirty="0" smtClean="0"/>
              <a:t>Kyselina olejová </a:t>
            </a:r>
            <a:r>
              <a:rPr lang="cs-CZ" sz="3200" b="1" dirty="0" smtClean="0"/>
              <a:t>C</a:t>
            </a:r>
            <a:r>
              <a:rPr lang="cs-CZ" sz="3200" b="1" baseline="-25000" dirty="0" smtClean="0"/>
              <a:t>17</a:t>
            </a:r>
            <a:r>
              <a:rPr lang="cs-CZ" sz="3200" b="1" dirty="0" smtClean="0"/>
              <a:t>H</a:t>
            </a:r>
            <a:r>
              <a:rPr lang="cs-CZ" sz="3200" b="1" baseline="-25000" dirty="0" smtClean="0"/>
              <a:t>33</a:t>
            </a:r>
            <a:r>
              <a:rPr lang="cs-CZ" sz="3200" b="1" dirty="0" smtClean="0"/>
              <a:t>COOH</a:t>
            </a:r>
            <a:endParaRPr lang="cs-CZ" sz="3200" b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51520" y="152400"/>
            <a:ext cx="8892480" cy="1219200"/>
          </a:xfrm>
        </p:spPr>
        <p:txBody>
          <a:bodyPr>
            <a:normAutofit/>
          </a:bodyPr>
          <a:lstStyle/>
          <a:p>
            <a:r>
              <a:rPr lang="cs-CZ" sz="4000" b="1" u="sng" dirty="0" smtClean="0"/>
              <a:t>Příklady vyšších mastných kyselin</a:t>
            </a:r>
            <a:endParaRPr lang="cs-CZ" sz="4000" b="1" u="sng" dirty="0"/>
          </a:p>
        </p:txBody>
      </p:sp>
      <p:pic>
        <p:nvPicPr>
          <p:cNvPr id="3074" name="Picture 2" descr="C:\Users\admin\AppData\Local\Microsoft\Windows\Temporary Internet Files\Content.IE5\IK1ZDJ6M\MC90027899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24328" y="4941168"/>
            <a:ext cx="1509674" cy="1807769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395536" y="4509120"/>
            <a:ext cx="576064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V učebnici si prohlédni molekulové modely kyselin a rozhodni, která z nich je nasycená a která nenasycená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084168" y="2060848"/>
            <a:ext cx="18598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dirty="0" smtClean="0">
                <a:solidFill>
                  <a:srgbClr val="FFFF00"/>
                </a:solidFill>
              </a:rPr>
              <a:t>Nasycená </a:t>
            </a:r>
            <a:endParaRPr lang="cs-CZ" sz="2800" b="1" i="1" dirty="0">
              <a:solidFill>
                <a:srgbClr val="FFFF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868144" y="3212976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rgbClr val="FFFF00"/>
                </a:solidFill>
              </a:rPr>
              <a:t>Nasycená </a:t>
            </a:r>
            <a:endParaRPr lang="cs-CZ" sz="2800" b="1" i="1" dirty="0">
              <a:solidFill>
                <a:srgbClr val="FFFF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796136" y="4293096"/>
            <a:ext cx="2880320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rgbClr val="FFFF00"/>
                </a:solidFill>
              </a:rPr>
              <a:t>Nenasycená </a:t>
            </a:r>
            <a:endParaRPr lang="cs-CZ" sz="2800" b="1" i="1" dirty="0" smtClean="0">
              <a:solidFill>
                <a:srgbClr val="FFFF00"/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475312"/>
          </a:xfrm>
        </p:spPr>
        <p:txBody>
          <a:bodyPr>
            <a:normAutofit/>
          </a:bodyPr>
          <a:lstStyle/>
          <a:p>
            <a:r>
              <a:rPr lang="cs-CZ" sz="3200" b="1" u="sng" dirty="0" smtClean="0"/>
              <a:t>Nasycené kyseliny </a:t>
            </a:r>
            <a:r>
              <a:rPr lang="cs-CZ" sz="3200" b="1" dirty="0" smtClean="0"/>
              <a:t>poskytují pevné tuky – másla, sádla, loje</a:t>
            </a:r>
          </a:p>
          <a:p>
            <a:endParaRPr lang="cs-CZ" sz="3200" b="1" dirty="0" smtClean="0"/>
          </a:p>
          <a:p>
            <a:endParaRPr lang="cs-CZ" sz="3200" b="1" dirty="0" smtClean="0"/>
          </a:p>
          <a:p>
            <a:endParaRPr lang="cs-CZ" sz="3200" b="1" dirty="0" smtClean="0"/>
          </a:p>
          <a:p>
            <a:r>
              <a:rPr lang="cs-CZ" sz="3200" b="1" u="sng" dirty="0" smtClean="0"/>
              <a:t>Nenasycené kyseliny</a:t>
            </a:r>
            <a:r>
              <a:rPr lang="cs-CZ" sz="3200" b="1" dirty="0" smtClean="0"/>
              <a:t> poskytují kapalné tuky = oleje</a:t>
            </a:r>
            <a:endParaRPr lang="cs-CZ" sz="3200" b="1" dirty="0"/>
          </a:p>
        </p:txBody>
      </p:sp>
      <p:pic>
        <p:nvPicPr>
          <p:cNvPr id="10242" name="Picture 2" descr="C:\Users\admin\Pictures\220px-NCI_butte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1916832"/>
            <a:ext cx="2095500" cy="1400175"/>
          </a:xfrm>
          <a:prstGeom prst="rect">
            <a:avLst/>
          </a:prstGeom>
          <a:noFill/>
        </p:spPr>
      </p:pic>
      <p:pic>
        <p:nvPicPr>
          <p:cNvPr id="10244" name="Picture 4" descr="C:\Users\admin\Pictures\220px-Homelard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1772816"/>
            <a:ext cx="2155379" cy="1480015"/>
          </a:xfrm>
          <a:prstGeom prst="rect">
            <a:avLst/>
          </a:prstGeom>
          <a:noFill/>
        </p:spPr>
      </p:pic>
      <p:pic>
        <p:nvPicPr>
          <p:cNvPr id="10245" name="Picture 5" descr="C:\Users\admin\Pictures\220px-Sunflowerseed_oil (1)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03848" y="4005064"/>
            <a:ext cx="1660128" cy="2490192"/>
          </a:xfrm>
          <a:prstGeom prst="rect">
            <a:avLst/>
          </a:prstGeom>
          <a:noFill/>
        </p:spPr>
      </p:pic>
      <p:pic>
        <p:nvPicPr>
          <p:cNvPr id="10246" name="Picture 6" descr="C:\Users\admin\AppData\Local\Microsoft\Windows\Temporary Internet Files\Content.IE5\IK1ZDJ6M\MC90027899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452320" y="4869160"/>
            <a:ext cx="1509674" cy="180776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1524000"/>
            <a:ext cx="8507288" cy="53340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Kyseliny chemicky vázané ve všech živých organismech</a:t>
            </a:r>
          </a:p>
          <a:p>
            <a:r>
              <a:rPr lang="cs-CZ" sz="3200" dirty="0" smtClean="0">
                <a:solidFill>
                  <a:srgbClr val="FFC000"/>
                </a:solidFill>
              </a:rPr>
              <a:t>Obsahují karboxylovou skupinu </a:t>
            </a:r>
            <a:r>
              <a:rPr lang="cs-CZ" sz="4000" dirty="0" smtClean="0">
                <a:solidFill>
                  <a:srgbClr val="FFC000"/>
                </a:solidFill>
              </a:rPr>
              <a:t>–COOH </a:t>
            </a:r>
            <a:endParaRPr lang="cs-CZ" sz="3200" dirty="0" smtClean="0">
              <a:solidFill>
                <a:srgbClr val="FFC000"/>
              </a:solidFill>
            </a:endParaRPr>
          </a:p>
          <a:p>
            <a:pPr>
              <a:buNone/>
            </a:pPr>
            <a:r>
              <a:rPr lang="cs-CZ" sz="3200" dirty="0" smtClean="0">
                <a:solidFill>
                  <a:srgbClr val="FFC000"/>
                </a:solidFill>
              </a:rPr>
              <a:t>a aminovou skupinu </a:t>
            </a:r>
            <a:r>
              <a:rPr lang="cs-CZ" sz="4000" dirty="0" smtClean="0">
                <a:solidFill>
                  <a:srgbClr val="FFC000"/>
                </a:solidFill>
              </a:rPr>
              <a:t>–NH</a:t>
            </a:r>
            <a:r>
              <a:rPr lang="cs-CZ" sz="4000" baseline="-25000" dirty="0" smtClean="0">
                <a:solidFill>
                  <a:srgbClr val="FFC000"/>
                </a:solidFill>
              </a:rPr>
              <a:t>2</a:t>
            </a:r>
          </a:p>
          <a:p>
            <a:pPr>
              <a:buNone/>
            </a:pPr>
            <a:endParaRPr lang="cs-CZ" sz="3200" dirty="0" smtClean="0">
              <a:solidFill>
                <a:srgbClr val="FFC000"/>
              </a:solidFill>
            </a:endParaRPr>
          </a:p>
          <a:p>
            <a:pPr>
              <a:buNone/>
            </a:pPr>
            <a:r>
              <a:rPr lang="cs-CZ" sz="3200" dirty="0" smtClean="0"/>
              <a:t>V živých organismech se vyskytuje 22 aminokyselin</a:t>
            </a:r>
          </a:p>
          <a:p>
            <a:pPr>
              <a:buNone/>
            </a:pPr>
            <a:r>
              <a:rPr lang="cs-CZ" sz="3200" dirty="0" smtClean="0">
                <a:solidFill>
                  <a:srgbClr val="FFC000"/>
                </a:solidFill>
              </a:rPr>
              <a:t>Jejich seznam:  </a:t>
            </a:r>
            <a:r>
              <a:rPr lang="cs-CZ" sz="3200" dirty="0" smtClean="0">
                <a:hlinkClick r:id="rId2"/>
              </a:rPr>
              <a:t>http://cs.wikipedia.org/wiki/Aminokyseliny</a:t>
            </a:r>
            <a:endParaRPr lang="cs-CZ" sz="3200" dirty="0" smtClean="0">
              <a:solidFill>
                <a:srgbClr val="FFC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u="sng" dirty="0" smtClean="0"/>
              <a:t>Aminokyseliny</a:t>
            </a:r>
            <a:r>
              <a:rPr lang="cs-CZ" sz="4400" b="1" u="sng" dirty="0" smtClean="0"/>
              <a:t> </a:t>
            </a:r>
            <a:endParaRPr lang="cs-CZ" sz="4400" b="1" u="sng" dirty="0"/>
          </a:p>
        </p:txBody>
      </p:sp>
      <p:pic>
        <p:nvPicPr>
          <p:cNvPr id="4098" name="Picture 2" descr="C:\Users\admin\AppData\Local\Microsoft\Windows\Temporary Internet Files\Content.IE5\IK1ZDJ6M\MC90027899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08304" y="322101"/>
            <a:ext cx="1512168" cy="181075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179512" y="1340768"/>
            <a:ext cx="7776864" cy="5517232"/>
          </a:xfrm>
        </p:spPr>
        <p:txBody>
          <a:bodyPr>
            <a:normAutofit/>
          </a:bodyPr>
          <a:lstStyle/>
          <a:p>
            <a:r>
              <a:rPr lang="cs-CZ" sz="3800" b="1" u="sng" dirty="0" smtClean="0">
                <a:solidFill>
                  <a:srgbClr val="FFC000"/>
                </a:solidFill>
              </a:rPr>
              <a:t>Kyselina </a:t>
            </a:r>
            <a:r>
              <a:rPr lang="cs-CZ" sz="3800" b="1" u="sng" dirty="0" err="1" smtClean="0">
                <a:solidFill>
                  <a:srgbClr val="FFC000"/>
                </a:solidFill>
              </a:rPr>
              <a:t>aminooctová</a:t>
            </a:r>
            <a:r>
              <a:rPr lang="cs-CZ" sz="3800" b="1" u="sng" dirty="0" smtClean="0">
                <a:solidFill>
                  <a:srgbClr val="FFC000"/>
                </a:solidFill>
              </a:rPr>
              <a:t> -                </a:t>
            </a:r>
            <a:r>
              <a:rPr lang="cs-CZ" sz="3600" b="1" dirty="0" smtClean="0">
                <a:solidFill>
                  <a:srgbClr val="FFC000"/>
                </a:solidFill>
              </a:rPr>
              <a:t>glycin     NH</a:t>
            </a:r>
            <a:r>
              <a:rPr lang="cs-CZ" sz="3600" b="1" baseline="-25000" dirty="0" smtClean="0">
                <a:solidFill>
                  <a:srgbClr val="FFC000"/>
                </a:solidFill>
              </a:rPr>
              <a:t>2</a:t>
            </a:r>
            <a:r>
              <a:rPr lang="cs-CZ" sz="3600" b="1" dirty="0" smtClean="0">
                <a:solidFill>
                  <a:srgbClr val="FFC000"/>
                </a:solidFill>
              </a:rPr>
              <a:t>CH</a:t>
            </a:r>
            <a:r>
              <a:rPr lang="cs-CZ" sz="3600" b="1" baseline="-25000" dirty="0" smtClean="0">
                <a:solidFill>
                  <a:srgbClr val="FFC000"/>
                </a:solidFill>
              </a:rPr>
              <a:t>2</a:t>
            </a:r>
            <a:r>
              <a:rPr lang="cs-CZ" sz="3600" b="1" dirty="0" smtClean="0">
                <a:solidFill>
                  <a:srgbClr val="FFC000"/>
                </a:solidFill>
              </a:rPr>
              <a:t>COOH</a:t>
            </a:r>
            <a:endParaRPr lang="cs-CZ" sz="3800" b="1" u="sng" dirty="0" smtClean="0">
              <a:solidFill>
                <a:srgbClr val="FFC000"/>
              </a:solidFill>
            </a:endParaRPr>
          </a:p>
          <a:p>
            <a:r>
              <a:rPr lang="cs-CZ" dirty="0" smtClean="0"/>
              <a:t>Bezbarvá krystalická látka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sz="2800" b="1" i="1" dirty="0" smtClean="0"/>
              <a:t>Aminokyseliny se v těle podílejí na spoustě reakcí a dohromady se vážou tzv. </a:t>
            </a:r>
            <a:r>
              <a:rPr lang="cs-CZ" sz="2800" b="1" i="1" u="sng" dirty="0" smtClean="0"/>
              <a:t>peptidickou vazbou a tvoří bílkoviny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u="sng" dirty="0" smtClean="0"/>
              <a:t>Příklad aminokyseliny</a:t>
            </a:r>
            <a:endParaRPr lang="cs-CZ" sz="6000" b="1" u="sng" dirty="0"/>
          </a:p>
        </p:txBody>
      </p:sp>
      <p:pic>
        <p:nvPicPr>
          <p:cNvPr id="5125" name="Picture 5" descr="C:\Users\admin\Pictures\200px-Glycine-skeletal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6136" y="2348880"/>
            <a:ext cx="2717283" cy="1440160"/>
          </a:xfrm>
          <a:prstGeom prst="rect">
            <a:avLst/>
          </a:prstGeom>
          <a:noFill/>
        </p:spPr>
      </p:pic>
      <p:pic>
        <p:nvPicPr>
          <p:cNvPr id="5126" name="Picture 6" descr="C:\Users\admin\AppData\Local\Microsoft\Windows\Temporary Internet Files\Content.IE5\IK1ZDJ6M\MC90027899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20272" y="4653136"/>
            <a:ext cx="1509674" cy="180776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Makromolekulární látky tvořené dlouhým </a:t>
            </a:r>
            <a:r>
              <a:rPr lang="cs-CZ" sz="3200" dirty="0" smtClean="0">
                <a:hlinkClick r:id="rId2" tooltip="Polynukleotidový řetězec (stránka neexistuje)"/>
              </a:rPr>
              <a:t> </a:t>
            </a:r>
            <a:r>
              <a:rPr lang="cs-CZ" sz="3200" dirty="0" smtClean="0"/>
              <a:t>řetězcem, </a:t>
            </a:r>
            <a:r>
              <a:rPr lang="cs-CZ" sz="3200" dirty="0" smtClean="0"/>
              <a:t>který ve své struktuře uchovává </a:t>
            </a:r>
            <a:r>
              <a:rPr lang="cs-CZ" sz="3200" dirty="0" smtClean="0"/>
              <a:t>genetickou informaci</a:t>
            </a:r>
          </a:p>
          <a:p>
            <a:endParaRPr lang="cs-CZ" sz="3200" b="1" i="1" dirty="0" smtClean="0">
              <a:solidFill>
                <a:srgbClr val="92D050"/>
              </a:solidFill>
            </a:endParaRPr>
          </a:p>
          <a:p>
            <a:r>
              <a:rPr lang="cs-CZ" sz="4000" b="1" i="1" dirty="0" smtClean="0">
                <a:solidFill>
                  <a:srgbClr val="92D050"/>
                </a:solidFill>
              </a:rPr>
              <a:t>2 typy: </a:t>
            </a:r>
          </a:p>
          <a:p>
            <a:r>
              <a:rPr lang="cs-CZ" sz="3600" dirty="0" smtClean="0"/>
              <a:t>kyselina deoxyribonukleová </a:t>
            </a:r>
            <a:r>
              <a:rPr lang="cs-CZ" sz="3600" dirty="0" smtClean="0"/>
              <a:t>DNA</a:t>
            </a:r>
          </a:p>
          <a:p>
            <a:r>
              <a:rPr lang="cs-CZ" sz="3600" dirty="0" smtClean="0"/>
              <a:t>kyselina </a:t>
            </a:r>
            <a:r>
              <a:rPr lang="cs-CZ" sz="3600" dirty="0" smtClean="0"/>
              <a:t>ribonukleová </a:t>
            </a:r>
            <a:r>
              <a:rPr lang="cs-CZ" sz="3600" dirty="0" smtClean="0"/>
              <a:t>RNA</a:t>
            </a:r>
            <a:endParaRPr lang="cs-CZ" sz="3600" b="1" i="1" dirty="0">
              <a:solidFill>
                <a:srgbClr val="92D050"/>
              </a:solidFill>
            </a:endParaRPr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u="sng" dirty="0" smtClean="0"/>
              <a:t>Nukleové kyseliny</a:t>
            </a:r>
            <a:endParaRPr lang="cs-CZ" sz="6000" b="1" u="sng" dirty="0"/>
          </a:p>
        </p:txBody>
      </p:sp>
      <p:pic>
        <p:nvPicPr>
          <p:cNvPr id="6149" name="Picture 5" descr="C:\Users\admin\AppData\Local\Microsoft\Windows\Temporary Internet Files\Content.IE5\IK1ZDJ6M\MC90027899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92280" y="4797152"/>
            <a:ext cx="1509674" cy="180776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ástupný symbol pro obsah 1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FFFF00"/>
                </a:solidFill>
              </a:rPr>
              <a:t>DNA</a:t>
            </a:r>
            <a:endParaRPr lang="cs-CZ" sz="4000" b="1" dirty="0">
              <a:solidFill>
                <a:srgbClr val="FFFF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u="sng" dirty="0" smtClean="0"/>
              <a:t>Struktura  </a:t>
            </a:r>
            <a:endParaRPr lang="cs-CZ" sz="6600" b="1" u="sng" dirty="0"/>
          </a:p>
        </p:txBody>
      </p:sp>
      <p:pic>
        <p:nvPicPr>
          <p:cNvPr id="7171" name="Picture 3" descr="C:\Users\admin\Pictures\330px-DNA_Structure+Key+Labelled.pn_NoBB_cs.png"/>
          <p:cNvPicPr>
            <a:picLocks noChangeAspect="1" noChangeArrowheads="1"/>
          </p:cNvPicPr>
          <p:nvPr/>
        </p:nvPicPr>
        <p:blipFill>
          <a:blip r:embed="rId2" cstate="print"/>
          <a:srcRect l="4581"/>
          <a:stretch>
            <a:fillRect/>
          </a:stretch>
        </p:blipFill>
        <p:spPr bwMode="auto">
          <a:xfrm>
            <a:off x="585566" y="2204864"/>
            <a:ext cx="3956971" cy="4046468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5724128" y="1196752"/>
            <a:ext cx="19442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FF00"/>
                </a:solidFill>
              </a:rPr>
              <a:t>RNA</a:t>
            </a:r>
            <a:endParaRPr lang="cs-CZ" sz="3600" b="1" dirty="0">
              <a:solidFill>
                <a:srgbClr val="FFFF00"/>
              </a:solidFill>
            </a:endParaRPr>
          </a:p>
        </p:txBody>
      </p:sp>
      <p:pic>
        <p:nvPicPr>
          <p:cNvPr id="17" name="Obrázek 16" descr="RNA-comparedto-DNA_thymineAndUracilCorrected.png"/>
          <p:cNvPicPr>
            <a:picLocks noChangeAspect="1"/>
          </p:cNvPicPr>
          <p:nvPr/>
        </p:nvPicPr>
        <p:blipFill>
          <a:blip r:embed="rId3" cstate="print"/>
          <a:srcRect l="22107" r="22820"/>
          <a:stretch>
            <a:fillRect/>
          </a:stretch>
        </p:blipFill>
        <p:spPr>
          <a:xfrm>
            <a:off x="5652120" y="1772816"/>
            <a:ext cx="2608974" cy="4809201"/>
          </a:xfrm>
          <a:prstGeom prst="rect">
            <a:avLst/>
          </a:prstGeom>
          <a:solidFill>
            <a:schemeClr val="tx1"/>
          </a:solidFill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517232"/>
          </a:xfrm>
        </p:spPr>
        <p:txBody>
          <a:bodyPr>
            <a:normAutofit/>
          </a:bodyPr>
          <a:lstStyle/>
          <a:p>
            <a:r>
              <a:rPr lang="cs-CZ" sz="3000" b="1" u="sng" dirty="0" smtClean="0">
                <a:solidFill>
                  <a:schemeClr val="tx2"/>
                </a:solidFill>
              </a:rPr>
              <a:t>Kyselina </a:t>
            </a:r>
            <a:r>
              <a:rPr lang="cs-CZ" sz="3000" b="1" u="sng" dirty="0" smtClean="0">
                <a:solidFill>
                  <a:schemeClr val="tx2"/>
                </a:solidFill>
              </a:rPr>
              <a:t>šťavelová - </a:t>
            </a:r>
            <a:r>
              <a:rPr lang="cs-CZ" sz="3000" b="1" dirty="0" smtClean="0">
                <a:solidFill>
                  <a:schemeClr val="tx2"/>
                </a:solidFill>
              </a:rPr>
              <a:t>kyselina </a:t>
            </a:r>
            <a:r>
              <a:rPr lang="cs-CZ" sz="3000" b="1" dirty="0" err="1" smtClean="0">
                <a:solidFill>
                  <a:schemeClr val="tx2"/>
                </a:solidFill>
              </a:rPr>
              <a:t>ethandiová</a:t>
            </a:r>
            <a:endParaRPr lang="cs-CZ" sz="3000" b="1" dirty="0" smtClean="0">
              <a:solidFill>
                <a:schemeClr val="tx2"/>
              </a:solidFill>
            </a:endParaRPr>
          </a:p>
          <a:p>
            <a:r>
              <a:rPr lang="cs-CZ" sz="3000" dirty="0" smtClean="0">
                <a:solidFill>
                  <a:schemeClr val="tx2"/>
                </a:solidFill>
              </a:rPr>
              <a:t> </a:t>
            </a:r>
            <a:r>
              <a:rPr lang="cs-CZ" sz="3000" dirty="0" smtClean="0">
                <a:solidFill>
                  <a:schemeClr val="tx2"/>
                </a:solidFill>
              </a:rPr>
              <a:t>Je obsažena </a:t>
            </a:r>
            <a:r>
              <a:rPr lang="cs-CZ" sz="3000" dirty="0" smtClean="0">
                <a:solidFill>
                  <a:schemeClr val="tx2"/>
                </a:solidFill>
              </a:rPr>
              <a:t>téměř </a:t>
            </a:r>
            <a:r>
              <a:rPr lang="cs-CZ" sz="3000" dirty="0" smtClean="0">
                <a:solidFill>
                  <a:schemeClr val="tx2"/>
                </a:solidFill>
              </a:rPr>
              <a:t>ve </a:t>
            </a:r>
            <a:r>
              <a:rPr lang="cs-CZ" sz="3000" dirty="0" smtClean="0">
                <a:solidFill>
                  <a:schemeClr val="tx2"/>
                </a:solidFill>
              </a:rPr>
              <a:t>všem </a:t>
            </a:r>
            <a:r>
              <a:rPr lang="cs-CZ" sz="3000" dirty="0" smtClean="0">
                <a:solidFill>
                  <a:schemeClr val="tx2"/>
                </a:solidFill>
              </a:rPr>
              <a:t>ovoci a zelenině a způsobuje jejich </a:t>
            </a:r>
            <a:r>
              <a:rPr lang="cs-CZ" sz="3000" dirty="0" smtClean="0">
                <a:solidFill>
                  <a:schemeClr val="tx2"/>
                </a:solidFill>
              </a:rPr>
              <a:t>kyselost (jahody, šťovík</a:t>
            </a:r>
            <a:r>
              <a:rPr lang="cs-CZ" sz="3200" dirty="0" smtClean="0">
                <a:solidFill>
                  <a:schemeClr val="tx2"/>
                </a:solidFill>
              </a:rPr>
              <a:t>)</a:t>
            </a:r>
          </a:p>
          <a:p>
            <a:endParaRPr lang="cs-CZ" sz="3200" b="1" dirty="0" smtClean="0"/>
          </a:p>
          <a:p>
            <a:r>
              <a:rPr lang="cs-CZ" sz="3000" b="1" u="sng" dirty="0" smtClean="0"/>
              <a:t>Kyselina </a:t>
            </a:r>
            <a:r>
              <a:rPr lang="cs-CZ" sz="3000" b="1" u="sng" dirty="0" smtClean="0"/>
              <a:t>citronová</a:t>
            </a:r>
            <a:r>
              <a:rPr lang="cs-CZ" sz="3000" u="sng" dirty="0" smtClean="0"/>
              <a:t> </a:t>
            </a:r>
            <a:r>
              <a:rPr lang="cs-CZ" sz="3000" u="sng" dirty="0" smtClean="0"/>
              <a:t> -</a:t>
            </a:r>
            <a:r>
              <a:rPr lang="cs-CZ" sz="3000" dirty="0" smtClean="0"/>
              <a:t>bílá krystalická látka, nacházející se v citrusových</a:t>
            </a:r>
          </a:p>
          <a:p>
            <a:endParaRPr lang="cs-CZ" sz="3000" b="1" dirty="0" smtClean="0"/>
          </a:p>
          <a:p>
            <a:endParaRPr lang="cs-CZ" sz="3000" b="1" dirty="0" smtClean="0"/>
          </a:p>
          <a:p>
            <a:r>
              <a:rPr lang="cs-CZ" sz="3000" b="1" u="sng" dirty="0" smtClean="0">
                <a:solidFill>
                  <a:srgbClr val="FFC000"/>
                </a:solidFill>
              </a:rPr>
              <a:t>Kyselina mléčná </a:t>
            </a:r>
            <a:r>
              <a:rPr lang="cs-CZ" sz="3000" b="1" dirty="0" smtClean="0">
                <a:solidFill>
                  <a:srgbClr val="FFC000"/>
                </a:solidFill>
              </a:rPr>
              <a:t>– kysele chutnající, nachází se v kyselém mléce, kysaném zelí</a:t>
            </a:r>
            <a:endParaRPr lang="cs-CZ" sz="3000" b="1" dirty="0">
              <a:solidFill>
                <a:srgbClr val="FFC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528" y="152400"/>
            <a:ext cx="8640960" cy="1219200"/>
          </a:xfrm>
        </p:spPr>
        <p:txBody>
          <a:bodyPr>
            <a:noAutofit/>
          </a:bodyPr>
          <a:lstStyle/>
          <a:p>
            <a:r>
              <a:rPr lang="cs-CZ" sz="4000" b="1" u="sng" dirty="0" smtClean="0"/>
              <a:t>Příklady dalších organických kyselin</a:t>
            </a:r>
            <a:endParaRPr lang="cs-CZ" sz="4000" b="1" u="sng" dirty="0"/>
          </a:p>
        </p:txBody>
      </p:sp>
      <p:pic>
        <p:nvPicPr>
          <p:cNvPr id="8194" name="Picture 2" descr="C:\Users\admin\AppData\Local\Microsoft\Windows\Temporary Internet Files\Content.IE5\IK1ZDJ6M\MC90027899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64288" y="3933056"/>
            <a:ext cx="1509674" cy="180776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031984445"/>
              </p:ext>
            </p:extLst>
          </p:nvPr>
        </p:nvGraphicFramePr>
        <p:xfrm>
          <a:off x="611560" y="2833496"/>
          <a:ext cx="7992888" cy="3831718"/>
        </p:xfrm>
        <a:graphic>
          <a:graphicData uri="http://schemas.openxmlformats.org/drawingml/2006/table">
            <a:tbl>
              <a:tblPr firstRow="1" firstCol="1" bandRow="1"/>
              <a:tblGrid>
                <a:gridCol w="1168945"/>
                <a:gridCol w="175565"/>
                <a:gridCol w="6648378"/>
              </a:tblGrid>
              <a:tr h="270926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RENEE COMET (NATIONAL CANCER INSTITUTE). </a:t>
                      </a:r>
                      <a:r>
                        <a:rPr kumimoji="0" lang="cs-CZ" sz="1100" b="0" i="1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www.</a:t>
                      </a:r>
                      <a:r>
                        <a:rPr kumimoji="0" lang="cs-CZ" sz="1100" b="0" i="1" kern="1200" dirty="0" err="1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wikipedie.cz</a:t>
                      </a:r>
                      <a:r>
                        <a:rPr kumimoji="0" lang="cs-CZ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 [online]. [cit. 9.5.2013]. Dostupný na WWW: </a:t>
                      </a:r>
                      <a:r>
                        <a:rPr kumimoji="0" lang="cs-CZ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  <a:hlinkClick r:id="rId2"/>
                        </a:rPr>
                        <a:t>http://cs.wikipedia.org/wiki/Soubor:NCI_butter.jpg</a:t>
                      </a:r>
                      <a:endParaRPr kumimoji="0" lang="cs-CZ" sz="1100" b="0" i="0" kern="1200" dirty="0" smtClean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pl-PL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PETER G WERNER. </a:t>
                      </a:r>
                      <a:r>
                        <a:rPr kumimoji="0" lang="pl-PL" sz="1100" b="0" i="1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www.wikipedie.cz</a:t>
                      </a:r>
                      <a:r>
                        <a:rPr kumimoji="0" lang="pl-PL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 [online]. [cit. 9.5.2013]. Dostupný na WWW: </a:t>
                      </a:r>
                      <a:r>
                        <a:rPr kumimoji="0" lang="pl-PL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  <a:hlinkClick r:id="rId3"/>
                        </a:rPr>
                        <a:t>http://cs.wikipedia.org/wiki/Soubor:Homelard.jpg</a:t>
                      </a:r>
                      <a:endParaRPr kumimoji="0" lang="pl-PL" sz="1100" b="0" i="0" kern="1200" dirty="0" smtClean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pl-PL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YGREK. </a:t>
                      </a:r>
                      <a:r>
                        <a:rPr kumimoji="0" lang="pl-PL" sz="1100" b="0" i="1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www.wikipedie.cz</a:t>
                      </a:r>
                      <a:r>
                        <a:rPr kumimoji="0" lang="pl-PL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 [online]. [cit. 9.5.2013]. Dostupný na WWW: </a:t>
                      </a:r>
                      <a:r>
                        <a:rPr kumimoji="0" lang="pl-PL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  <a:hlinkClick r:id="rId4"/>
                        </a:rPr>
                        <a:t>http://cs.wikipedia.org/wiki/Soubor:Sunflowerseed_oil.jpg</a:t>
                      </a:r>
                      <a:endParaRPr kumimoji="0" lang="pl-PL" sz="1100" b="0" i="0" kern="1200" dirty="0" smtClean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DNA_STRUCTURE+KEY+LABELLED.PN_NOBB.PNG: ZEPHYRIS. </a:t>
                      </a:r>
                      <a:r>
                        <a:rPr kumimoji="0" lang="cs-CZ" sz="1100" b="0" i="1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www.</a:t>
                      </a:r>
                      <a:r>
                        <a:rPr kumimoji="0" lang="cs-CZ" sz="1100" b="0" i="1" kern="1200" dirty="0" err="1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wikipedie.cz</a:t>
                      </a:r>
                      <a:r>
                        <a:rPr kumimoji="0" lang="cs-CZ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[online]. [cit. 9.5.2013]. Dostupný na WWW: </a:t>
                      </a:r>
                      <a:r>
                        <a:rPr kumimoji="0" lang="cs-CZ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  <a:hlinkClick r:id="rId5"/>
                        </a:rPr>
                        <a:t>http://cs.wikipedia.org/wiki/Soubor:DNA_Structure%2BKey%2BLabelled.pn_NoBB_cs.png</a:t>
                      </a:r>
                      <a:endParaRPr kumimoji="0" lang="cs-CZ" sz="1100" b="0" i="0" kern="1200" dirty="0" smtClean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SERS ANTILIVED, FABIOLIB, TURNSTEP, WESTCAIRO ON </a:t>
                      </a:r>
                      <a:r>
                        <a:rPr kumimoji="0" lang="cs-CZ" sz="1100" b="0" i="0" kern="1200" dirty="0" err="1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EN.WIKIPEDIA.</a:t>
                      </a:r>
                      <a:r>
                        <a:rPr kumimoji="0" lang="cs-CZ" sz="1100" b="0" i="1" kern="1200" dirty="0" err="1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www.wikipedie.cz</a:t>
                      </a:r>
                      <a:r>
                        <a:rPr kumimoji="0" lang="cs-CZ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 [online]. [cit. 9.5.2013]. Dostupný na WWW: </a:t>
                      </a:r>
                      <a:r>
                        <a:rPr kumimoji="0" lang="cs-CZ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  <a:hlinkClick r:id="rId6"/>
                        </a:rPr>
                        <a:t>http://cs.wikipedia.org/wiki/Soubor:RNA-comparedto-DNA_thymineAndUracilCorrected.png</a:t>
                      </a:r>
                      <a:endParaRPr kumimoji="0" lang="cs-CZ" sz="1100" b="0" i="0" kern="1200" dirty="0" smtClean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kumimoji="0" lang="cs-CZ" sz="1100" b="0" i="0" kern="1200" dirty="0" smtClean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100" b="0" i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Ostatní obrázky jsou použity z galerie Microsoft office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kumimoji="0" lang="cs-CZ" sz="1100" b="0" i="0" kern="1200" dirty="0" smtClean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41866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41989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06084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3347864" y="3717032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9403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1017</TotalTime>
  <Words>313</Words>
  <Application>Microsoft Office PowerPoint</Application>
  <PresentationFormat>Předvádění na obrazovce (4:3)</PresentationFormat>
  <Paragraphs>104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Papír</vt:lpstr>
      <vt:lpstr>Snímek 1</vt:lpstr>
      <vt:lpstr>Další organické  kyseliny</vt:lpstr>
      <vt:lpstr>Opakování </vt:lpstr>
      <vt:lpstr>Karboxylové kyseliny vázané v tucích</vt:lpstr>
      <vt:lpstr>Příklady vyšších mastných kyselin</vt:lpstr>
      <vt:lpstr>Snímek 6</vt:lpstr>
      <vt:lpstr>Aminokyseliny </vt:lpstr>
      <vt:lpstr>Příklad aminokyseliny</vt:lpstr>
      <vt:lpstr>Nukleové kyseliny</vt:lpstr>
      <vt:lpstr>Struktura  </vt:lpstr>
      <vt:lpstr>Příklady dalších organických kyselin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ARENY</dc:title>
  <dc:creator>admin</dc:creator>
  <cp:lastModifiedBy>admin</cp:lastModifiedBy>
  <cp:revision>97</cp:revision>
  <dcterms:created xsi:type="dcterms:W3CDTF">2013-04-08T19:19:27Z</dcterms:created>
  <dcterms:modified xsi:type="dcterms:W3CDTF">2013-05-09T18:36:09Z</dcterms:modified>
</cp:coreProperties>
</file>