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44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0C2620A5-9839-46F4-B24C-FF91641851CE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3C21F454-29CA-4615-BB25-F470932169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357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E2A7A0EC-846B-4B5F-A537-D2DF72DE3D7D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 smtClean="0"/>
              <a:t>Formatvorlage des Untertitelmasters durch Klicken bearbeiten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CE840-C691-439A-A7EE-E90A69BC3F19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D33BF-DDBE-4A01-B9CA-433FFC15D58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002ED-9208-4FD1-85A2-7B770841C3D0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64B95-5553-4136-A5C3-37CB22E7129C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712C7-94B8-4CB3-A57E-401DE4A44C57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8AE0D6-5584-4805-8C9E-8E4770D90AE3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EAF8D-0F49-4862-AE32-615A802F49FF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7FE48-9ECB-405A-9561-938E67AF74B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2AD3B-64A5-42C5-8E2A-247FA3539456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99AB-AAEE-45B4-AC21-2A844034E23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5A58F-8962-40E1-A1AA-CF7F792837A6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CF6A-C506-481D-8FAB-710A4B14B9D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8F5CA-B0ED-41D6-9FC2-82A85C9BF11A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E67FF-9E44-4F02-BE61-305A1FC3D54A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98E73-CD4C-42D3-9649-12236A9AF0B4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83626-48EF-42E9-9C03-F17E69E0F2B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91F5E-390A-45C6-9B7A-75D5ACFFB7E1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E496B-5F7E-4298-B8A1-C6838D05D56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D4359-97C6-4834-A072-3896EED1310D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A1875-09B9-486A-8140-F6345F21D09C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554D4-B881-4B34-B84F-8F50D535AB0D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5A7AF-E6C9-4B2C-9486-35AB4014917E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3E00F465-8C1E-4DAD-B94B-E1D667E873B7}" type="datetimeFigureOut">
              <a:rPr lang="de-DE"/>
              <a:pPr>
                <a:defRPr/>
              </a:pPr>
              <a:t>10.05.2013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9B2E6CD7-F93E-4A48-A59D-E1C2657CC4AB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8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60" name="Group 24"/>
          <p:cNvGraphicFramePr>
            <a:graphicFrameLocks noGrp="1"/>
          </p:cNvGraphicFramePr>
          <p:nvPr/>
        </p:nvGraphicFramePr>
        <p:xfrm>
          <a:off x="611188" y="1989138"/>
          <a:ext cx="7993062" cy="1933639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VY_32_INOVACE_04_Samohlásky ú,ů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187624" y="2996952"/>
            <a:ext cx="7235981" cy="2592288"/>
          </a:xfrm>
        </p:spPr>
        <p:txBody>
          <a:bodyPr anchor="t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200" b="1" cap="all" dirty="0" smtClean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S</a:t>
            </a:r>
            <a:r>
              <a:rPr lang="cs-CZ" sz="7200" b="1" dirty="0" smtClean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amohlásky</a:t>
            </a:r>
            <a:r>
              <a:rPr lang="cs-CZ" sz="7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72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ú,</a:t>
            </a:r>
            <a:r>
              <a:rPr lang="cs-CZ" sz="7200" b="1" dirty="0" smtClean="0">
                <a:ln w="0">
                  <a:solidFill>
                    <a:srgbClr val="DA4408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ů</a:t>
            </a:r>
            <a:r>
              <a:rPr lang="de-DE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de-DE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endParaRPr lang="de-DE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samohlásky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ú,</a:t>
            </a:r>
            <a:r>
              <a:rPr lang="cs-CZ" b="1" dirty="0">
                <a:ln w="0">
                  <a:solidFill>
                    <a:srgbClr val="DA4408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ů</a:t>
            </a:r>
            <a:endParaRPr lang="de-DE" b="1" dirty="0">
              <a:ln w="0">
                <a:solidFill>
                  <a:srgbClr val="DA4408"/>
                </a:solidFill>
              </a:ln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Inhaltsplatzhalter 4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 rtlCol="0">
            <a:normAutofit/>
          </a:bodyPr>
          <a:lstStyle/>
          <a:p>
            <a:pPr algn="just" eaLnBrk="1" fontAlgn="auto" hangingPunct="1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Písmeno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píšeme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na začátku slova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(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nor, 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terý,…) </a:t>
            </a:r>
            <a:r>
              <a:rPr lang="cs-CZ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a v některých slovech také uprostřed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(ne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spěch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ra</a:t>
            </a:r>
            <a:r>
              <a:rPr lang="de-DE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troj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helník,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častnit se, vrk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oc</a:t>
            </a:r>
            <a:r>
              <a:rPr lang="cs-CZ" b="1" dirty="0" smtClean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n,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sk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tr,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…).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just" eaLnBrk="1" fontAlgn="auto" hangingPunct="1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pP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just" eaLnBrk="1" fontAlgn="auto" hangingPunct="1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Písmeno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píšeme uprostřed a na konci slova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(k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ra, r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že,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m,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dom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dol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).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0" indent="0" algn="just" eaLnBrk="1" fontAlgn="auto" hangingPunct="1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Arial" pitchFamily="34" charset="0"/>
              <a:buNone/>
              <a:defRPr/>
            </a:pPr>
            <a:endParaRPr lang="de-DE" dirty="0">
              <a:solidFill>
                <a:schemeClr val="tx1">
                  <a:lumMod val="50000"/>
                  <a:lumOff val="50000"/>
                </a:schemeClr>
              </a:solidFill>
              <a:latin typeface="+mn-lt"/>
            </a:endParaRPr>
          </a:p>
          <a:p>
            <a:pPr algn="just" eaLnBrk="1" fontAlgn="auto" hangingPunct="1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pPr>
            <a:r>
              <a:rPr lang="cs-CZ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Zdůvodňuj psaní</a:t>
            </a:r>
            <a:r>
              <a:rPr lang="de-DE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:</a:t>
            </a:r>
          </a:p>
          <a:p>
            <a:pPr marL="355600" indent="0" algn="just" eaLnBrk="1" fontAlgn="auto" hangingPunct="1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Arial" pitchFamily="34" charset="0"/>
              <a:buNone/>
              <a:tabLst>
                <a:tab pos="1077913" algn="l"/>
              </a:tabLst>
              <a:defRPr/>
            </a:pP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de-DE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	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koly, 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roda, 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sta, 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těk, </a:t>
            </a:r>
            <a:r>
              <a:rPr lang="cs-CZ" b="1" dirty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+mn-lt"/>
              </a:rPr>
              <a:t>ú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der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0" indent="355600" algn="just" eaLnBrk="1" fontAlgn="auto" hangingPunct="1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Arial" pitchFamily="34" charset="0"/>
              <a:buNone/>
              <a:tabLst>
                <a:tab pos="1077913" algn="l"/>
              </a:tabLst>
              <a:defRPr/>
            </a:pP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de-DE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t>	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chod, sl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ně, dol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 h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l, n</a:t>
            </a:r>
            <a:r>
              <a:rPr lang="cs-CZ" b="1" dirty="0">
                <a:ln w="10541" cmpd="sng">
                  <a:solidFill>
                    <a:srgbClr val="DA4408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>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žky 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pPr>
            <a:endParaRPr lang="de-DE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Procvičuj a zdůvodňuj psaní </a:t>
            </a:r>
            <a:r>
              <a:rPr lang="cs-CZ" sz="4000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ú,</a:t>
            </a:r>
            <a:r>
              <a:rPr lang="cs-CZ" sz="4000" b="1" dirty="0">
                <a:ln w="0">
                  <a:solidFill>
                    <a:srgbClr val="DA4408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ů</a:t>
            </a:r>
            <a:endParaRPr lang="de-DE" sz="4000" b="1" dirty="0">
              <a:ln w="0">
                <a:solidFill>
                  <a:srgbClr val="DA4408"/>
                </a:solidFill>
              </a:ln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Inhaltsplatzhalter 4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497388"/>
          </a:xfrm>
        </p:spPr>
        <p:txBody>
          <a:bodyPr rtlCol="0">
            <a:normAutofit fontScale="85000" lnSpcReduction="20000"/>
          </a:bodyPr>
          <a:lstStyle/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00B050"/>
              </a:buClr>
              <a:buFont typeface="Arial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s_l, _čes, st_l, _tulný, dol_,  _kryt, ch_ze, _nor,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d_vod</a:t>
            </a:r>
            <a:endParaRPr lang="de-DE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00B050"/>
              </a:buClr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v_ně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 r_že, _dolí, tv_j, m_ra, _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klid,bor_vka</a:t>
            </a:r>
            <a:r>
              <a:rPr lang="de-DE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_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střice</a:t>
            </a:r>
            <a:endParaRPr lang="de-DE" sz="28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00B050"/>
              </a:buClr>
              <a:buFont typeface="Arial" pitchFamily="34" charset="0"/>
              <a:buChar char="•"/>
              <a:defRPr/>
            </a:pPr>
            <a:endParaRPr lang="de-DE" sz="28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00B050"/>
              </a:buClr>
              <a:buFont typeface="Arial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Vochom_rka, _řad, k_zlata, _zký, kom_rka,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pr_van</a:t>
            </a:r>
            <a:endParaRPr lang="de-DE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00B050"/>
              </a:buClr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r_žová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 _kaz, d_lek, _klid, v_z, _l, k_lna, _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bor</a:t>
            </a:r>
            <a:r>
              <a:rPr lang="de-DE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_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těk</a:t>
            </a:r>
            <a:endParaRPr lang="de-DE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00B050"/>
              </a:buClr>
              <a:buFont typeface="Arial" pitchFamily="34" charset="0"/>
              <a:buChar char="•"/>
              <a:defRPr/>
            </a:pPr>
            <a:endParaRPr lang="de-DE" sz="28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00B050"/>
              </a:buClr>
              <a:buFont typeface="Arial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kr_ček, p_vabná, _nava, l_žko, r_že, pot_ček,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p_lka</a:t>
            </a:r>
            <a:endParaRPr lang="de-DE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00B050"/>
              </a:buClr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k_rka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 _lek, tr_n,  _čast,  _hel,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muchom_rka</a:t>
            </a:r>
            <a:r>
              <a:rPr lang="de-DE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t_ňka</a:t>
            </a:r>
            <a:endParaRPr lang="de-DE" sz="28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rgbClr val="00B050"/>
              </a:buClr>
              <a:buFont typeface="Arial" pitchFamily="34" charset="0"/>
              <a:buChar char="•"/>
              <a:defRPr/>
            </a:pPr>
            <a:endParaRPr lang="de-DE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Doplň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u, ú </a:t>
            </a:r>
            <a:r>
              <a:rPr lang="cs-CZ" b="1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nebo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b="1" dirty="0">
                <a:ln w="0">
                  <a:solidFill>
                    <a:srgbClr val="DA4408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ů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de-DE" b="1" dirty="0" smtClean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  </a:t>
            </a:r>
            <a:r>
              <a:rPr lang="de-DE" b="1" dirty="0" smtClean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1</a:t>
            </a:r>
            <a:endParaRPr lang="de-DE" b="1" dirty="0">
              <a:ln w="0"/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 numCol="2" rtlCol="0">
            <a:no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hl_boká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t_ň</a:t>
            </a:r>
            <a:r>
              <a:rPr lang="de-D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několik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chlapc_	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p_jdeme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dom_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cítil _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navu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_tíká rychle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zlatý</a:t>
            </a:r>
            <a:r>
              <a:rPr lang="de-D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tr_n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_viděl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Petr_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těžký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_kol	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peč_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m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dort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	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err="1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v_j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směv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nepříjemný pr_van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c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vičební 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_bor	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v_bec se nebojí	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r_žová 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sta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náš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čitel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ečená  kr_ta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k_latý st_l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p_l b_chty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_ž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p_jdeme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_tulný d_m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Doplň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u, ú </a:t>
            </a:r>
            <a:r>
              <a:rPr lang="cs-CZ" b="1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nebo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b="1" dirty="0">
                <a:ln w="0">
                  <a:solidFill>
                    <a:srgbClr val="DA4408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ů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de-DE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   </a:t>
            </a:r>
            <a:r>
              <a:rPr lang="de-DE" b="1" dirty="0" smtClean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2</a:t>
            </a:r>
            <a:endParaRPr lang="de-DE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 numCol="2"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v_ně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r_že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_roda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hrozn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zké _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dolí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d_bová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h_l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hl_boká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t_ňka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zást_p chlapc_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m_chom_rka</a:t>
            </a:r>
            <a:r>
              <a:rPr lang="de-DE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 mech_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bor_vkové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b_chty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velká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_trata	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kr_ček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dol_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n_ž a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n_žky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pět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medvěd_	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k_zlata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poskak_jí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sl_pky banán_	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lomky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kamen_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m_j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st_l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pr_hovaná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m_ra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Kryšt_fk_v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kryt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d_vod</a:t>
            </a:r>
            <a:r>
              <a:rPr lang="de-D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ke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strach_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c_kr 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s_l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Doplň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u, ú </a:t>
            </a:r>
            <a:r>
              <a:rPr lang="cs-CZ" b="1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nebo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b="1" dirty="0">
                <a:ln w="0">
                  <a:solidFill>
                    <a:srgbClr val="DA4408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ů</a:t>
            </a:r>
            <a:r>
              <a:rPr lang="cs-CZ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de-DE" b="1" dirty="0">
                <a:ln w="0"/>
                <a:solidFill>
                  <a:schemeClr val="accent1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    </a:t>
            </a:r>
            <a:r>
              <a:rPr lang="de-DE" b="1" dirty="0" smtClean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3</a:t>
            </a:r>
            <a:endParaRPr lang="de-DE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 numCol="2"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dol_ ze schod_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rozz_řená kr_ta	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_norové _terý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troch_ hrach_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d_mysná pav_čina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_dělal _kol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_zamčená k_lna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m_j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r_čník</a:t>
            </a:r>
            <a:endParaRPr lang="de-DE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p_lnoční mše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n_še trávy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m_zikál na ledě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fotbalové m_žstvo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_držba auta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_klid pokojík_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_ložný prostor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k_rovec v lese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err="1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_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flon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na pasece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v_dce třídy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pět malíř_</a:t>
            </a:r>
            <a:endParaRPr lang="de-DE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z_stat v klidu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	</a:t>
            </a:r>
            <a:endParaRPr lang="de-DE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/>
          </p:cNvSpPr>
          <p:nvPr>
            <p:ph type="body" idx="1"/>
          </p:nvPr>
        </p:nvSpPr>
        <p:spPr>
          <a:xfrm>
            <a:off x="457200" y="3284538"/>
            <a:ext cx="8229600" cy="2981325"/>
          </a:xfrm>
        </p:spPr>
        <p:txBody>
          <a:bodyPr/>
          <a:lstStyle/>
          <a:p>
            <a:pPr eaLnBrk="1" hangingPunct="1"/>
            <a:r>
              <a:rPr lang="cs-CZ" b="1" smtClean="0"/>
              <a:t>Použitá literatura:</a:t>
            </a:r>
          </a:p>
          <a:p>
            <a:pPr eaLnBrk="1" hangingPunct="1"/>
            <a:r>
              <a:rPr lang="cs-CZ" smtClean="0"/>
              <a:t>Ing. J. Potůčková: Pracovní sešit z českého jazyka pro 2.ročník základní školy,  1.díl. Studio 1+1  2000</a:t>
            </a:r>
          </a:p>
          <a:p>
            <a:pPr eaLnBrk="1" hangingPunct="1"/>
            <a:r>
              <a:rPr lang="cs-CZ" smtClean="0"/>
              <a:t>Ing. J. Potůčková: Český jazyk pro 2. ročník základní školy, 1.díl. Studio 1+1  2000</a:t>
            </a:r>
          </a:p>
          <a:p>
            <a:pPr eaLnBrk="1" hangingPunct="1"/>
            <a:r>
              <a:rPr lang="cs-CZ" smtClean="0"/>
              <a:t>Dr. H. Mikulenková a kol.: Český jazyk pro 2. ročník, 1.díl. Prodos 1997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Iapetus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</TotalTime>
  <Words>224</Words>
  <Application>Microsoft Office PowerPoint</Application>
  <PresentationFormat>Předvádění na obrazovce (4:3)</PresentationFormat>
  <Paragraphs>97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Executive</vt:lpstr>
      <vt:lpstr>Prezentace aplikace PowerPoint</vt:lpstr>
      <vt:lpstr>Samohlásky ú,ů </vt:lpstr>
      <vt:lpstr>samohlásky ú,ů</vt:lpstr>
      <vt:lpstr>Procvičuj a zdůvodňuj psaní ú,ů</vt:lpstr>
      <vt:lpstr>Doplň u, ú nebo ů     1</vt:lpstr>
      <vt:lpstr>Doplň u, ú nebo ů     2</vt:lpstr>
      <vt:lpstr>Doplň u, ú nebo ů     3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Samohlásky_ú,ů</dc:title>
  <dc:creator>Alena Stanikova</dc:creator>
  <cp:lastModifiedBy>Staníková Alena</cp:lastModifiedBy>
  <cp:revision>25</cp:revision>
  <dcterms:created xsi:type="dcterms:W3CDTF">2011-11-03T09:31:28Z</dcterms:created>
  <dcterms:modified xsi:type="dcterms:W3CDTF">2013-05-10T04:47:12Z</dcterms:modified>
</cp:coreProperties>
</file>