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56" r:id="rId3"/>
    <p:sldId id="257" r:id="rId4"/>
    <p:sldId id="261" r:id="rId5"/>
    <p:sldId id="258" r:id="rId6"/>
    <p:sldId id="259" r:id="rId7"/>
    <p:sldId id="260" r:id="rId8"/>
    <p:sldId id="264" r:id="rId9"/>
    <p:sldId id="263" r:id="rId10"/>
    <p:sldId id="267" r:id="rId11"/>
    <p:sldId id="26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8" d="100"/>
          <a:sy n="118" d="100"/>
        </p:scale>
        <p:origin x="-1434" y="-2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573A13-55DC-4315-BF7B-81947C906F95}" type="datetimeFigureOut">
              <a:rPr lang="cs-CZ" smtClean="0"/>
              <a:pPr/>
              <a:t>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243042-09E1-4DDD-80FF-A29924401D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573A13-55DC-4315-BF7B-81947C906F95}" type="datetimeFigureOut">
              <a:rPr lang="cs-CZ" smtClean="0"/>
              <a:pPr/>
              <a:t>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243042-09E1-4DDD-80FF-A29924401D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573A13-55DC-4315-BF7B-81947C906F95}" type="datetimeFigureOut">
              <a:rPr lang="cs-CZ" smtClean="0"/>
              <a:pPr/>
              <a:t>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243042-09E1-4DDD-80FF-A29924401D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573A13-55DC-4315-BF7B-81947C906F95}" type="datetimeFigureOut">
              <a:rPr lang="cs-CZ" smtClean="0"/>
              <a:pPr/>
              <a:t>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243042-09E1-4DDD-80FF-A29924401D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573A13-55DC-4315-BF7B-81947C906F95}" type="datetimeFigureOut">
              <a:rPr lang="cs-CZ" smtClean="0"/>
              <a:pPr/>
              <a:t>9.5.2013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243042-09E1-4DDD-80FF-A29924401D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573A13-55DC-4315-BF7B-81947C906F95}" type="datetimeFigureOut">
              <a:rPr lang="cs-CZ" smtClean="0"/>
              <a:pPr/>
              <a:t>9.5.2013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243042-09E1-4DDD-80FF-A29924401D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573A13-55DC-4315-BF7B-81947C906F95}" type="datetimeFigureOut">
              <a:rPr lang="cs-CZ" smtClean="0"/>
              <a:pPr/>
              <a:t>9.5.2013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243042-09E1-4DDD-80FF-A29924401D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573A13-55DC-4315-BF7B-81947C906F95}" type="datetimeFigureOut">
              <a:rPr lang="cs-CZ" smtClean="0"/>
              <a:pPr/>
              <a:t>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243042-09E1-4DDD-80FF-A29924401D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573A13-55DC-4315-BF7B-81947C906F95}" type="datetimeFigureOut">
              <a:rPr lang="cs-CZ" smtClean="0"/>
              <a:pPr/>
              <a:t>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243042-09E1-4DDD-80FF-A29924401D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573A13-55DC-4315-BF7B-81947C906F95}" type="datetimeFigureOut">
              <a:rPr lang="cs-CZ" smtClean="0"/>
              <a:pPr/>
              <a:t>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243042-09E1-4DDD-80FF-A29924401D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573A13-55DC-4315-BF7B-81947C906F95}" type="datetimeFigureOut">
              <a:rPr lang="cs-CZ" smtClean="0"/>
              <a:pPr/>
              <a:t>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243042-09E1-4DDD-80FF-A29924401D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1573A13-55DC-4315-BF7B-81947C906F95}" type="datetimeFigureOut">
              <a:rPr lang="cs-CZ" smtClean="0"/>
              <a:pPr/>
              <a:t>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2243042-09E1-4DDD-80FF-A29924401D2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Screen_on_the_green_1.jpg" TargetMode="External"/><Relationship Id="rId7" Type="http://schemas.openxmlformats.org/officeDocument/2006/relationships/image" Target="../media/image2.jpeg"/><Relationship Id="rId2" Type="http://schemas.openxmlformats.org/officeDocument/2006/relationships/hyperlink" Target="http://commons.wikimedia.org/wiki/File:London_IMAX_cinema_2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.png"/><Relationship Id="rId5" Type="http://schemas.openxmlformats.org/officeDocument/2006/relationships/hyperlink" Target="http://commons.wikimedia.org/wiki/File:Bart_Simpson_statue_(4840275020).jpg" TargetMode="External"/><Relationship Id="rId4" Type="http://schemas.openxmlformats.org/officeDocument/2006/relationships/hyperlink" Target="http://commons.wikimedia.org/wiki/File:Run_-_zombies_are_on_their_way.jpg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Bad_day_-_nice_Halloween.jpg" TargetMode="External"/><Relationship Id="rId2" Type="http://schemas.openxmlformats.org/officeDocument/2006/relationships/hyperlink" Target="http://commons.wikimedia.org/wiki/File:Action_film_actors.jpe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jpeg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50073831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effectLst/>
                        </a:rPr>
                        <a:t>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01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Volnočasové aktivity: kino, film – slovní zásoba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Cinema</a:t>
                      </a: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,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100" baseline="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cartoon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, </a:t>
                      </a:r>
                      <a:r>
                        <a:rPr lang="cs-CZ" sz="1100" baseline="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comedy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, </a:t>
                      </a:r>
                      <a:r>
                        <a:rPr lang="cs-CZ" sz="1100" baseline="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actor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, </a:t>
                      </a:r>
                      <a:r>
                        <a:rPr lang="cs-CZ" sz="1100" baseline="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cast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Anglický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jazyk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Mgr.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Daniela </a:t>
                      </a:r>
                      <a:r>
                        <a:rPr lang="cs-CZ" sz="1200" baseline="0" dirty="0" err="1" smtClean="0">
                          <a:effectLst/>
                          <a:latin typeface="+mn-lt"/>
                          <a:ea typeface="+mn-ea"/>
                          <a:cs typeface="+mn-cs"/>
                        </a:rPr>
                        <a:t>Popperová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Anglický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výklad, pracovní list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prezentace, doplňování</a:t>
                      </a: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pracovního listu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 ročník, žáci 15 – 16 let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</a:t>
                      </a: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strana 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91035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err="1" smtClean="0"/>
              <a:t>Cinema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smtClean="0"/>
              <a:t>VY_22_INOVACE_01_09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55742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14202"/>
          </a:xfrm>
        </p:spPr>
        <p:txBody>
          <a:bodyPr>
            <a:normAutofit/>
          </a:bodyPr>
          <a:lstStyle/>
          <a:p>
            <a:r>
              <a:rPr lang="en-GB" sz="3200" b="1" dirty="0" smtClean="0"/>
              <a:t>Cinema</a:t>
            </a:r>
            <a:endParaRPr lang="en-GB" sz="3200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539552" y="1340768"/>
            <a:ext cx="8147248" cy="4785395"/>
          </a:xfrm>
        </p:spPr>
        <p:txBody>
          <a:bodyPr>
            <a:normAutofit/>
          </a:bodyPr>
          <a:lstStyle/>
          <a:p>
            <a:r>
              <a:rPr lang="en-GB" sz="2800" dirty="0" smtClean="0"/>
              <a:t>Many people like going to cinemas. You can see the latest </a:t>
            </a:r>
            <a:r>
              <a:rPr lang="en-GB" sz="2800" b="1" dirty="0" smtClean="0"/>
              <a:t>blockbusters</a:t>
            </a:r>
            <a:r>
              <a:rPr lang="en-GB" sz="2800" dirty="0" smtClean="0"/>
              <a:t> there. Films are shown on a </a:t>
            </a:r>
            <a:r>
              <a:rPr lang="en-GB" sz="2800" b="1" dirty="0" smtClean="0"/>
              <a:t>screen</a:t>
            </a:r>
            <a:r>
              <a:rPr lang="en-GB" sz="2800" dirty="0" smtClean="0"/>
              <a:t>. Some films have </a:t>
            </a:r>
            <a:r>
              <a:rPr lang="en-GB" sz="2800" b="1" dirty="0" smtClean="0"/>
              <a:t>subtitles</a:t>
            </a:r>
            <a:r>
              <a:rPr lang="en-GB" sz="2800" dirty="0" smtClean="0"/>
              <a:t>, others are </a:t>
            </a:r>
            <a:r>
              <a:rPr lang="en-GB" sz="2800" b="1" dirty="0" smtClean="0"/>
              <a:t>dubbed</a:t>
            </a:r>
            <a:r>
              <a:rPr lang="en-GB" sz="2800" dirty="0" smtClean="0"/>
              <a:t>.</a:t>
            </a:r>
            <a:endParaRPr lang="en-GB" sz="2800" dirty="0"/>
          </a:p>
        </p:txBody>
      </p:sp>
      <p:cxnSp>
        <p:nvCxnSpPr>
          <p:cNvPr id="6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dirty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</a:t>
            </a:r>
            <a:r>
              <a:rPr kumimoji="0" lang="cs-CZ" sz="16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Čelakovského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 5, příspěvková organizace</a:t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9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2</a:t>
            </a:fld>
            <a:endParaRPr lang="cs-CZ" dirty="0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1026" name="Picture 2" descr="H:\Screen_on_the_green_1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572000" y="2780928"/>
            <a:ext cx="4032448" cy="3193143"/>
          </a:xfrm>
          <a:prstGeom prst="rect">
            <a:avLst/>
          </a:prstGeom>
          <a:noFill/>
        </p:spPr>
      </p:pic>
      <p:pic>
        <p:nvPicPr>
          <p:cNvPr id="2" name="Picture 3" descr="H:\800px-London_IMAX_cinema_2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11560" y="3068960"/>
            <a:ext cx="3816424" cy="2862318"/>
          </a:xfrm>
          <a:prstGeom prst="rect">
            <a:avLst/>
          </a:prstGeom>
          <a:noFill/>
        </p:spPr>
      </p:pic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allAtOnce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2348880"/>
          </a:xfrm>
        </p:spPr>
        <p:txBody>
          <a:bodyPr>
            <a:normAutofit/>
          </a:bodyPr>
          <a:lstStyle/>
          <a:p>
            <a:r>
              <a:rPr lang="en-GB" sz="3200" b="1" dirty="0" smtClean="0"/>
              <a:t>Types of film</a:t>
            </a:r>
            <a:endParaRPr lang="en-GB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b="1" dirty="0" smtClean="0"/>
              <a:t>Comedy</a:t>
            </a:r>
            <a:r>
              <a:rPr lang="en-GB" sz="2800" dirty="0" smtClean="0"/>
              <a:t> – funny film</a:t>
            </a:r>
          </a:p>
          <a:p>
            <a:r>
              <a:rPr lang="en-GB" sz="2800" b="1" dirty="0" smtClean="0"/>
              <a:t>Action film </a:t>
            </a:r>
            <a:r>
              <a:rPr lang="en-GB" sz="2800" dirty="0" smtClean="0"/>
              <a:t>– full of action scenes</a:t>
            </a:r>
          </a:p>
          <a:p>
            <a:r>
              <a:rPr lang="en-GB" sz="2800" b="1" dirty="0" smtClean="0"/>
              <a:t>Horror </a:t>
            </a:r>
            <a:r>
              <a:rPr lang="en-GB" sz="2800" dirty="0" smtClean="0"/>
              <a:t>– makes you scared: </a:t>
            </a:r>
            <a:r>
              <a:rPr lang="en-GB" sz="2800" i="1" dirty="0" smtClean="0"/>
              <a:t>Dracula</a:t>
            </a:r>
          </a:p>
          <a:p>
            <a:r>
              <a:rPr lang="en-GB" sz="2800" b="1" dirty="0" smtClean="0"/>
              <a:t>Thriller</a:t>
            </a:r>
            <a:r>
              <a:rPr lang="en-GB" sz="2800" dirty="0" smtClean="0"/>
              <a:t> – interesting and exciting: </a:t>
            </a:r>
            <a:r>
              <a:rPr lang="en-GB" sz="2800" i="1" dirty="0" smtClean="0"/>
              <a:t>Silence of the Lambs</a:t>
            </a:r>
          </a:p>
        </p:txBody>
      </p:sp>
      <p:cxnSp>
        <p:nvCxnSpPr>
          <p:cNvPr id="8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11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3</a:t>
            </a:fld>
            <a:endParaRPr lang="cs-CZ" dirty="0"/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4" name="Picture 2" descr="H:\Run_-_zombies_are_on_their_way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699792" y="3645024"/>
            <a:ext cx="3528392" cy="2160239"/>
          </a:xfrm>
          <a:prstGeom prst="rect">
            <a:avLst/>
          </a:prstGeom>
          <a:noFill/>
        </p:spPr>
      </p:pic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12776"/>
            <a:ext cx="8219256" cy="4713387"/>
          </a:xfrm>
        </p:spPr>
        <p:txBody>
          <a:bodyPr/>
          <a:lstStyle/>
          <a:p>
            <a:r>
              <a:rPr lang="en-GB" sz="2800" b="1" dirty="0" smtClean="0"/>
              <a:t>Sci-fi film</a:t>
            </a:r>
          </a:p>
          <a:p>
            <a:r>
              <a:rPr lang="en-GB" sz="2800" b="1" dirty="0" smtClean="0"/>
              <a:t>Disaster movie</a:t>
            </a:r>
            <a:r>
              <a:rPr lang="en-GB" sz="2800" dirty="0" smtClean="0"/>
              <a:t>: </a:t>
            </a:r>
            <a:r>
              <a:rPr lang="en-GB" sz="2800" i="1" dirty="0" smtClean="0"/>
              <a:t>Titanic</a:t>
            </a:r>
          </a:p>
          <a:p>
            <a:r>
              <a:rPr lang="en-GB" sz="2800" b="1" dirty="0" smtClean="0"/>
              <a:t>Psychological drama</a:t>
            </a:r>
          </a:p>
          <a:p>
            <a:r>
              <a:rPr lang="en-GB" sz="2800" b="1" dirty="0" smtClean="0"/>
              <a:t>Romance</a:t>
            </a:r>
            <a:r>
              <a:rPr lang="en-GB" sz="2800" dirty="0" smtClean="0"/>
              <a:t> – a love story</a:t>
            </a:r>
          </a:p>
          <a:p>
            <a:r>
              <a:rPr lang="en-GB" sz="2800" b="1" dirty="0" smtClean="0"/>
              <a:t>Cartoon</a:t>
            </a:r>
          </a:p>
          <a:p>
            <a:r>
              <a:rPr lang="en-GB" sz="2800" b="1" dirty="0" smtClean="0"/>
              <a:t>Western</a:t>
            </a:r>
          </a:p>
          <a:p>
            <a:r>
              <a:rPr lang="en-GB" sz="2800" b="1" dirty="0" smtClean="0"/>
              <a:t>Documentary</a:t>
            </a:r>
            <a:r>
              <a:rPr lang="en-GB" sz="2800" dirty="0" smtClean="0"/>
              <a:t> – real events</a:t>
            </a:r>
          </a:p>
          <a:p>
            <a:r>
              <a:rPr lang="en-GB" sz="2800" b="1" dirty="0" smtClean="0"/>
              <a:t>Musical</a:t>
            </a:r>
          </a:p>
          <a:p>
            <a:pPr>
              <a:buNone/>
            </a:pPr>
            <a:endParaRPr lang="cs-CZ" dirty="0"/>
          </a:p>
        </p:txBody>
      </p:sp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10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4</a:t>
            </a:fld>
            <a:endParaRPr lang="cs-CZ" dirty="0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3076" name="Picture 4" descr="H:\Bart_Simpson_statue_(4840275020)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148064" y="1052736"/>
            <a:ext cx="3240359" cy="4860537"/>
          </a:xfrm>
          <a:prstGeom prst="rect">
            <a:avLst/>
          </a:prstGeom>
          <a:noFill/>
        </p:spPr>
      </p:pic>
    </p:spTree>
  </p:cSld>
  <p:clrMapOvr>
    <a:masterClrMapping/>
  </p:clrMapOvr>
  <p:transition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2434282"/>
          </a:xfrm>
        </p:spPr>
        <p:txBody>
          <a:bodyPr>
            <a:normAutofit/>
          </a:bodyPr>
          <a:lstStyle/>
          <a:p>
            <a:r>
              <a:rPr lang="en-GB" sz="3200" b="1" dirty="0" smtClean="0"/>
              <a:t>People</a:t>
            </a:r>
            <a:endParaRPr lang="en-GB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844824"/>
            <a:ext cx="8363272" cy="4281339"/>
          </a:xfrm>
        </p:spPr>
        <p:txBody>
          <a:bodyPr>
            <a:normAutofit/>
          </a:bodyPr>
          <a:lstStyle/>
          <a:p>
            <a:r>
              <a:rPr lang="en-GB" sz="2800" b="1" dirty="0" smtClean="0"/>
              <a:t>Actress, actor</a:t>
            </a:r>
          </a:p>
          <a:p>
            <a:r>
              <a:rPr lang="en-GB" sz="2800" b="1" dirty="0" smtClean="0"/>
              <a:t>Director</a:t>
            </a:r>
          </a:p>
          <a:p>
            <a:r>
              <a:rPr lang="en-GB" sz="2800" b="1" dirty="0" smtClean="0"/>
              <a:t>Producer</a:t>
            </a:r>
          </a:p>
          <a:p>
            <a:r>
              <a:rPr lang="en-GB" sz="2800" b="1" dirty="0" smtClean="0"/>
              <a:t>Cameraman</a:t>
            </a:r>
          </a:p>
          <a:p>
            <a:r>
              <a:rPr lang="en-GB" sz="2800" b="1" dirty="0" smtClean="0"/>
              <a:t>Make-up artist</a:t>
            </a:r>
          </a:p>
          <a:p>
            <a:r>
              <a:rPr lang="en-GB" sz="2800" b="1" dirty="0" smtClean="0"/>
              <a:t>Audience</a:t>
            </a:r>
            <a:endParaRPr lang="en-GB" sz="2800" b="1" dirty="0"/>
          </a:p>
        </p:txBody>
      </p:sp>
      <p:cxnSp>
        <p:nvCxnSpPr>
          <p:cNvPr id="8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11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5</a:t>
            </a:fld>
            <a:endParaRPr lang="cs-CZ" dirty="0"/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4" name="Picture 2" descr="H:\Penélope_Cruz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788024" y="1556792"/>
            <a:ext cx="3168351" cy="4337323"/>
          </a:xfrm>
          <a:prstGeom prst="rect">
            <a:avLst/>
          </a:prstGeom>
          <a:noFill/>
        </p:spPr>
      </p:pic>
    </p:spTree>
  </p:cSld>
  <p:clrMapOvr>
    <a:masterClrMapping/>
  </p:clrMapOvr>
  <p:transition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226"/>
          </a:xfrm>
        </p:spPr>
        <p:txBody>
          <a:bodyPr>
            <a:normAutofit/>
          </a:bodyPr>
          <a:lstStyle/>
          <a:p>
            <a:r>
              <a:rPr lang="en-GB" sz="3200" b="1" dirty="0" smtClean="0"/>
              <a:t>Describing films</a:t>
            </a:r>
            <a:endParaRPr lang="en-GB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sz="3300" dirty="0" smtClean="0"/>
              <a:t>One of my favourite movie is Forrest Gump.</a:t>
            </a:r>
          </a:p>
          <a:p>
            <a:r>
              <a:rPr lang="en-GB" sz="3300" dirty="0" smtClean="0"/>
              <a:t>Forrest Gump was </a:t>
            </a:r>
            <a:r>
              <a:rPr lang="en-GB" sz="3300" b="1" dirty="0" smtClean="0"/>
              <a:t>directed</a:t>
            </a:r>
            <a:r>
              <a:rPr lang="en-GB" sz="3300" dirty="0" smtClean="0"/>
              <a:t> by Robert </a:t>
            </a:r>
            <a:r>
              <a:rPr lang="en-GB" sz="3300" dirty="0" err="1" smtClean="0"/>
              <a:t>Zemeckis</a:t>
            </a:r>
            <a:r>
              <a:rPr lang="en-GB" sz="3300" dirty="0" smtClean="0"/>
              <a:t>. </a:t>
            </a:r>
            <a:r>
              <a:rPr lang="en-GB" sz="3300" b="1" dirty="0" smtClean="0"/>
              <a:t>It is about </a:t>
            </a:r>
            <a:r>
              <a:rPr lang="en-GB" sz="3300" dirty="0" smtClean="0"/>
              <a:t>a journey through life of a simple man. “Gump (Tom Hanks) finds himself in the middle of </a:t>
            </a:r>
            <a:r>
              <a:rPr lang="en-GB" sz="3300" b="1" dirty="0" smtClean="0"/>
              <a:t>important events </a:t>
            </a:r>
            <a:r>
              <a:rPr lang="en-GB" sz="3300" dirty="0" smtClean="0"/>
              <a:t>from the late 50's through the 70's including a meeting with Elvis Presley, JFK and Richard Nixon. Without effort of his own he is a witness of almost all major </a:t>
            </a:r>
            <a:r>
              <a:rPr lang="en-GB" sz="3300" b="1" dirty="0" smtClean="0"/>
              <a:t>historical moments </a:t>
            </a:r>
            <a:r>
              <a:rPr lang="en-GB" sz="3300" dirty="0" smtClean="0"/>
              <a:t>in the United Stated, however he takes part in them without understanding what he does and sees”. </a:t>
            </a:r>
            <a:r>
              <a:rPr lang="en-US" dirty="0" smtClean="0"/>
              <a:t/>
            </a:r>
            <a:br>
              <a:rPr lang="en-US" dirty="0" smtClean="0"/>
            </a:br>
            <a:endParaRPr lang="en-US" dirty="0" smtClean="0"/>
          </a:p>
          <a:p>
            <a:endParaRPr lang="cs-CZ" dirty="0"/>
          </a:p>
        </p:txBody>
      </p:sp>
      <p:cxnSp>
        <p:nvCxnSpPr>
          <p:cNvPr id="5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6</a:t>
            </a:fld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</p:cSld>
  <p:clrMapOvr>
    <a:masterClrMapping/>
  </p:clrMapOvr>
  <p:transition>
    <p:comb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858218"/>
          </a:xfrm>
        </p:spPr>
        <p:txBody>
          <a:bodyPr>
            <a:normAutofit/>
          </a:bodyPr>
          <a:lstStyle/>
          <a:p>
            <a:r>
              <a:rPr lang="en-GB" sz="3200" b="1" dirty="0" smtClean="0"/>
              <a:t>Useful vocabulary</a:t>
            </a:r>
            <a:endParaRPr lang="en-GB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348880"/>
            <a:ext cx="8219256" cy="3777283"/>
          </a:xfrm>
        </p:spPr>
        <p:txBody>
          <a:bodyPr>
            <a:normAutofit/>
          </a:bodyPr>
          <a:lstStyle/>
          <a:p>
            <a:r>
              <a:rPr lang="en-GB" sz="2800" b="1" dirty="0" smtClean="0"/>
              <a:t>Screenplay</a:t>
            </a:r>
            <a:r>
              <a:rPr lang="en-GB" sz="2800" dirty="0" smtClean="0"/>
              <a:t> – the text of a film</a:t>
            </a:r>
          </a:p>
          <a:p>
            <a:r>
              <a:rPr lang="en-GB" sz="2800" b="1" dirty="0" smtClean="0"/>
              <a:t>Shot</a:t>
            </a:r>
            <a:r>
              <a:rPr lang="en-GB" sz="2800" dirty="0" smtClean="0"/>
              <a:t> – a single film sequence</a:t>
            </a:r>
          </a:p>
          <a:p>
            <a:r>
              <a:rPr lang="en-GB" sz="2800" b="1" dirty="0" smtClean="0"/>
              <a:t>Adaptation</a:t>
            </a:r>
            <a:r>
              <a:rPr lang="en-GB" sz="2800" dirty="0" smtClean="0"/>
              <a:t> – a film version of a book</a:t>
            </a:r>
          </a:p>
          <a:p>
            <a:r>
              <a:rPr lang="en-GB" sz="2800" b="1" dirty="0" smtClean="0"/>
              <a:t>Cast</a:t>
            </a:r>
            <a:r>
              <a:rPr lang="en-GB" sz="2800" dirty="0" smtClean="0"/>
              <a:t> – all the actors</a:t>
            </a:r>
          </a:p>
          <a:p>
            <a:r>
              <a:rPr lang="en-GB" sz="2800" b="1" dirty="0" smtClean="0"/>
              <a:t>Acting</a:t>
            </a:r>
            <a:r>
              <a:rPr lang="en-GB" sz="2800" dirty="0" smtClean="0"/>
              <a:t> – the way actors play their roles</a:t>
            </a:r>
          </a:p>
          <a:p>
            <a:r>
              <a:rPr lang="en-GB" sz="2800" b="1" dirty="0" smtClean="0"/>
              <a:t>Violent scenes </a:t>
            </a:r>
            <a:r>
              <a:rPr lang="en-GB" sz="2800" dirty="0" smtClean="0"/>
              <a:t>– scenes including fighting and death</a:t>
            </a:r>
          </a:p>
          <a:p>
            <a:r>
              <a:rPr lang="en-GB" sz="2800" b="1" dirty="0" smtClean="0"/>
              <a:t>Plot</a:t>
            </a:r>
            <a:r>
              <a:rPr lang="en-GB" sz="2800" dirty="0" smtClean="0"/>
              <a:t> – the story</a:t>
            </a:r>
            <a:endParaRPr lang="en-GB" sz="2800" dirty="0"/>
          </a:p>
        </p:txBody>
      </p:sp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10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7</a:t>
            </a:fld>
            <a:endParaRPr lang="cs-CZ" dirty="0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2050" name="Picture 2" descr="D:\Action_film_actors.jpeg.jpe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652120" y="1484784"/>
            <a:ext cx="3024336" cy="1988658"/>
          </a:xfrm>
          <a:prstGeom prst="rect">
            <a:avLst/>
          </a:prstGeom>
          <a:noFill/>
        </p:spPr>
      </p:pic>
    </p:spTree>
  </p:cSld>
  <p:clrMapOvr>
    <a:masterClrMapping/>
  </p:clrMapOvr>
  <p:transition>
    <p:comb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858218"/>
          </a:xfrm>
        </p:spPr>
        <p:txBody>
          <a:bodyPr>
            <a:normAutofit/>
          </a:bodyPr>
          <a:lstStyle/>
          <a:p>
            <a:r>
              <a:rPr lang="en-GB" sz="3200" b="1" dirty="0" smtClean="0"/>
              <a:t>Exercises</a:t>
            </a:r>
            <a:endParaRPr lang="en-GB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b="1" dirty="0" smtClean="0"/>
              <a:t>What word is being defined?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 smtClean="0"/>
              <a:t>The people who are watching a film.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 smtClean="0"/>
              <a:t>Authentic shots of real events.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 smtClean="0"/>
              <a:t>Frightening things happen.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 smtClean="0"/>
              <a:t>Person who instructs the actors and cameraman.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 smtClean="0"/>
              <a:t>The translation of what is said at the bottom of the screen.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 smtClean="0"/>
              <a:t>Lots of song and dancing.</a:t>
            </a:r>
            <a:endParaRPr lang="en-GB" sz="2800" dirty="0"/>
          </a:p>
        </p:txBody>
      </p:sp>
      <p:cxnSp>
        <p:nvCxnSpPr>
          <p:cNvPr id="5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8</a:t>
            </a:fld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</p:cSld>
  <p:clrMapOvr>
    <a:masterClrMapping/>
  </p:clrMapOvr>
  <p:transition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86210"/>
          </a:xfrm>
        </p:spPr>
        <p:txBody>
          <a:bodyPr>
            <a:normAutofit/>
          </a:bodyPr>
          <a:lstStyle/>
          <a:p>
            <a:r>
              <a:rPr lang="en-GB" sz="3200" b="1" dirty="0" smtClean="0"/>
              <a:t>Questions</a:t>
            </a:r>
            <a:endParaRPr lang="en-GB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2564904"/>
            <a:ext cx="8373616" cy="3805883"/>
          </a:xfrm>
        </p:spPr>
        <p:txBody>
          <a:bodyPr>
            <a:normAutofit/>
          </a:bodyPr>
          <a:lstStyle/>
          <a:p>
            <a:r>
              <a:rPr lang="en-GB" sz="2800" dirty="0" smtClean="0"/>
              <a:t>Do you like going to cinemas?</a:t>
            </a:r>
          </a:p>
          <a:p>
            <a:r>
              <a:rPr lang="en-GB" sz="2800" dirty="0" smtClean="0"/>
              <a:t>What was the latest film you have seen?</a:t>
            </a:r>
          </a:p>
          <a:p>
            <a:r>
              <a:rPr lang="en-GB" sz="2800" dirty="0" smtClean="0"/>
              <a:t>What are your favourite types of film?</a:t>
            </a:r>
          </a:p>
          <a:p>
            <a:r>
              <a:rPr lang="en-GB" sz="2800" dirty="0" smtClean="0"/>
              <a:t>What´s your favourite movie?</a:t>
            </a:r>
          </a:p>
          <a:p>
            <a:r>
              <a:rPr lang="en-GB" sz="2800" dirty="0" smtClean="0"/>
              <a:t>Can you write a short description of the movie?</a:t>
            </a:r>
          </a:p>
          <a:p>
            <a:r>
              <a:rPr lang="en-GB" sz="2800" dirty="0" smtClean="0"/>
              <a:t>Who are you favourite actors or actresses?</a:t>
            </a:r>
            <a:endParaRPr lang="en-GB" sz="2800" dirty="0"/>
          </a:p>
        </p:txBody>
      </p:sp>
      <p:cxnSp>
        <p:nvCxnSpPr>
          <p:cNvPr id="5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dirty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</a:t>
            </a:r>
            <a:r>
              <a:rPr kumimoji="0" lang="cs-CZ" sz="16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Čelakovského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 5, příspěvková organizace</a:t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9</a:t>
            </a:fld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1026" name="Picture 2" descr="D:\750px-Bad_day_-_nice_Halloween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796136" y="1014534"/>
            <a:ext cx="2952328" cy="2131436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02234"/>
          </a:xfrm>
        </p:spPr>
        <p:txBody>
          <a:bodyPr>
            <a:normAutofit/>
          </a:bodyPr>
          <a:lstStyle/>
          <a:p>
            <a:r>
              <a:rPr lang="cs-CZ" sz="2000" dirty="0" err="1" smtClean="0"/>
              <a:t>Sources</a:t>
            </a:r>
            <a:r>
              <a:rPr lang="cs-CZ" sz="2000" dirty="0" smtClean="0"/>
              <a:t>: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484784"/>
            <a:ext cx="8291264" cy="4641379"/>
          </a:xfrm>
        </p:spPr>
        <p:txBody>
          <a:bodyPr>
            <a:normAutofit/>
          </a:bodyPr>
          <a:lstStyle/>
          <a:p>
            <a:r>
              <a:rPr lang="en-US" sz="2000" dirty="0" smtClean="0"/>
              <a:t>[</a:t>
            </a:r>
            <a:r>
              <a:rPr lang="cs-CZ" sz="2000" dirty="0" smtClean="0"/>
              <a:t> cit. 2013- 03-11</a:t>
            </a:r>
            <a:r>
              <a:rPr lang="en-US" sz="2000" dirty="0" smtClean="0"/>
              <a:t>]</a:t>
            </a:r>
            <a:r>
              <a:rPr lang="cs-CZ" sz="2000" dirty="0" smtClean="0"/>
              <a:t>. Dostupný pod licencí Public </a:t>
            </a:r>
            <a:r>
              <a:rPr lang="cs-CZ" sz="2000" dirty="0" err="1" smtClean="0"/>
              <a:t>domain</a:t>
            </a:r>
            <a:r>
              <a:rPr lang="cs-CZ" sz="2000" dirty="0" smtClean="0"/>
              <a:t> na WWW.</a:t>
            </a:r>
          </a:p>
          <a:p>
            <a:r>
              <a:rPr lang="cs-CZ" sz="2000" dirty="0" smtClean="0">
                <a:hlinkClick r:id="rId2"/>
              </a:rPr>
              <a:t>http://commons.wikimedia.org/wiki/File:London_IMAX_cinema_2.jpg</a:t>
            </a:r>
            <a:endParaRPr lang="cs-CZ" sz="2000" dirty="0" smtClean="0"/>
          </a:p>
          <a:p>
            <a:r>
              <a:rPr lang="en-US" sz="2000" dirty="0" smtClean="0"/>
              <a:t>[</a:t>
            </a:r>
            <a:r>
              <a:rPr lang="cs-CZ" sz="2000" dirty="0" smtClean="0"/>
              <a:t> cit. 2013- 03-11</a:t>
            </a:r>
            <a:r>
              <a:rPr lang="en-US" sz="2000" dirty="0" smtClean="0"/>
              <a:t>]</a:t>
            </a:r>
            <a:r>
              <a:rPr lang="cs-CZ" sz="2000" dirty="0" smtClean="0"/>
              <a:t>. Dostupný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na WWW.</a:t>
            </a:r>
          </a:p>
          <a:p>
            <a:r>
              <a:rPr lang="cs-CZ" sz="2000" dirty="0" smtClean="0">
                <a:hlinkClick r:id="rId3"/>
              </a:rPr>
              <a:t>http://commons.wikimedia.org/wiki/File:Screen_on_the_green_1.jpg</a:t>
            </a:r>
            <a:endParaRPr lang="cs-CZ" sz="2000" dirty="0" smtClean="0"/>
          </a:p>
          <a:p>
            <a:r>
              <a:rPr lang="en-US" sz="2000" dirty="0" smtClean="0"/>
              <a:t>[</a:t>
            </a:r>
            <a:r>
              <a:rPr lang="cs-CZ" sz="2000" dirty="0" smtClean="0"/>
              <a:t> cit. 2013- 03-11</a:t>
            </a:r>
            <a:r>
              <a:rPr lang="en-US" sz="2000" dirty="0" smtClean="0"/>
              <a:t>]</a:t>
            </a:r>
            <a:r>
              <a:rPr lang="cs-CZ" sz="2000" dirty="0" smtClean="0"/>
              <a:t>. Dostupný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na WWW.</a:t>
            </a:r>
          </a:p>
          <a:p>
            <a:r>
              <a:rPr lang="cs-CZ" sz="2000" dirty="0" smtClean="0">
                <a:hlinkClick r:id="rId4"/>
              </a:rPr>
              <a:t>http://commons.wikimedia.org/wiki/File:Run_-_zombies_are_on_their_way.jpg</a:t>
            </a:r>
            <a:endParaRPr lang="cs-CZ" sz="2000" dirty="0" smtClean="0"/>
          </a:p>
          <a:p>
            <a:r>
              <a:rPr lang="en-US" sz="2000" dirty="0" smtClean="0"/>
              <a:t>[</a:t>
            </a:r>
            <a:r>
              <a:rPr lang="cs-CZ" sz="2000" dirty="0" smtClean="0"/>
              <a:t> cit. 2013- 03-11</a:t>
            </a:r>
            <a:r>
              <a:rPr lang="en-US" sz="2000" dirty="0" smtClean="0"/>
              <a:t>]</a:t>
            </a:r>
            <a:r>
              <a:rPr lang="cs-CZ" sz="2000" dirty="0" smtClean="0"/>
              <a:t>. Dostupný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na WWW.</a:t>
            </a:r>
          </a:p>
          <a:p>
            <a:r>
              <a:rPr lang="cs-CZ" sz="2000" dirty="0" smtClean="0">
                <a:hlinkClick r:id="rId5"/>
              </a:rPr>
              <a:t>http://commons.wikimedia.org/wiki/File:Bart_Simpson_statue_%284840275020%29.jpg</a:t>
            </a:r>
            <a:endParaRPr lang="cs-CZ" sz="2000" dirty="0" smtClean="0"/>
          </a:p>
          <a:p>
            <a:r>
              <a:rPr lang="en-US" sz="2000" dirty="0" smtClean="0"/>
              <a:t>[</a:t>
            </a:r>
            <a:r>
              <a:rPr lang="cs-CZ" sz="2000" dirty="0" smtClean="0"/>
              <a:t> cit. 2013- 03-11</a:t>
            </a:r>
            <a:r>
              <a:rPr lang="en-US" sz="2000" dirty="0" smtClean="0"/>
              <a:t>]</a:t>
            </a:r>
            <a:r>
              <a:rPr lang="cs-CZ" sz="2000" dirty="0" smtClean="0"/>
              <a:t>. Dostupný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na WWW.</a:t>
            </a:r>
          </a:p>
          <a:p>
            <a:r>
              <a:rPr lang="cs-CZ" sz="2000" dirty="0" smtClean="0"/>
              <a:t>http://commons.wikimedia.org/wiki/File:Pen%C3%A9lope_Cruz.jpg</a:t>
            </a:r>
          </a:p>
        </p:txBody>
      </p:sp>
      <p:cxnSp>
        <p:nvCxnSpPr>
          <p:cNvPr id="4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7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10</a:t>
            </a:fld>
            <a:endParaRPr lang="cs-CZ" dirty="0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196752"/>
            <a:ext cx="8291264" cy="4929411"/>
          </a:xfrm>
        </p:spPr>
        <p:txBody>
          <a:bodyPr/>
          <a:lstStyle/>
          <a:p>
            <a:r>
              <a:rPr lang="en-US" sz="2000" dirty="0" smtClean="0"/>
              <a:t>[</a:t>
            </a:r>
            <a:r>
              <a:rPr lang="cs-CZ" sz="2000" dirty="0" smtClean="0"/>
              <a:t> cit. 2013- 03-11</a:t>
            </a:r>
            <a:r>
              <a:rPr lang="en-US" sz="2000" dirty="0" smtClean="0"/>
              <a:t>]</a:t>
            </a:r>
            <a:r>
              <a:rPr lang="cs-CZ" sz="2000" dirty="0" smtClean="0"/>
              <a:t>. Dostupný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na WWW.</a:t>
            </a:r>
          </a:p>
          <a:p>
            <a:r>
              <a:rPr lang="cs-CZ" sz="2000" dirty="0" smtClean="0">
                <a:hlinkClick r:id="rId2"/>
              </a:rPr>
              <a:t>http://commons.wikimedia.org/wiki/File:Action_film_actors.jpeg</a:t>
            </a:r>
            <a:endParaRPr lang="cs-CZ" sz="2000" dirty="0" smtClean="0"/>
          </a:p>
          <a:p>
            <a:r>
              <a:rPr lang="en-US" sz="2000" dirty="0" smtClean="0"/>
              <a:t>[</a:t>
            </a:r>
            <a:r>
              <a:rPr lang="cs-CZ" sz="2000" dirty="0" smtClean="0"/>
              <a:t> cit. 2013- 03-11</a:t>
            </a:r>
            <a:r>
              <a:rPr lang="en-US" sz="2000" dirty="0" smtClean="0"/>
              <a:t>]</a:t>
            </a:r>
            <a:r>
              <a:rPr lang="cs-CZ" sz="2000" dirty="0" smtClean="0"/>
              <a:t>. Dostupný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na WWW.</a:t>
            </a:r>
          </a:p>
          <a:p>
            <a:r>
              <a:rPr lang="cs-CZ" sz="2000" dirty="0" smtClean="0">
                <a:hlinkClick r:id="rId3"/>
              </a:rPr>
              <a:t>http://commons.wikimedia.org/wiki/File:Bad_day_-_nice_Halloween.jpg</a:t>
            </a:r>
            <a:endParaRPr lang="cs-CZ" sz="2000" dirty="0" smtClean="0"/>
          </a:p>
          <a:p>
            <a:r>
              <a:rPr lang="en-US" sz="2000" dirty="0" smtClean="0"/>
              <a:t>PIERNICZEK. </a:t>
            </a:r>
            <a:r>
              <a:rPr lang="en-US" sz="2000" i="1" dirty="0" smtClean="0"/>
              <a:t>The Review of Forrest Gump Movie</a:t>
            </a:r>
            <a:r>
              <a:rPr lang="en-US" sz="2000" dirty="0" smtClean="0"/>
              <a:t> [online]. [cit. 26.3.2013]. </a:t>
            </a:r>
            <a:r>
              <a:rPr lang="en-US" sz="2000" dirty="0" err="1" smtClean="0"/>
              <a:t>Dostupný</a:t>
            </a:r>
            <a:r>
              <a:rPr lang="en-US" sz="2000" dirty="0" smtClean="0"/>
              <a:t> </a:t>
            </a:r>
            <a:r>
              <a:rPr lang="en-US" sz="2000" dirty="0" err="1" smtClean="0"/>
              <a:t>na</a:t>
            </a:r>
            <a:r>
              <a:rPr lang="en-US" sz="2000" dirty="0" smtClean="0"/>
              <a:t> WWW: http://www.studymode.com/essays/Review-Forrest-Gump-Movie-129171.html </a:t>
            </a:r>
            <a:endParaRPr lang="cs-CZ" sz="2000" dirty="0" smtClean="0"/>
          </a:p>
          <a:p>
            <a:endParaRPr lang="cs-CZ" sz="2000" dirty="0" smtClean="0"/>
          </a:p>
          <a:p>
            <a:endParaRPr lang="en-GB" dirty="0"/>
          </a:p>
        </p:txBody>
      </p:sp>
      <p:cxnSp>
        <p:nvCxnSpPr>
          <p:cNvPr id="4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7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11</a:t>
            </a:fld>
            <a:endParaRPr lang="cs-CZ" dirty="0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267</TotalTime>
  <Words>668</Words>
  <Application>Microsoft Office PowerPoint</Application>
  <PresentationFormat>Předvádění na obrazovce (4:3)</PresentationFormat>
  <Paragraphs>122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STŘEDNÍ ŠKOLA STAVEBNÍ A TECHNICKÁ Ústí nad Labem, Čelakovského 5, příspěvková organizace Páteřní škola Ústeckého kraje</vt:lpstr>
      <vt:lpstr>Cinema</vt:lpstr>
      <vt:lpstr>Types of film</vt:lpstr>
      <vt:lpstr>Prezentace aplikace PowerPoint</vt:lpstr>
      <vt:lpstr>People</vt:lpstr>
      <vt:lpstr>Describing films</vt:lpstr>
      <vt:lpstr>Useful vocabulary</vt:lpstr>
      <vt:lpstr>Exercises</vt:lpstr>
      <vt:lpstr>Questions</vt:lpstr>
      <vt:lpstr>Sources: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Cinema</dc:title>
  <dc:creator>***</dc:creator>
  <cp:lastModifiedBy>Daniela Popperová, Mgr.</cp:lastModifiedBy>
  <cp:revision>76</cp:revision>
  <dcterms:created xsi:type="dcterms:W3CDTF">2012-12-09T13:27:16Z</dcterms:created>
  <dcterms:modified xsi:type="dcterms:W3CDTF">2013-05-09T05:50:34Z</dcterms:modified>
</cp:coreProperties>
</file>