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202B0CA-FC54-4496-8BCA-5EF66A818D29}" styleName="Styl Tmavá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9F753DA-0BDC-448B-8657-70668B8919C1}" type="datetimeFigureOut">
              <a:rPr lang="cs-CZ"/>
              <a:pPr/>
              <a:t>10.5.2013</a:t>
            </a:fld>
            <a:endParaRPr lang="cs-CZ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FF4B102-18D4-4CAE-943F-BEBAD928C94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2048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68F7B9C-C10C-4301-A343-A4590D59963E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60280-EC0E-452F-90EF-25E3E26F6DDA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D39EE-7C2C-4BF4-AC9C-608CF4410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3AF9B-C785-4FE5-AC67-C00FF479BF20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9ED2F-5565-4440-A004-4479E1ACC9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1201D-0677-474F-A8B7-ECF08E565187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212E5-0B97-4F5D-B120-9D1CFDF6B4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3B292-1290-4038-9D0B-D9B3581F1392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0A551-1BBB-41DA-A161-7CF754BDFA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591EB-9FEE-4464-B6D5-83B6BB7A7519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D1FE2-2584-4EA4-83AB-41704D472A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11483-F5DA-4421-B8CB-7685FE51932C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6E266-48EF-4286-A32C-6E6A395A02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97901-6C92-4B7E-BDBA-10AC827E131A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DD991-2A79-42DE-8B2E-0C85CF2828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D4A74-29E4-42B0-918F-BA69AF97E092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0E681-3403-4BB2-A12B-27F07D448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D3449-2857-4DFE-8A0B-72C1E02EEABB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C349D-7D54-4CBC-9B42-310F1D4FC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8AE40-194D-4EBB-9C53-E0BD5EBAA3BD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14C2A-E57C-4E95-B7A2-8EEF737441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65FF0-277E-4F4B-96DE-A567302A494F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6F110-E489-40B3-902E-81E4C3E881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C7AFF7-9D0C-4BB3-AD12-EBB17FFFB43F}" type="datetimeFigureOut">
              <a:rPr lang="cs-CZ"/>
              <a:pPr>
                <a:defRPr/>
              </a:pPr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ACDE6C-7704-4753-AB45-8FE6141729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0" r:id="rId2"/>
    <p:sldLayoutId id="2147483789" r:id="rId3"/>
    <p:sldLayoutId id="2147483788" r:id="rId4"/>
    <p:sldLayoutId id="2147483787" r:id="rId5"/>
    <p:sldLayoutId id="2147483786" r:id="rId6"/>
    <p:sldLayoutId id="2147483785" r:id="rId7"/>
    <p:sldLayoutId id="2147483784" r:id="rId8"/>
    <p:sldLayoutId id="2147483783" r:id="rId9"/>
    <p:sldLayoutId id="2147483782" r:id="rId10"/>
    <p:sldLayoutId id="214748378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</p:spPr>
      </p:pic>
      <p:graphicFrame>
        <p:nvGraphicFramePr>
          <p:cNvPr id="18436" name="Group 4"/>
          <p:cNvGraphicFramePr>
            <a:graphicFrameLocks noGrp="1"/>
          </p:cNvGraphicFramePr>
          <p:nvPr/>
        </p:nvGraphicFramePr>
        <p:xfrm>
          <a:off x="971550" y="1989138"/>
          <a:ext cx="7345363" cy="2018983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Ivana Nováková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Přímá úměrnost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proměnná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PŘÍMÁ A NEPŘÍMÁ ÚMĚRNOST</a:t>
            </a:r>
          </a:p>
        </p:txBody>
      </p:sp>
      <p:sp>
        <p:nvSpPr>
          <p:cNvPr id="13314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PŘÍMÁ ÚMĚRNOST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Příklad</a:t>
            </a:r>
            <a:br>
              <a:rPr lang="cs-CZ" sz="2000" dirty="0" smtClean="0"/>
            </a:br>
            <a:r>
              <a:rPr lang="cs-CZ" sz="2000" dirty="0" smtClean="0"/>
              <a:t>Jedna čokoláda stojí 14 Kč. Prodavač si sestavil tabulku, ze které rychle přečte</a:t>
            </a:r>
            <a:br>
              <a:rPr lang="cs-CZ" sz="2000" dirty="0" smtClean="0"/>
            </a:br>
            <a:r>
              <a:rPr lang="cs-CZ" sz="2000" dirty="0" smtClean="0"/>
              <a:t>cenu čokolád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graphicFrame>
        <p:nvGraphicFramePr>
          <p:cNvPr id="17" name="Zástupný symbol pro obsah 16"/>
          <p:cNvGraphicFramePr>
            <a:graphicFrameLocks noGrp="1"/>
          </p:cNvGraphicFramePr>
          <p:nvPr>
            <p:ph sz="half" idx="1"/>
          </p:nvPr>
        </p:nvGraphicFramePr>
        <p:xfrm>
          <a:off x="714375" y="1643063"/>
          <a:ext cx="7472388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308"/>
                <a:gridCol w="679308"/>
                <a:gridCol w="679308"/>
                <a:gridCol w="679308"/>
                <a:gridCol w="679308"/>
                <a:gridCol w="679308"/>
                <a:gridCol w="679308"/>
                <a:gridCol w="679308"/>
                <a:gridCol w="679308"/>
                <a:gridCol w="679308"/>
                <a:gridCol w="6793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Počet kusů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cena v Kč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140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6" name="Zástupný symbol pro obsah 15"/>
          <p:cNvSpPr>
            <a:spLocks noGrp="1"/>
          </p:cNvSpPr>
          <p:nvPr>
            <p:ph sz="half" idx="2"/>
          </p:nvPr>
        </p:nvSpPr>
        <p:spPr>
          <a:xfrm>
            <a:off x="642938" y="3286125"/>
            <a:ext cx="8043862" cy="2840038"/>
          </a:xfrm>
        </p:spPr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Kolikrát je větší počet zakoupených čokolád, tolikrát je větší cena nákupu.</a:t>
            </a:r>
          </a:p>
          <a:p>
            <a:r>
              <a:rPr lang="cs-CZ" smtClean="0">
                <a:solidFill>
                  <a:srgbClr val="00B0F0"/>
                </a:solidFill>
              </a:rPr>
              <a:t>Kolikrát je menší počet zakoupených čokolád, tolikrát je menší cena nákupu.</a:t>
            </a:r>
          </a:p>
          <a:p>
            <a:r>
              <a:rPr lang="cs-CZ" smtClean="0"/>
              <a:t>Počty čokolád a cena nákupů se mění ve stejném poměru.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3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28625" y="2643188"/>
          <a:ext cx="825817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2"/>
                <a:gridCol w="725804"/>
                <a:gridCol w="725804"/>
                <a:gridCol w="725804"/>
                <a:gridCol w="725804"/>
                <a:gridCol w="725804"/>
                <a:gridCol w="725804"/>
                <a:gridCol w="725804"/>
                <a:gridCol w="705850"/>
                <a:gridCol w="745758"/>
                <a:gridCol w="7258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x</a:t>
                      </a:r>
                    </a:p>
                    <a:p>
                      <a:pPr algn="ctr"/>
                      <a:r>
                        <a:rPr lang="cs-CZ" sz="1400" dirty="0" smtClean="0"/>
                        <a:t>Počet kusů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y</a:t>
                      </a:r>
                    </a:p>
                    <a:p>
                      <a:pPr algn="ctr"/>
                      <a:r>
                        <a:rPr lang="cs-CZ" sz="1400" dirty="0" smtClean="0"/>
                        <a:t>cena v Kč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140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0063" y="5857875"/>
            <a:ext cx="8186737" cy="268288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857875" y="1643063"/>
            <a:ext cx="1785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" name="Zahnutá šipka dolů 17"/>
          <p:cNvSpPr/>
          <p:nvPr/>
        </p:nvSpPr>
        <p:spPr>
          <a:xfrm>
            <a:off x="2428875" y="2286000"/>
            <a:ext cx="1857375" cy="214313"/>
          </a:xfrm>
          <a:prstGeom prst="curvedDownArrow">
            <a:avLst>
              <a:gd name="adj1" fmla="val 25000"/>
              <a:gd name="adj2" fmla="val 56621"/>
              <a:gd name="adj3" fmla="val 21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214282" y="928670"/>
            <a:ext cx="3872997" cy="1143008"/>
          </a:xfrm>
          <a:prstGeom prst="wedgeEllipseCallout">
            <a:avLst>
              <a:gd name="adj1" fmla="val 26387"/>
              <a:gd name="adj2" fmla="val 64892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Hodnota x se zvětšuje 2krát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( ze 2 na 4 )</a:t>
            </a:r>
          </a:p>
        </p:txBody>
      </p:sp>
      <p:sp>
        <p:nvSpPr>
          <p:cNvPr id="21" name="Zahnutá šipka dolů 20"/>
          <p:cNvSpPr/>
          <p:nvPr/>
        </p:nvSpPr>
        <p:spPr>
          <a:xfrm rot="10800000" flipV="1">
            <a:off x="5500688" y="2214563"/>
            <a:ext cx="2786062" cy="279400"/>
          </a:xfrm>
          <a:prstGeom prst="curvedDownArrow">
            <a:avLst>
              <a:gd name="adj1" fmla="val 25000"/>
              <a:gd name="adj2" fmla="val 52771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4786314" y="785794"/>
            <a:ext cx="3872997" cy="1214446"/>
          </a:xfrm>
          <a:prstGeom prst="wedgeEllipseCallout">
            <a:avLst>
              <a:gd name="adj1" fmla="val -16448"/>
              <a:gd name="adj2" fmla="val 69112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Hodnota x se zmenšuje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 poměru 6 : 10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( </a:t>
            </a:r>
            <a:r>
              <a:rPr lang="cs-CZ" dirty="0" smtClean="0"/>
              <a:t>z </a:t>
            </a:r>
            <a:r>
              <a:rPr lang="cs-CZ" dirty="0"/>
              <a:t>10 na 6 )</a:t>
            </a:r>
          </a:p>
        </p:txBody>
      </p:sp>
      <p:sp>
        <p:nvSpPr>
          <p:cNvPr id="24" name="Zahnutá šipka dolů 23"/>
          <p:cNvSpPr/>
          <p:nvPr/>
        </p:nvSpPr>
        <p:spPr>
          <a:xfrm>
            <a:off x="2357422" y="3786190"/>
            <a:ext cx="1857388" cy="214314"/>
          </a:xfrm>
          <a:prstGeom prst="curvedDownArrow">
            <a:avLst>
              <a:gd name="adj1" fmla="val 25000"/>
              <a:gd name="adj2" fmla="val 56621"/>
              <a:gd name="adj3" fmla="val 21343"/>
            </a:avLst>
          </a:prstGeom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lů 24"/>
          <p:cNvSpPr/>
          <p:nvPr/>
        </p:nvSpPr>
        <p:spPr>
          <a:xfrm rot="10800000" flipV="1">
            <a:off x="5572132" y="3786190"/>
            <a:ext cx="2786082" cy="278994"/>
          </a:xfrm>
          <a:prstGeom prst="curvedDownArrow">
            <a:avLst>
              <a:gd name="adj1" fmla="val 25000"/>
              <a:gd name="adj2" fmla="val 52771"/>
              <a:gd name="adj3" fmla="val 25000"/>
            </a:avLst>
          </a:prstGeom>
          <a:scene3d>
            <a:camera prst="orthographicFront">
              <a:rot lat="21299999" lon="10799999" rev="107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Oválný popisek 25"/>
          <p:cNvSpPr/>
          <p:nvPr/>
        </p:nvSpPr>
        <p:spPr>
          <a:xfrm>
            <a:off x="428596" y="4286256"/>
            <a:ext cx="3872997" cy="1285884"/>
          </a:xfrm>
          <a:prstGeom prst="wedgeEllipseCallout">
            <a:avLst>
              <a:gd name="adj1" fmla="val 37518"/>
              <a:gd name="adj2" fmla="val -58887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Hodnota y se zvětšuje 2krát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( z 28 na 56 )</a:t>
            </a:r>
          </a:p>
        </p:txBody>
      </p:sp>
      <p:sp>
        <p:nvSpPr>
          <p:cNvPr id="29" name="Oválný popisek 28"/>
          <p:cNvSpPr/>
          <p:nvPr/>
        </p:nvSpPr>
        <p:spPr>
          <a:xfrm>
            <a:off x="4857752" y="4429132"/>
            <a:ext cx="3872997" cy="1143008"/>
          </a:xfrm>
          <a:prstGeom prst="wedgeEllipseCallout">
            <a:avLst>
              <a:gd name="adj1" fmla="val -24205"/>
              <a:gd name="adj2" fmla="val -77173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Hodnota y se zmenšuje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 poměru 84 : 140 = 6 : 10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( ze 140 na 84  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/>
      <p:bldP spid="18" grpId="0" animBg="1"/>
      <p:bldP spid="19" grpId="0" uiExpand="1" build="allAtOnce" animBg="1"/>
      <p:bldP spid="21" grpId="0" animBg="1"/>
      <p:bldP spid="22" grpId="0" uiExpand="1" build="allAtOnce" animBg="1"/>
      <p:bldP spid="24" grpId="0" animBg="1"/>
      <p:bldP spid="25" grpId="0" uiExpand="1" animBg="1"/>
      <p:bldP spid="26" grpId="0" build="allAtOnce" animBg="1"/>
      <p:bldP spid="29" grpId="0" uiExpand="1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cs-CZ" b="1" smtClean="0"/>
              <a:t>Přímá úměrnost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0063" y="1214438"/>
            <a:ext cx="8258175" cy="5245100"/>
          </a:xfrm>
        </p:spPr>
        <p:txBody>
          <a:bodyPr wrap="none" tIns="0" bIns="0"/>
          <a:lstStyle/>
          <a:p>
            <a:pPr>
              <a:buFont typeface="Arial" charset="0"/>
              <a:buNone/>
            </a:pPr>
            <a:r>
              <a:rPr lang="cs-CZ" sz="1800" smtClean="0"/>
              <a:t>je taková závislost proměnné </a:t>
            </a:r>
            <a:r>
              <a:rPr lang="cs-CZ" sz="1800" b="1" smtClean="0">
                <a:solidFill>
                  <a:srgbClr val="FF0000"/>
                </a:solidFill>
              </a:rPr>
              <a:t>x</a:t>
            </a:r>
            <a:r>
              <a:rPr lang="cs-CZ" sz="1800" smtClean="0"/>
              <a:t> a </a:t>
            </a:r>
            <a:r>
              <a:rPr lang="cs-CZ" sz="1800" b="1" smtClean="0">
                <a:solidFill>
                  <a:srgbClr val="FF0000"/>
                </a:solidFill>
              </a:rPr>
              <a:t>y</a:t>
            </a:r>
            <a:r>
              <a:rPr lang="cs-CZ" sz="1800" smtClean="0"/>
              <a:t>, pro kterou platí:</a:t>
            </a:r>
            <a:endParaRPr lang="cs-CZ" smtClean="0"/>
          </a:p>
          <a:p>
            <a:pPr>
              <a:buFont typeface="Arial" charset="0"/>
              <a:buNone/>
            </a:pPr>
            <a:r>
              <a:rPr lang="cs-CZ" sz="2400" smtClean="0">
                <a:solidFill>
                  <a:schemeClr val="accent2"/>
                </a:solidFill>
              </a:rPr>
              <a:t> </a:t>
            </a:r>
          </a:p>
          <a:p>
            <a:r>
              <a:rPr lang="cs-CZ" sz="2000" smtClean="0">
                <a:solidFill>
                  <a:schemeClr val="accent2"/>
                </a:solidFill>
              </a:rPr>
              <a:t>Kolikrát se zvětší hodnota x,   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chemeClr val="accent2"/>
                </a:solidFill>
              </a:rPr>
              <a:t>	 tolikrát se zvětší hodnota y.</a:t>
            </a:r>
          </a:p>
          <a:p>
            <a:pPr>
              <a:buFont typeface="Arial" charset="0"/>
              <a:buNone/>
            </a:pPr>
            <a:endParaRPr lang="cs-CZ" sz="800" smtClean="0">
              <a:solidFill>
                <a:schemeClr val="accent2"/>
              </a:solidFill>
            </a:endParaRPr>
          </a:p>
          <a:p>
            <a:endParaRPr lang="cs-CZ" sz="800" smtClean="0">
              <a:solidFill>
                <a:schemeClr val="accent2"/>
              </a:solidFill>
            </a:endParaRPr>
          </a:p>
          <a:p>
            <a:r>
              <a:rPr lang="cs-CZ" sz="2000" smtClean="0">
                <a:solidFill>
                  <a:schemeClr val="accent2"/>
                </a:solidFill>
              </a:rPr>
              <a:t>Kolikrát se zmenší hodnota x,</a:t>
            </a:r>
          </a:p>
          <a:p>
            <a:pPr>
              <a:buFont typeface="Arial" charset="0"/>
              <a:buNone/>
            </a:pPr>
            <a:r>
              <a:rPr lang="cs-CZ" sz="2000" smtClean="0">
                <a:solidFill>
                  <a:schemeClr val="accent2"/>
                </a:solidFill>
              </a:rPr>
              <a:t>	 tolikrát se zmenší hodnota y</a:t>
            </a:r>
            <a:r>
              <a:rPr lang="cs-CZ" sz="2400" smtClean="0">
                <a:solidFill>
                  <a:schemeClr val="accent2"/>
                </a:solidFill>
              </a:rPr>
              <a:t>.                                            </a:t>
            </a:r>
          </a:p>
          <a:p>
            <a:pPr>
              <a:buFont typeface="Arial" charset="0"/>
              <a:buNone/>
            </a:pPr>
            <a:r>
              <a:rPr lang="cs-CZ" sz="2400" smtClean="0">
                <a:solidFill>
                  <a:schemeClr val="accent2"/>
                </a:solidFill>
              </a:rPr>
              <a:t>                                                                                            </a:t>
            </a:r>
            <a:r>
              <a:rPr lang="cs-CZ" sz="2000" smtClean="0">
                <a:solidFill>
                  <a:schemeClr val="accent2"/>
                </a:solidFill>
              </a:rPr>
              <a:t>                                                                                                                     </a:t>
            </a:r>
            <a:endParaRPr lang="cs-CZ" sz="800" smtClean="0"/>
          </a:p>
          <a:p>
            <a:pPr>
              <a:buFont typeface="Arial" charset="0"/>
              <a:buNone/>
            </a:pPr>
            <a:endParaRPr lang="cs-CZ" sz="800" smtClean="0"/>
          </a:p>
          <a:p>
            <a:r>
              <a:rPr lang="cs-CZ" sz="2400" smtClean="0"/>
              <a:t>Hodnoty y a hodnoty x se mění ve stejném poměru.</a:t>
            </a:r>
          </a:p>
          <a:p>
            <a:endParaRPr lang="cs-CZ" sz="2400" smtClean="0"/>
          </a:p>
          <a:p>
            <a:r>
              <a:rPr lang="cs-CZ" sz="2400" smtClean="0"/>
              <a:t>Říkáme, </a:t>
            </a:r>
            <a:r>
              <a:rPr lang="cs-CZ" smtClean="0"/>
              <a:t>že proměnná y </a:t>
            </a:r>
            <a:r>
              <a:rPr lang="cs-CZ" smtClean="0">
                <a:solidFill>
                  <a:srgbClr val="FF0000"/>
                </a:solidFill>
              </a:rPr>
              <a:t>je přímo úměrná </a:t>
            </a:r>
            <a:r>
              <a:rPr lang="cs-CZ" smtClean="0"/>
              <a:t>proměnné x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</p:nvPr>
        </p:nvGraphicFramePr>
        <p:xfrm>
          <a:off x="4572000" y="2500313"/>
          <a:ext cx="4038600" cy="76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181914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ahnutá šipka dolů 5"/>
          <p:cNvSpPr/>
          <p:nvPr/>
        </p:nvSpPr>
        <p:spPr>
          <a:xfrm>
            <a:off x="6429375" y="2071688"/>
            <a:ext cx="1857375" cy="214312"/>
          </a:xfrm>
          <a:prstGeom prst="curvedDownArrow">
            <a:avLst>
              <a:gd name="adj1" fmla="val 25000"/>
              <a:gd name="adj2" fmla="val 56621"/>
              <a:gd name="adj3" fmla="val 21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dolů 6"/>
          <p:cNvSpPr/>
          <p:nvPr/>
        </p:nvSpPr>
        <p:spPr>
          <a:xfrm>
            <a:off x="6429388" y="3500438"/>
            <a:ext cx="1857388" cy="214314"/>
          </a:xfrm>
          <a:prstGeom prst="curvedDownArrow">
            <a:avLst>
              <a:gd name="adj1" fmla="val 25000"/>
              <a:gd name="adj2" fmla="val 56621"/>
              <a:gd name="adj3" fmla="val 21343"/>
            </a:avLst>
          </a:prstGeom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019925" y="1484313"/>
            <a:ext cx="792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2"/>
                </a:solidFill>
                <a:latin typeface="Calibri" pitchFamily="34" charset="0"/>
              </a:rPr>
              <a:t>3 : 2</a:t>
            </a:r>
            <a:endParaRPr lang="cs-CZ" sz="2400" b="1">
              <a:latin typeface="Calibri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588125" y="3789363"/>
            <a:ext cx="1655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accent2"/>
                </a:solidFill>
                <a:latin typeface="Calibri" pitchFamily="34" charset="0"/>
              </a:rPr>
              <a:t>6 : 4 = 3 : 2</a:t>
            </a:r>
            <a:endParaRPr lang="cs-CZ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ovéPole 4"/>
          <p:cNvSpPr txBox="1">
            <a:spLocks noChangeArrowheads="1"/>
          </p:cNvSpPr>
          <p:nvPr/>
        </p:nvSpPr>
        <p:spPr bwMode="auto">
          <a:xfrm>
            <a:off x="971550" y="765175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Vypracovala Ivana Nováková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1141</TotalTime>
  <Words>226</Words>
  <Application>Microsoft Office PowerPoint</Application>
  <PresentationFormat>Předvádění na obrazovce (4:3)</PresentationFormat>
  <Paragraphs>96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PŘÍMÁ A NEPŘÍMÁ ÚMĚRNOST</vt:lpstr>
      <vt:lpstr>  Příklad Jedna čokoláda stojí 14 Kč. Prodavač si sestavil tabulku, ze které rychle přečte cenu čokolád  </vt:lpstr>
      <vt:lpstr>Snímek 4</vt:lpstr>
      <vt:lpstr>Přímá úměrnost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Katka</dc:creator>
  <cp:lastModifiedBy>Dum</cp:lastModifiedBy>
  <cp:revision>37</cp:revision>
  <dcterms:created xsi:type="dcterms:W3CDTF">2010-10-28T11:36:30Z</dcterms:created>
  <dcterms:modified xsi:type="dcterms:W3CDTF">2013-05-10T07:21:41Z</dcterms:modified>
</cp:coreProperties>
</file>