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61" r:id="rId2"/>
    <p:sldId id="256" r:id="rId3"/>
    <p:sldId id="257" r:id="rId4"/>
    <p:sldId id="258" r:id="rId5"/>
    <p:sldId id="259" r:id="rId6"/>
    <p:sldId id="260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76" d="100"/>
          <a:sy n="76" d="100"/>
        </p:scale>
        <p:origin x="-34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image" Target="../media/image3.wmf"/></Relationships>
</file>

<file path=ppt/drawings/_rels/vmlDrawing2.v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image" Target="../media/image5.wmf"/></Relationships>
</file>

<file path=ppt/drawings/_rels/vmlDrawing3.v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image" Target="../media/image7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Calibri" pitchFamily="34" charset="0"/>
              </a:defRPr>
            </a:lvl1pPr>
          </a:lstStyle>
          <a:p>
            <a:endParaRPr lang="cs-CZ"/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Calibri" pitchFamily="34" charset="0"/>
              </a:defRPr>
            </a:lvl1pPr>
          </a:lstStyle>
          <a:p>
            <a:fld id="{A35C1C2B-EA25-4AD1-AF6A-A405F0CEF210}" type="datetimeFigureOut">
              <a:rPr lang="cs-CZ"/>
              <a:pPr/>
              <a:t>16.9.2011</a:t>
            </a:fld>
            <a:endParaRPr lang="cs-CZ"/>
          </a:p>
        </p:txBody>
      </p:sp>
      <p:sp>
        <p:nvSpPr>
          <p:cNvPr id="22532" name="Rectangle 4"/>
          <p:cNvSpPr>
            <a:spLocks noRo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2253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2253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Calibri" pitchFamily="34" charset="0"/>
              </a:defRPr>
            </a:lvl1pPr>
          </a:lstStyle>
          <a:p>
            <a:endParaRPr lang="cs-CZ"/>
          </a:p>
        </p:txBody>
      </p:sp>
      <p:sp>
        <p:nvSpPr>
          <p:cNvPr id="2253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Calibri" pitchFamily="34" charset="0"/>
              </a:defRPr>
            </a:lvl1pPr>
          </a:lstStyle>
          <a:p>
            <a:fld id="{08D84246-F0DA-4F23-B634-0AD0DCB99BEE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3555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spcBef>
                <a:spcPct val="0"/>
              </a:spcBef>
            </a:pPr>
            <a:endParaRPr lang="cs-CZ"/>
          </a:p>
        </p:txBody>
      </p:sp>
      <p:sp>
        <p:nvSpPr>
          <p:cNvPr id="23556" name="Zástupný symbol pro číslo snímku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 algn="r"/>
            <a:fld id="{27EF9C27-EF8A-41BE-AF21-BD7257169FAF}" type="slidenum">
              <a:rPr lang="cs-CZ" sz="1200">
                <a:latin typeface="Calibri" pitchFamily="34" charset="0"/>
              </a:rPr>
              <a:pPr algn="r"/>
              <a:t>1</a:t>
            </a:fld>
            <a:endParaRPr lang="cs-CZ" sz="1200">
              <a:latin typeface="Calibri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DBEEDE-2C4D-4737-828A-A3A86049C476}" type="datetimeFigureOut">
              <a:rPr lang="cs-CZ"/>
              <a:pPr>
                <a:defRPr/>
              </a:pPr>
              <a:t>16.9.2011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739E46-3BA2-41E1-B9F3-C0E4630D88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64970E-ECC5-4DF1-9E65-FCE344B9D41B}" type="datetimeFigureOut">
              <a:rPr lang="cs-CZ"/>
              <a:pPr>
                <a:defRPr/>
              </a:pPr>
              <a:t>16.9.2011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7211A4-B62F-4C6A-99D8-4FB47B046A5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1B359B-A446-4244-8906-1D208F2719C3}" type="datetimeFigureOut">
              <a:rPr lang="cs-CZ"/>
              <a:pPr>
                <a:defRPr/>
              </a:pPr>
              <a:t>16.9.2011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772D16-30F9-4821-85CE-3F74D80D4C9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1761F8-5964-4857-8205-6DA26478DDDC}" type="datetimeFigureOut">
              <a:rPr lang="cs-CZ"/>
              <a:pPr>
                <a:defRPr/>
              </a:pPr>
              <a:t>16.9.2011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7F43D4-69A9-48E1-AB2A-0EAEBE7BF5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936C49-A7B8-4208-9C99-EF56C73503DA}" type="datetimeFigureOut">
              <a:rPr lang="cs-CZ"/>
              <a:pPr>
                <a:defRPr/>
              </a:pPr>
              <a:t>16.9.2011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05763E-94AB-4F74-A482-57353CB8C4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1BCBA4-5C80-49AB-9077-50342D31DB55}" type="datetimeFigureOut">
              <a:rPr lang="cs-CZ"/>
              <a:pPr>
                <a:defRPr/>
              </a:pPr>
              <a:t>16.9.2011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70BB21-12B6-4EE0-87BE-ABD7DB2026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21D7EE-86DC-4FD0-B226-0716220B2E24}" type="datetimeFigureOut">
              <a:rPr lang="cs-CZ"/>
              <a:pPr>
                <a:defRPr/>
              </a:pPr>
              <a:t>16.9.2011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DDF09B-A2F2-4EFA-BBC5-70D6B38DE8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3B8E76-2DAC-4574-B1AC-C3B8A7795F18}" type="datetimeFigureOut">
              <a:rPr lang="cs-CZ"/>
              <a:pPr>
                <a:defRPr/>
              </a:pPr>
              <a:t>16.9.2011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69049F-0043-4C00-A995-368DCC24416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A3FD4C-A2DE-4310-B1AA-97A14759974B}" type="datetimeFigureOut">
              <a:rPr lang="cs-CZ"/>
              <a:pPr>
                <a:defRPr/>
              </a:pPr>
              <a:t>16.9.2011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738DF0-730B-469F-97B5-0E155A8DBC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C7EB5E-17C7-4F61-8F87-395648E160E7}" type="datetimeFigureOut">
              <a:rPr lang="cs-CZ"/>
              <a:pPr>
                <a:defRPr/>
              </a:pPr>
              <a:t>16.9.2011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9F0B25-4D55-4785-AF41-97D2755E253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D6F75F-FF01-4373-AB40-5645A7FAB93A}" type="datetimeFigureOut">
              <a:rPr lang="cs-CZ"/>
              <a:pPr>
                <a:defRPr/>
              </a:pPr>
              <a:t>16.9.2011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2EA161-421C-4AE0-9661-0CDC3B7B81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5363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3F423D74-0068-4AF0-BE25-7FAEAB0B6485}" type="datetimeFigureOut">
              <a:rPr lang="cs-CZ"/>
              <a:pPr>
                <a:defRPr/>
              </a:pPr>
              <a:t>16.9.2011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48BAAC58-B5A8-4615-90F9-E0CCA3CB73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4.xml"/><Relationship Id="rId1" Type="http://schemas.openxmlformats.org/officeDocument/2006/relationships/vmlDrawing" Target="../drawings/vmlDrawing1.vml"/><Relationship Id="rId4" Type="http://schemas.openxmlformats.org/officeDocument/2006/relationships/oleObject" Target="../embeddings/oleObject2.bin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4.xml"/><Relationship Id="rId1" Type="http://schemas.openxmlformats.org/officeDocument/2006/relationships/vmlDrawing" Target="../drawings/vmlDrawing2.vml"/><Relationship Id="rId4" Type="http://schemas.openxmlformats.org/officeDocument/2006/relationships/oleObject" Target="../embeddings/oleObject4.bin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5.bin"/><Relationship Id="rId2" Type="http://schemas.openxmlformats.org/officeDocument/2006/relationships/slideLayout" Target="../slideLayouts/slideLayout4.xml"/><Relationship Id="rId1" Type="http://schemas.openxmlformats.org/officeDocument/2006/relationships/vmlDrawing" Target="../drawings/vmlDrawing3.vml"/><Relationship Id="rId4" Type="http://schemas.openxmlformats.org/officeDocument/2006/relationships/oleObject" Target="../embeddings/oleObject6.bin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Obrázek 4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07" name="Picture 3" descr="LOGO_obdelnik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908175" y="534988"/>
            <a:ext cx="3094038" cy="806450"/>
          </a:xfrm>
          <a:prstGeom prst="rect">
            <a:avLst/>
          </a:prstGeom>
          <a:noFill/>
        </p:spPr>
      </p:pic>
      <p:graphicFrame>
        <p:nvGraphicFramePr>
          <p:cNvPr id="21508" name="Group 4"/>
          <p:cNvGraphicFramePr>
            <a:graphicFrameLocks noGrp="1"/>
          </p:cNvGraphicFramePr>
          <p:nvPr/>
        </p:nvGraphicFramePr>
        <p:xfrm>
          <a:off x="971550" y="1989138"/>
          <a:ext cx="7345363" cy="2019300"/>
        </p:xfrm>
        <a:graphic>
          <a:graphicData uri="http://schemas.openxmlformats.org/drawingml/2006/table">
            <a:tbl>
              <a:tblPr/>
              <a:tblGrid>
                <a:gridCol w="3673475"/>
                <a:gridCol w="3671888"/>
              </a:tblGrid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ŠKOLY: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Základní škola T. G. Masaryka, Bojkovice, okres Uherské Hradiště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Ivana Nováková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76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Přímá trojčlenka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93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TÉMATICKÝ CELEK: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a proměnná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PROJEKTU: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CZ.1.07/1.4.00/21.0882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PŘÍMÁ A NEPŘÍMÁ ÚMĚRNOST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rgbClr val="FF0000"/>
                </a:solidFill>
              </a:rPr>
              <a:t>PŘÍMÁ ÚMĚRNOST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TROJČLENKA</a:t>
            </a:r>
            <a:endParaRPr lang="cs-CZ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ln>
            <a:solidFill>
              <a:schemeClr val="bg1"/>
            </a:solidFill>
          </a:ln>
        </p:spPr>
        <p:txBody>
          <a:bodyPr rtlCol="0">
            <a:normAutofit fontScale="90000"/>
          </a:bodyPr>
          <a:lstStyle/>
          <a:p>
            <a:pPr algn="l" fontAlgn="auto">
              <a:spcAft>
                <a:spcPts val="0"/>
              </a:spcAft>
              <a:defRPr/>
            </a:pPr>
            <a:r>
              <a:rPr lang="cs-CZ" sz="2400" dirty="0" smtClean="0"/>
              <a:t>Příklad</a:t>
            </a:r>
            <a:br>
              <a:rPr lang="cs-CZ" sz="2400" dirty="0" smtClean="0"/>
            </a:br>
            <a:r>
              <a:rPr lang="cs-CZ" sz="2400" dirty="0" smtClean="0"/>
              <a:t> Automobil má průměrnou spotřebu 6 litrů na 100 km. Kolik</a:t>
            </a:r>
            <a:br>
              <a:rPr lang="cs-CZ" sz="2400" dirty="0" smtClean="0"/>
            </a:br>
            <a:r>
              <a:rPr lang="cs-CZ" sz="2400" dirty="0" smtClean="0"/>
              <a:t> kilometrů lze s naplněnou 52 litrovou nádrží ujet?</a:t>
            </a:r>
            <a:endParaRPr lang="cs-CZ" sz="20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8258175" cy="4114800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mtClean="0"/>
              <a:t>			6 litrů ……………… 100 km</a:t>
            </a:r>
          </a:p>
          <a:p>
            <a:pPr>
              <a:buFont typeface="Arial" charset="0"/>
              <a:buNone/>
            </a:pPr>
            <a:r>
              <a:rPr lang="cs-CZ" smtClean="0"/>
              <a:t>			1 lit     ………………         km</a:t>
            </a:r>
          </a:p>
          <a:p>
            <a:pPr>
              <a:buFont typeface="Arial" charset="0"/>
              <a:buNone/>
            </a:pPr>
            <a:r>
              <a:rPr lang="cs-CZ" smtClean="0"/>
              <a:t>                        </a:t>
            </a:r>
          </a:p>
          <a:p>
            <a:pPr>
              <a:buFont typeface="Arial" charset="0"/>
              <a:buNone/>
            </a:pPr>
            <a:r>
              <a:rPr lang="cs-CZ" smtClean="0"/>
              <a:t>                     52 litrů ………………              km</a:t>
            </a:r>
          </a:p>
          <a:p>
            <a:pPr>
              <a:buFont typeface="Arial" charset="0"/>
              <a:buNone/>
            </a:pPr>
            <a:r>
              <a:rPr lang="cs-CZ" smtClean="0"/>
              <a:t> </a:t>
            </a:r>
          </a:p>
          <a:p>
            <a:pPr algn="ctr">
              <a:buFont typeface="Arial" charset="0"/>
              <a:buNone/>
            </a:pPr>
            <a:r>
              <a:rPr lang="cs-CZ" smtClean="0"/>
              <a:t>5200 : 6 = 866,6…. 867</a:t>
            </a:r>
          </a:p>
          <a:p>
            <a:pPr algn="ctr">
              <a:buFont typeface="Arial" charset="0"/>
              <a:buNone/>
            </a:pPr>
            <a:r>
              <a:rPr lang="cs-CZ" smtClean="0"/>
              <a:t>Plná nádrž stačí asi na 867 km.</a:t>
            </a:r>
          </a:p>
        </p:txBody>
      </p:sp>
      <p:graphicFrame>
        <p:nvGraphicFramePr>
          <p:cNvPr id="7" name="Zástupný symbol pro obsah 6"/>
          <p:cNvGraphicFramePr>
            <a:graphicFrameLocks noChangeAspect="1"/>
          </p:cNvGraphicFramePr>
          <p:nvPr>
            <p:ph sz="half" idx="2"/>
          </p:nvPr>
        </p:nvGraphicFramePr>
        <p:xfrm>
          <a:off x="4857750" y="2071688"/>
          <a:ext cx="642938" cy="928687"/>
        </p:xfrm>
        <a:graphic>
          <a:graphicData uri="http://schemas.openxmlformats.org/presentationml/2006/ole">
            <p:oleObj spid="_x0000_s1026" name="Rovnice" r:id="rId3" imgW="279360" imgH="393480" progId="Equation.3">
              <p:embed/>
            </p:oleObj>
          </a:graphicData>
        </a:graphic>
      </p:graphicFrame>
      <p:graphicFrame>
        <p:nvGraphicFramePr>
          <p:cNvPr id="1031" name="Object 7"/>
          <p:cNvGraphicFramePr>
            <a:graphicFrameLocks noChangeAspect="1"/>
          </p:cNvGraphicFramePr>
          <p:nvPr/>
        </p:nvGraphicFramePr>
        <p:xfrm>
          <a:off x="4929188" y="3000375"/>
          <a:ext cx="1000125" cy="911225"/>
        </p:xfrm>
        <a:graphic>
          <a:graphicData uri="http://schemas.openxmlformats.org/presentationml/2006/ole">
            <p:oleObj spid="_x0000_s1031" name="Rovnice" r:id="rId4" imgW="520560" imgH="3934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algn="l" fontAlgn="auto">
              <a:spcAft>
                <a:spcPts val="0"/>
              </a:spcAft>
              <a:defRPr/>
            </a:pPr>
            <a:r>
              <a:rPr lang="cs-CZ" sz="2200" dirty="0" smtClean="0"/>
              <a:t>Příklad</a:t>
            </a:r>
            <a:br>
              <a:rPr lang="cs-CZ" sz="2200" dirty="0" smtClean="0"/>
            </a:br>
            <a:r>
              <a:rPr lang="cs-CZ" sz="2400" dirty="0" smtClean="0"/>
              <a:t>Automobil má průměrnou spotřebu 6 litrů na 100 km. Kolik</a:t>
            </a:r>
            <a:br>
              <a:rPr lang="cs-CZ" sz="2400" dirty="0" smtClean="0"/>
            </a:br>
            <a:r>
              <a:rPr lang="cs-CZ" sz="2400" dirty="0" smtClean="0"/>
              <a:t>kilometrů lze s naplněnou 52 litrovou nádrží ujet?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28625" y="1500188"/>
            <a:ext cx="7758113" cy="2471737"/>
          </a:xfrm>
        </p:spPr>
        <p:txBody>
          <a:bodyPr/>
          <a:lstStyle/>
          <a:p>
            <a:pPr algn="ctr">
              <a:buFont typeface="Arial" charset="0"/>
              <a:buNone/>
            </a:pPr>
            <a:r>
              <a:rPr lang="cs-CZ" smtClean="0"/>
              <a:t>6 litrů ………………… 100 km</a:t>
            </a:r>
          </a:p>
          <a:p>
            <a:pPr algn="ctr">
              <a:buFont typeface="Arial" charset="0"/>
              <a:buNone/>
            </a:pPr>
            <a:r>
              <a:rPr lang="cs-CZ" smtClean="0"/>
              <a:t>52litrů ……………………..   X km           </a:t>
            </a:r>
          </a:p>
          <a:p>
            <a:pPr algn="ctr">
              <a:buFont typeface="Arial" charset="0"/>
              <a:buNone/>
            </a:pPr>
            <a:endParaRPr lang="cs-CZ" smtClean="0"/>
          </a:p>
        </p:txBody>
      </p:sp>
      <p:sp>
        <p:nvSpPr>
          <p:cNvPr id="5" name="Levá složená závorka 4"/>
          <p:cNvSpPr/>
          <p:nvPr/>
        </p:nvSpPr>
        <p:spPr>
          <a:xfrm>
            <a:off x="2071688" y="1643063"/>
            <a:ext cx="155575" cy="914400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Pravá složená závorka 5"/>
          <p:cNvSpPr/>
          <p:nvPr/>
        </p:nvSpPr>
        <p:spPr>
          <a:xfrm>
            <a:off x="6500813" y="1643063"/>
            <a:ext cx="155575" cy="914400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571500" y="1571625"/>
            <a:ext cx="7786688" cy="10340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  zvětšení                                                                                                            zvětšení </a:t>
            </a:r>
          </a:p>
          <a:p>
            <a:r>
              <a:rPr lang="cs-CZ">
                <a:latin typeface="Calibri" pitchFamily="34" charset="0"/>
              </a:rPr>
              <a:t> v poměru                                                                                                          v poměru</a:t>
            </a:r>
          </a:p>
          <a:p>
            <a:r>
              <a:rPr lang="cs-CZ">
                <a:latin typeface="Calibri" pitchFamily="34" charset="0"/>
              </a:rPr>
              <a:t>   52 : 6                                                                                                                 x : 100</a:t>
            </a:r>
          </a:p>
          <a:p>
            <a:r>
              <a:rPr lang="cs-CZ">
                <a:latin typeface="Calibri" pitchFamily="34" charset="0"/>
              </a:rPr>
              <a:t>                            -----------------------------------------------------------------</a:t>
            </a:r>
          </a:p>
          <a:p>
            <a:r>
              <a:rPr lang="cs-CZ" sz="2400">
                <a:latin typeface="Calibri" pitchFamily="34" charset="0"/>
              </a:rPr>
              <a:t>                                          x : 100 = 52 : 6</a:t>
            </a:r>
          </a:p>
          <a:p>
            <a:endParaRPr lang="cs-CZ" sz="2400">
              <a:latin typeface="Calibri" pitchFamily="34" charset="0"/>
            </a:endParaRPr>
          </a:p>
          <a:p>
            <a:endParaRPr lang="cs-CZ" sz="2400">
              <a:latin typeface="Calibri" pitchFamily="34" charset="0"/>
            </a:endParaRPr>
          </a:p>
          <a:p>
            <a:endParaRPr lang="cs-CZ" sz="2400">
              <a:latin typeface="Calibri" pitchFamily="34" charset="0"/>
            </a:endParaRPr>
          </a:p>
          <a:p>
            <a:endParaRPr lang="cs-CZ" sz="2400">
              <a:latin typeface="Calibri" pitchFamily="34" charset="0"/>
            </a:endParaRPr>
          </a:p>
          <a:p>
            <a:endParaRPr lang="cs-CZ" sz="2400">
              <a:latin typeface="Calibri" pitchFamily="34" charset="0"/>
            </a:endParaRPr>
          </a:p>
          <a:p>
            <a:r>
              <a:rPr lang="cs-CZ" sz="2400">
                <a:latin typeface="Calibri" pitchFamily="34" charset="0"/>
              </a:rPr>
              <a:t>                                                    </a:t>
            </a:r>
          </a:p>
          <a:p>
            <a:r>
              <a:rPr lang="cs-CZ" sz="2400">
                <a:latin typeface="Calibri" pitchFamily="34" charset="0"/>
              </a:rPr>
              <a:t>                                                    x = 867</a:t>
            </a:r>
          </a:p>
          <a:p>
            <a:endParaRPr lang="cs-CZ" sz="2400">
              <a:latin typeface="Calibri" pitchFamily="34" charset="0"/>
            </a:endParaRPr>
          </a:p>
          <a:p>
            <a:r>
              <a:rPr lang="cs-CZ" sz="2400">
                <a:latin typeface="Calibri" pitchFamily="34" charset="0"/>
              </a:rPr>
              <a:t>Plná nádrž stačí asi na 867 km.</a:t>
            </a:r>
          </a:p>
          <a:p>
            <a:endParaRPr lang="cs-CZ" sz="2400">
              <a:latin typeface="Calibri" pitchFamily="34" charset="0"/>
            </a:endParaRPr>
          </a:p>
          <a:p>
            <a:endParaRPr lang="cs-CZ">
              <a:latin typeface="Calibri" pitchFamily="34" charset="0"/>
            </a:endParaRPr>
          </a:p>
          <a:p>
            <a:endParaRPr lang="cs-CZ">
              <a:latin typeface="Calibri" pitchFamily="34" charset="0"/>
            </a:endParaRPr>
          </a:p>
          <a:p>
            <a:endParaRPr lang="cs-CZ">
              <a:latin typeface="Calibri" pitchFamily="34" charset="0"/>
            </a:endParaRPr>
          </a:p>
          <a:p>
            <a:endParaRPr lang="cs-CZ">
              <a:latin typeface="Calibri" pitchFamily="34" charset="0"/>
            </a:endParaRPr>
          </a:p>
          <a:p>
            <a:endParaRPr lang="cs-CZ"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>                                                                </a:t>
            </a:r>
          </a:p>
          <a:p>
            <a:endParaRPr lang="cs-CZ">
              <a:latin typeface="Calibri" pitchFamily="34" charset="0"/>
            </a:endParaRPr>
          </a:p>
          <a:p>
            <a:endParaRPr lang="cs-CZ">
              <a:latin typeface="Calibri" pitchFamily="34" charset="0"/>
            </a:endParaRPr>
          </a:p>
          <a:p>
            <a:endParaRPr lang="cs-CZ"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>                                                               </a:t>
            </a:r>
          </a:p>
          <a:p>
            <a:r>
              <a:rPr lang="cs-CZ">
                <a:latin typeface="Calibri" pitchFamily="34" charset="0"/>
              </a:rPr>
              <a:t>                                                               </a:t>
            </a:r>
          </a:p>
          <a:p>
            <a:endParaRPr lang="cs-CZ">
              <a:latin typeface="Calibri" pitchFamily="34" charset="0"/>
            </a:endParaRPr>
          </a:p>
          <a:p>
            <a:endParaRPr lang="cs-CZ">
              <a:latin typeface="Calibri" pitchFamily="34" charset="0"/>
            </a:endParaRPr>
          </a:p>
          <a:p>
            <a:endParaRPr lang="cs-CZ">
              <a:latin typeface="Calibri" pitchFamily="34" charset="0"/>
            </a:endParaRPr>
          </a:p>
          <a:p>
            <a:endParaRPr lang="cs-CZ">
              <a:latin typeface="Calibri" pitchFamily="34" charset="0"/>
            </a:endParaRPr>
          </a:p>
          <a:p>
            <a:endParaRPr lang="cs-CZ"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> </a:t>
            </a:r>
          </a:p>
        </p:txBody>
      </p:sp>
      <p:graphicFrame>
        <p:nvGraphicFramePr>
          <p:cNvPr id="10" name="Zástupný symbol pro obsah 9"/>
          <p:cNvGraphicFramePr>
            <a:graphicFrameLocks noChangeAspect="1"/>
          </p:cNvGraphicFramePr>
          <p:nvPr>
            <p:ph sz="half" idx="2"/>
          </p:nvPr>
        </p:nvGraphicFramePr>
        <p:xfrm>
          <a:off x="2627313" y="3235325"/>
          <a:ext cx="2835275" cy="1384300"/>
        </p:xfrm>
        <a:graphic>
          <a:graphicData uri="http://schemas.openxmlformats.org/presentationml/2006/ole">
            <p:oleObj spid="_x0000_s2051" name="Rovnice" r:id="rId3" imgW="1612800" imgH="787320" progId="Equation.3">
              <p:embed/>
            </p:oleObj>
          </a:graphicData>
        </a:graphic>
      </p:graphicFrame>
      <p:cxnSp>
        <p:nvCxnSpPr>
          <p:cNvPr id="17" name="Přímá spojovací čára 16"/>
          <p:cNvCxnSpPr/>
          <p:nvPr/>
        </p:nvCxnSpPr>
        <p:spPr>
          <a:xfrm rot="16200000" flipH="1">
            <a:off x="3995738" y="4149725"/>
            <a:ext cx="357188" cy="357187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 rot="16200000" flipH="1">
            <a:off x="3383757" y="4328318"/>
            <a:ext cx="431800" cy="360363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052" name="Object 4"/>
          <p:cNvGraphicFramePr>
            <a:graphicFrameLocks noChangeAspect="1"/>
          </p:cNvGraphicFramePr>
          <p:nvPr/>
        </p:nvGraphicFramePr>
        <p:xfrm>
          <a:off x="3995738" y="4652963"/>
          <a:ext cx="1558925" cy="754062"/>
        </p:xfrm>
        <a:graphic>
          <a:graphicData uri="http://schemas.openxmlformats.org/presentationml/2006/ole">
            <p:oleObj spid="_x0000_s2052" name="Rovnice" r:id="rId4" imgW="927000" imgH="3934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7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7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5" grpId="0" animBg="1"/>
      <p:bldP spid="6" grpId="0" animBg="1"/>
      <p:bldP spid="7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25"/>
          </a:xfrm>
        </p:spPr>
        <p:txBody>
          <a:bodyPr/>
          <a:lstStyle/>
          <a:p>
            <a:r>
              <a:rPr lang="cs-CZ" smtClean="0"/>
              <a:t>TROJČLENKA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071563"/>
            <a:ext cx="8258175" cy="1928812"/>
          </a:xfrm>
        </p:spPr>
        <p:txBody>
          <a:bodyPr rtlCol="0">
            <a:normAutofit fontScale="77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 smtClean="0"/>
              <a:t>Je </a:t>
            </a:r>
            <a:r>
              <a:rPr lang="cs-CZ" sz="2000" i="1" dirty="0" smtClean="0"/>
              <a:t>postup řešení úlohy</a:t>
            </a:r>
            <a:r>
              <a:rPr lang="cs-CZ" sz="2000" dirty="0" smtClean="0"/>
              <a:t>, který vede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000" dirty="0"/>
              <a:t>k</a:t>
            </a:r>
            <a:r>
              <a:rPr lang="cs-CZ" sz="2000" dirty="0" smtClean="0"/>
              <a:t> sestavení rovnosti dvou poměrů s jedním neznámým členem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000" dirty="0"/>
              <a:t>a</a:t>
            </a:r>
            <a:r>
              <a:rPr lang="cs-CZ" sz="2000" dirty="0" smtClean="0"/>
              <a:t> k výpočtu tohoto neznámého členu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b="1" dirty="0" smtClean="0"/>
              <a:t>Tři členy </a:t>
            </a:r>
            <a:r>
              <a:rPr lang="cs-CZ" sz="2000" dirty="0" smtClean="0"/>
              <a:t>jsou v poměrech jsou přitom známé, jeden člen je neznámý</a:t>
            </a:r>
            <a:endParaRPr lang="cs-CZ" sz="2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00063" y="2636838"/>
            <a:ext cx="8186737" cy="863600"/>
          </a:xfrm>
        </p:spPr>
        <p:txBody>
          <a:bodyPr rtlCol="0">
            <a:normAutofit fontScale="77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100" dirty="0" smtClean="0"/>
              <a:t>Dříve jsme řešili příklad rozpisu surovin na přípravu guláše pro 4 osoby a změnit jej pro 14 osob.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100" dirty="0" smtClean="0"/>
              <a:t>200 g špekáčků, 250 g brambor, ….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Nové řešení: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dirty="0" smtClean="0"/>
          </a:p>
        </p:txBody>
      </p:sp>
      <p:cxnSp>
        <p:nvCxnSpPr>
          <p:cNvPr id="7" name="Přímá spojovací šipka 6"/>
          <p:cNvCxnSpPr/>
          <p:nvPr/>
        </p:nvCxnSpPr>
        <p:spPr>
          <a:xfrm rot="5400000" flipH="1" flipV="1">
            <a:off x="107951" y="4003675"/>
            <a:ext cx="576262" cy="158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 rot="5400000" flipH="1" flipV="1">
            <a:off x="4140201" y="4003675"/>
            <a:ext cx="576262" cy="158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 rot="5400000" flipH="1" flipV="1">
            <a:off x="3708401" y="4003675"/>
            <a:ext cx="576262" cy="158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 rot="5400000" flipH="1" flipV="1">
            <a:off x="7885112" y="3932238"/>
            <a:ext cx="576263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>
            <a:spLocks noChangeArrowheads="1"/>
          </p:cNvSpPr>
          <p:nvPr/>
        </p:nvSpPr>
        <p:spPr bwMode="auto">
          <a:xfrm>
            <a:off x="4427538" y="3573463"/>
            <a:ext cx="4392612" cy="1476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4 osoby ……………………. 250 g brambor</a:t>
            </a:r>
          </a:p>
          <a:p>
            <a:r>
              <a:rPr lang="cs-CZ">
                <a:latin typeface="Calibri" pitchFamily="34" charset="0"/>
              </a:rPr>
              <a:t>14 osob …………………..  y g</a:t>
            </a:r>
          </a:p>
          <a:p>
            <a:r>
              <a:rPr lang="cs-CZ">
                <a:latin typeface="Calibri" pitchFamily="34" charset="0"/>
              </a:rPr>
              <a:t>--------------------------------------------------</a:t>
            </a:r>
          </a:p>
          <a:p>
            <a:r>
              <a:rPr lang="cs-CZ">
                <a:latin typeface="Calibri" pitchFamily="34" charset="0"/>
              </a:rPr>
              <a:t>                y : 250 = 14 : 4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21" name="TextovéPole 20"/>
          <p:cNvSpPr txBox="1">
            <a:spLocks noChangeArrowheads="1"/>
          </p:cNvSpPr>
          <p:nvPr/>
        </p:nvSpPr>
        <p:spPr bwMode="auto">
          <a:xfrm>
            <a:off x="395288" y="3573463"/>
            <a:ext cx="3816350" cy="2030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4 osoby …………………. 200 g špekáčků </a:t>
            </a:r>
          </a:p>
          <a:p>
            <a:r>
              <a:rPr lang="cs-CZ">
                <a:latin typeface="Calibri" pitchFamily="34" charset="0"/>
              </a:rPr>
              <a:t>14 osob …………………..  X g</a:t>
            </a:r>
          </a:p>
          <a:p>
            <a:r>
              <a:rPr lang="cs-CZ">
                <a:latin typeface="Calibri" pitchFamily="34" charset="0"/>
              </a:rPr>
              <a:t>------------------------------------------------</a:t>
            </a:r>
          </a:p>
          <a:p>
            <a:r>
              <a:rPr lang="cs-CZ">
                <a:latin typeface="Calibri" pitchFamily="34" charset="0"/>
              </a:rPr>
              <a:t>               x : 200 = 14 : 4</a:t>
            </a:r>
          </a:p>
          <a:p>
            <a:endParaRPr lang="cs-CZ">
              <a:latin typeface="Calibri" pitchFamily="34" charset="0"/>
            </a:endParaRPr>
          </a:p>
          <a:p>
            <a:endParaRPr lang="cs-CZ"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> </a:t>
            </a:r>
          </a:p>
        </p:txBody>
      </p:sp>
      <p:graphicFrame>
        <p:nvGraphicFramePr>
          <p:cNvPr id="3082" name="Object 10"/>
          <p:cNvGraphicFramePr>
            <a:graphicFrameLocks noChangeAspect="1"/>
          </p:cNvGraphicFramePr>
          <p:nvPr/>
        </p:nvGraphicFramePr>
        <p:xfrm>
          <a:off x="5795963" y="4797425"/>
          <a:ext cx="1152525" cy="604838"/>
        </p:xfrm>
        <a:graphic>
          <a:graphicData uri="http://schemas.openxmlformats.org/presentationml/2006/ole">
            <p:oleObj spid="_x0000_s3082" name="Rovnice" r:id="rId3" imgW="749160" imgH="393480" progId="Equation.3">
              <p:embed/>
            </p:oleObj>
          </a:graphicData>
        </a:graphic>
      </p:graphicFrame>
      <p:graphicFrame>
        <p:nvGraphicFramePr>
          <p:cNvPr id="3083" name="Object 11"/>
          <p:cNvGraphicFramePr>
            <a:graphicFrameLocks noChangeAspect="1"/>
          </p:cNvGraphicFramePr>
          <p:nvPr/>
        </p:nvGraphicFramePr>
        <p:xfrm>
          <a:off x="1692275" y="4941888"/>
          <a:ext cx="1366838" cy="622300"/>
        </p:xfrm>
        <a:graphic>
          <a:graphicData uri="http://schemas.openxmlformats.org/presentationml/2006/ole">
            <p:oleObj spid="_x0000_s3083" name="Rovnice" r:id="rId4" imgW="863280" imgH="393480" progId="Equation.3">
              <p:embed/>
            </p:oleObj>
          </a:graphicData>
        </a:graphic>
      </p:graphicFrame>
      <p:sp>
        <p:nvSpPr>
          <p:cNvPr id="26" name="TextovéPole 25"/>
          <p:cNvSpPr txBox="1">
            <a:spLocks noChangeArrowheads="1"/>
          </p:cNvSpPr>
          <p:nvPr/>
        </p:nvSpPr>
        <p:spPr bwMode="auto">
          <a:xfrm>
            <a:off x="468313" y="5516563"/>
            <a:ext cx="3887787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                       x = 700 </a:t>
            </a:r>
          </a:p>
          <a:p>
            <a:r>
              <a:rPr lang="cs-CZ">
                <a:latin typeface="Calibri" pitchFamily="34" charset="0"/>
              </a:rPr>
              <a:t>Pro 14 osob je třeba 700 g špekáčků.</a:t>
            </a:r>
          </a:p>
        </p:txBody>
      </p:sp>
      <p:sp>
        <p:nvSpPr>
          <p:cNvPr id="27" name="TextovéPole 26"/>
          <p:cNvSpPr txBox="1">
            <a:spLocks noChangeArrowheads="1"/>
          </p:cNvSpPr>
          <p:nvPr/>
        </p:nvSpPr>
        <p:spPr bwMode="auto">
          <a:xfrm>
            <a:off x="4932363" y="5373688"/>
            <a:ext cx="3743325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                y = 875 </a:t>
            </a:r>
          </a:p>
          <a:p>
            <a:r>
              <a:rPr lang="cs-CZ">
                <a:latin typeface="Calibri" pitchFamily="34" charset="0"/>
              </a:rPr>
              <a:t>Pro 14 osob je třeba 875 g brambor.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9" dur="500" fill="hold"/>
                                        <p:tgtEl>
                                          <p:spTgt spid="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" dur="500" fill="hold"/>
                                        <p:tgtEl>
                                          <p:spTgt spid="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5" dur="50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6" dur="50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1" dur="500" fill="hold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2" dur="500" fill="hold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7" dur="500" fill="hold"/>
                                        <p:tgtEl>
                                          <p:spTgt spid="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8" dur="500" fill="hold"/>
                                        <p:tgtEl>
                                          <p:spTgt spid="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  <p:bldP spid="20" grpId="0" uiExpand="1" build="p"/>
      <p:bldP spid="21" grpId="0" build="p"/>
      <p:bldP spid="26" grpId="0" uiExpand="1" build="p"/>
      <p:bldP spid="27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TextovéPole 4"/>
          <p:cNvSpPr txBox="1">
            <a:spLocks noChangeArrowheads="1"/>
          </p:cNvSpPr>
          <p:nvPr/>
        </p:nvSpPr>
        <p:spPr bwMode="auto">
          <a:xfrm>
            <a:off x="684213" y="692150"/>
            <a:ext cx="36004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Vypracovala Ivana Nováková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459</TotalTime>
  <Words>231</Words>
  <Application>Microsoft Office PowerPoint</Application>
  <PresentationFormat>Předvádění na obrazovce (4:3)</PresentationFormat>
  <Paragraphs>82</Paragraphs>
  <Slides>6</Slides>
  <Notes>1</Notes>
  <HiddenSlides>0</HiddenSlides>
  <MMClips>0</MMClips>
  <ScaleCrop>false</ScaleCrop>
  <HeadingPairs>
    <vt:vector size="8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10" baseType="lpstr">
      <vt:lpstr>Calibri</vt:lpstr>
      <vt:lpstr>Arial</vt:lpstr>
      <vt:lpstr>Motiv sady Office</vt:lpstr>
      <vt:lpstr>Rovnice</vt:lpstr>
      <vt:lpstr>Snímek 1</vt:lpstr>
      <vt:lpstr>PŘÍMÁ A NEPŘÍMÁ ÚMĚRNOST</vt:lpstr>
      <vt:lpstr>Příklad  Automobil má průměrnou spotřebu 6 litrů na 100 km. Kolik  kilometrů lze s naplněnou 52 litrovou nádrží ujet?</vt:lpstr>
      <vt:lpstr>Příklad Automobil má průměrnou spotřebu 6 litrů na 100 km. Kolik kilometrů lze s naplněnou 52 litrovou nádrží ujet?</vt:lpstr>
      <vt:lpstr>TROJČLENKA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PŘÍMÁ A NEPŘÍMÁ ÚMĚRNOST</dc:title>
  <dc:creator>Katka</dc:creator>
  <cp:lastModifiedBy>novakova</cp:lastModifiedBy>
  <cp:revision>33</cp:revision>
  <dcterms:created xsi:type="dcterms:W3CDTF">2010-10-29T07:56:47Z</dcterms:created>
  <dcterms:modified xsi:type="dcterms:W3CDTF">2011-09-16T13:51:40Z</dcterms:modified>
</cp:coreProperties>
</file>