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2733B5C5-D17B-4A74-91EE-4D01A5770F8F}" type="datetimeFigureOut">
              <a:rPr lang="cs-CZ"/>
              <a:pPr/>
              <a:t>16.9.2011</a:t>
            </a:fld>
            <a:endParaRPr lang="cs-CZ"/>
          </a:p>
        </p:txBody>
      </p:sp>
      <p:sp>
        <p:nvSpPr>
          <p:cNvPr id="2150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15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B5FAD0BD-59D0-4339-A949-E463E027051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2532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3BD1AD64-4541-4362-8BFF-02066BFAAB7B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02683-94BA-463E-BF57-59F4E90213FF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A6FCB-1029-4B92-841A-179F1F80F9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F8F6A-4DB9-4D5E-8548-EF4694569CB8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F5AADB-2E9E-4599-AE6D-784B37DA2F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DA59AF-CCA3-44B0-9EFE-5198D7EB40C8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C3270-9FFE-45BD-9CAC-91716A0B4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B01CE-98EE-4BAD-9BC9-189B1C74C9D6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3272B8-6E1B-47FB-9A4B-D82FBD308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27174-3649-4267-BAD7-DC00E2A1D3C0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3B8C2-C571-4DDD-B232-FF59EFE15E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763F3-E64F-4211-B256-96A8AE21EF9E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6D6F5-A63E-454A-A149-759160E2B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BF0B50-8635-45A0-BD1D-48032F973AC8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0CFC95-7CC3-44BE-B393-86ECEC2FE6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D27AF-1FB9-413A-ABCF-5D3C4BC1596C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FBB87-80E4-4AC8-AFA0-096E71220A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5313F-22C3-4BC8-85DF-E3AEA58DACDC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C388B-C2FD-43F0-A3A8-5E47FB703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14BCB-4C3D-4AD6-82C9-79E65AA6A7CC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85320-956A-4361-9A14-212D63EDE3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A16DA-9EFC-414D-9603-11490AD2FE3A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0DACF-2FCC-4B91-8976-262C187E1E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489FBBD-0CCF-4310-B671-5913E7C28145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6D9A1F5-1869-4F8E-8895-73060EBEF5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20484" name="Group 4"/>
          <p:cNvGraphicFramePr>
            <a:graphicFrameLocks noGrp="1"/>
          </p:cNvGraphicFramePr>
          <p:nvPr/>
        </p:nvGraphicFramePr>
        <p:xfrm>
          <a:off x="971550" y="1989138"/>
          <a:ext cx="7345363" cy="201930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Nepřímá trojčlenka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proměnná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PŘÍMÁ A NEPŘÍMÁ ÚMĚRNOST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NEPŘÍMÁ ÚMĚRNOST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TROJČLENKA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dirty="0" smtClean="0"/>
              <a:t>Příklad</a:t>
            </a:r>
            <a:br>
              <a:rPr lang="cs-CZ" sz="2400" dirty="0" smtClean="0"/>
            </a:br>
            <a:r>
              <a:rPr lang="cs-CZ" sz="2400" dirty="0" smtClean="0"/>
              <a:t>Do prázdného bazénu začne přitékat voda rychlostí 3 </a:t>
            </a:r>
            <a:r>
              <a:rPr lang="cs-CZ" sz="2400" dirty="0" err="1" smtClean="0"/>
              <a:t>hl</a:t>
            </a:r>
            <a:r>
              <a:rPr lang="cs-CZ" sz="2400" dirty="0" smtClean="0"/>
              <a:t> za minutu, bazén se naplní za 5 hodin. Za jak dlouho by se bazén naplnil výkonnějším čerpadlem, které přivádí do bazénu 750 litrů za minutu?   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500063" y="2000250"/>
            <a:ext cx="8258175" cy="41148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	       300 litrů za min ……………  5 h</a:t>
            </a:r>
          </a:p>
          <a:p>
            <a:pPr>
              <a:buFont typeface="Arial" charset="0"/>
              <a:buNone/>
            </a:pPr>
            <a:r>
              <a:rPr lang="cs-CZ" smtClean="0"/>
              <a:t>		1 litr za min           ………… 300krát delší doba než 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/>
              <a:t>                                                                                při rychlosti 300 litrů za min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                                         1500 h     </a:t>
            </a:r>
          </a:p>
          <a:p>
            <a:pPr>
              <a:buFont typeface="Arial" charset="0"/>
              <a:buNone/>
            </a:pPr>
            <a:r>
              <a:rPr lang="cs-CZ" smtClean="0"/>
              <a:t>            750 litrů za min …………… 750krát kratší doba než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                                                               při rychlosti 1 litrů za min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                                         2 h</a:t>
            </a:r>
          </a:p>
          <a:p>
            <a:pPr>
              <a:buFont typeface="Arial" charset="0"/>
              <a:buNone/>
            </a:pPr>
            <a:r>
              <a:rPr lang="cs-CZ" smtClean="0"/>
              <a:t>Výkonnějším čerpadlem se bazén naplní za 2 hodiny</a:t>
            </a:r>
          </a:p>
        </p:txBody>
      </p:sp>
      <p:sp>
        <p:nvSpPr>
          <p:cNvPr id="14339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5429250"/>
            <a:ext cx="4038600" cy="696913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Čárový popisek 1 12"/>
          <p:cNvSpPr/>
          <p:nvPr/>
        </p:nvSpPr>
        <p:spPr>
          <a:xfrm>
            <a:off x="6011863" y="3357563"/>
            <a:ext cx="2286000" cy="612775"/>
          </a:xfrm>
          <a:prstGeom prst="borderCallout1">
            <a:avLst>
              <a:gd name="adj1" fmla="val 56064"/>
              <a:gd name="adj2" fmla="val 490"/>
              <a:gd name="adj3" fmla="val 35678"/>
              <a:gd name="adj4" fmla="val -2539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620713"/>
            <a:ext cx="8867775" cy="114300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700" dirty="0" smtClean="0"/>
              <a:t>Příklad</a:t>
            </a:r>
            <a:br>
              <a:rPr lang="cs-CZ" sz="2700" dirty="0" smtClean="0"/>
            </a:br>
            <a:r>
              <a:rPr lang="cs-CZ" sz="2700" dirty="0" smtClean="0"/>
              <a:t>Do prázdného bazénu začne přitékat voda rychlostí 3 </a:t>
            </a:r>
            <a:r>
              <a:rPr lang="cs-CZ" sz="2700" dirty="0" err="1" smtClean="0"/>
              <a:t>hl</a:t>
            </a:r>
            <a:r>
              <a:rPr lang="cs-CZ" sz="2700" dirty="0" smtClean="0"/>
              <a:t> za minutu, bazén se naplní za 5 hodin. Za jak dlouho by se bazén naplnil výkonnějším čerpadlem, které přivádí do bazénu 750 litrů za minutu?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619250" y="2276475"/>
            <a:ext cx="5400675" cy="815975"/>
          </a:xfrm>
        </p:spPr>
        <p:txBody>
          <a:bodyPr rtlCol="0">
            <a:normAutofit fontScale="92500" lnSpcReduction="2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300 litrů ………………… 5 h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750 litrů ……………………..   X h           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5" name="Levá složená závorka 4"/>
          <p:cNvSpPr/>
          <p:nvPr/>
        </p:nvSpPr>
        <p:spPr>
          <a:xfrm>
            <a:off x="2268538" y="2205038"/>
            <a:ext cx="153987" cy="91440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Pravá složená závorka 5"/>
          <p:cNvSpPr/>
          <p:nvPr/>
        </p:nvSpPr>
        <p:spPr>
          <a:xfrm>
            <a:off x="6300788" y="2133600"/>
            <a:ext cx="155575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11188" y="2205038"/>
            <a:ext cx="7786687" cy="95107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zvětšení                                                                                                            zmenšení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v poměru                                                                                                          v poměru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750 : 300                                                                                                           </a:t>
            </a:r>
            <a:r>
              <a:rPr lang="cs-CZ" dirty="0">
                <a:latin typeface="+mn-lt"/>
              </a:rPr>
              <a:t>x : 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                       -----------------------------------------------------------------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                                                   x : 5 = 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300 : 750</a:t>
            </a: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6"/>
                </a:solidFill>
                <a:latin typeface="+mn-lt"/>
              </a:rPr>
              <a:t>                                                                                     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                                                                            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                                 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                                                          x = 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                           Výkonnějším čerpadlem se bazén naplní za 2 hodiny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                                  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                                 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                                 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</a:t>
            </a:r>
            <a:endParaRPr lang="cs-CZ" dirty="0">
              <a:latin typeface="+mn-lt"/>
            </a:endParaRPr>
          </a:p>
        </p:txBody>
      </p:sp>
      <p:graphicFrame>
        <p:nvGraphicFramePr>
          <p:cNvPr id="10" name="Zástupný symbol pro obsah 9"/>
          <p:cNvGraphicFramePr>
            <a:graphicFrameLocks noChangeAspect="1"/>
          </p:cNvGraphicFramePr>
          <p:nvPr>
            <p:ph sz="half" idx="2"/>
          </p:nvPr>
        </p:nvGraphicFramePr>
        <p:xfrm>
          <a:off x="3924300" y="5157788"/>
          <a:ext cx="854075" cy="630237"/>
        </p:xfrm>
        <a:graphic>
          <a:graphicData uri="http://schemas.openxmlformats.org/presentationml/2006/ole">
            <p:oleObj spid="_x0000_s2051" name="Rovnice" r:id="rId3" imgW="533160" imgH="393480" progId="Equation.3">
              <p:embed/>
            </p:oleObj>
          </a:graphicData>
        </a:graphic>
      </p:graphicFrame>
      <p:cxnSp>
        <p:nvCxnSpPr>
          <p:cNvPr id="17" name="Přímá spojovací čára 16"/>
          <p:cNvCxnSpPr/>
          <p:nvPr/>
        </p:nvCxnSpPr>
        <p:spPr>
          <a:xfrm rot="16200000" flipH="1">
            <a:off x="3563938" y="4868863"/>
            <a:ext cx="214312" cy="2143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6200000" flipH="1">
            <a:off x="3924301" y="4652962"/>
            <a:ext cx="214312" cy="21431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6200000" flipH="1">
            <a:off x="4427537" y="4508501"/>
            <a:ext cx="214313" cy="2143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427538" y="4868863"/>
            <a:ext cx="214312" cy="14287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084888" y="3429000"/>
            <a:ext cx="2087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Převrácený poměr</a:t>
            </a:r>
          </a:p>
        </p:txBody>
      </p:sp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3779838" y="3573463"/>
          <a:ext cx="1163637" cy="933450"/>
        </p:xfrm>
        <a:graphic>
          <a:graphicData uri="http://schemas.openxmlformats.org/presentationml/2006/ole">
            <p:oleObj spid="_x0000_s2052" name="Rovnice" r:id="rId4" imgW="622080" imgH="58392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3563938" y="4437063"/>
          <a:ext cx="1614487" cy="630237"/>
        </p:xfrm>
        <a:graphic>
          <a:graphicData uri="http://schemas.openxmlformats.org/presentationml/2006/ole">
            <p:oleObj spid="_x0000_s2053" name="Rovnice" r:id="rId5" imgW="8632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" grpId="0"/>
      <p:bldP spid="3" grpId="0" build="p"/>
      <p:bldP spid="5" grpId="0" animBg="1"/>
      <p:bldP spid="6" grpId="0" animBg="1"/>
      <p:bldP spid="7" grpId="0" uiExpand="1" build="p"/>
      <p:bldP spid="16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TROJČLENKA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71563"/>
            <a:ext cx="8258175" cy="1493837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Je </a:t>
            </a:r>
            <a:r>
              <a:rPr lang="cs-CZ" sz="2000" i="1" dirty="0" smtClean="0"/>
              <a:t>postup řešení úlohy</a:t>
            </a:r>
            <a:r>
              <a:rPr lang="cs-CZ" sz="2000" dirty="0" smtClean="0"/>
              <a:t>, který vede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/>
              <a:t>k</a:t>
            </a:r>
            <a:r>
              <a:rPr lang="cs-CZ" sz="2000" dirty="0" smtClean="0"/>
              <a:t> sestavení rovnosti dvou poměrů s jedním neznámým členem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/>
              <a:t>a</a:t>
            </a:r>
            <a:r>
              <a:rPr lang="cs-CZ" sz="2000" dirty="0" smtClean="0"/>
              <a:t> k výpočtu tohoto neznámého členu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/>
              <a:t>Tři členy </a:t>
            </a:r>
            <a:r>
              <a:rPr lang="cs-CZ" sz="2000" dirty="0" smtClean="0"/>
              <a:t>jsou v poměrech jsou přitom známé, jeden člen je neznámý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288" y="2565400"/>
            <a:ext cx="8569325" cy="32686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Tři zedníci pracují stejným tempem, postaví zeť za 7 hodin. Za kolik hodin by postavilo zeť pět stejně výkonných zedníků?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fontAlgn="auto">
              <a:lnSpc>
                <a:spcPct val="6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                                  3 zedníci …………………………… 7 h          </a:t>
            </a:r>
          </a:p>
          <a:p>
            <a:pPr fontAlgn="auto">
              <a:lnSpc>
                <a:spcPct val="6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                                  5 zedníků ………………………….. X h       </a:t>
            </a:r>
          </a:p>
          <a:p>
            <a:pPr fontAlgn="auto">
              <a:lnSpc>
                <a:spcPct val="6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                                ___________________________</a:t>
            </a:r>
          </a:p>
          <a:p>
            <a:pPr fontAlgn="auto">
              <a:lnSpc>
                <a:spcPct val="6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                                                        </a:t>
            </a:r>
          </a:p>
          <a:p>
            <a:pPr fontAlgn="auto">
              <a:lnSpc>
                <a:spcPct val="6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                                                   x : 7 = 3 : 5</a:t>
            </a:r>
          </a:p>
          <a:p>
            <a:pPr fontAlgn="auto">
              <a:lnSpc>
                <a:spcPct val="6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lnSpc>
                <a:spcPct val="6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lnSpc>
                <a:spcPct val="6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			</a:t>
            </a:r>
          </a:p>
          <a:p>
            <a:pPr fontAlgn="auto">
              <a:lnSpc>
                <a:spcPct val="6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	                                                  </a:t>
            </a:r>
          </a:p>
          <a:p>
            <a:pPr fontAlgn="auto">
              <a:lnSpc>
                <a:spcPct val="6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				</a:t>
            </a:r>
            <a:endParaRPr lang="cs-CZ" sz="2000" dirty="0"/>
          </a:p>
        </p:txBody>
      </p:sp>
      <p:cxnSp>
        <p:nvCxnSpPr>
          <p:cNvPr id="7" name="Přímá spojovací šipka 6"/>
          <p:cNvCxnSpPr/>
          <p:nvPr/>
        </p:nvCxnSpPr>
        <p:spPr>
          <a:xfrm rot="5400000" flipH="1" flipV="1">
            <a:off x="5761038" y="3608388"/>
            <a:ext cx="503237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>
            <a:off x="2088356" y="3680619"/>
            <a:ext cx="504825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84213" y="5589588"/>
            <a:ext cx="62642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                                        4, 2 h = 4 h 12 min</a:t>
            </a:r>
          </a:p>
          <a:p>
            <a:r>
              <a:rPr lang="cs-CZ" sz="2000">
                <a:latin typeface="Calibri" pitchFamily="34" charset="0"/>
              </a:rPr>
              <a:t>                Pět zedníků postaví zeť za 4 h a 12 min.</a:t>
            </a:r>
          </a:p>
          <a:p>
            <a:endParaRPr lang="cs-CZ" sz="1600">
              <a:latin typeface="Calibri" pitchFamily="34" charset="0"/>
            </a:endParaRPr>
          </a:p>
        </p:txBody>
      </p:sp>
      <p:graphicFrame>
        <p:nvGraphicFramePr>
          <p:cNvPr id="9" name="Object 11"/>
          <p:cNvGraphicFramePr>
            <a:graphicFrameLocks noChangeAspect="1"/>
          </p:cNvGraphicFramePr>
          <p:nvPr/>
        </p:nvGraphicFramePr>
        <p:xfrm>
          <a:off x="3708400" y="4437063"/>
          <a:ext cx="935038" cy="725487"/>
        </p:xfrm>
        <a:graphic>
          <a:graphicData uri="http://schemas.openxmlformats.org/presentationml/2006/ole">
            <p:oleObj spid="_x0000_s3083" name="Rovnice" r:id="rId3" imgW="507960" imgH="393480" progId="Equation.3">
              <p:embed/>
            </p:oleObj>
          </a:graphicData>
        </a:graphic>
      </p:graphicFrame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3779838" y="5084763"/>
            <a:ext cx="863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alibri" pitchFamily="34" charset="0"/>
              </a:rPr>
              <a:t>x = 4,2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  <p:bldP spid="14" grpId="0" uiExpand="1" build="p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smtClean="0"/>
              <a:t>Vypracovala Ivana Nováková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9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581</TotalTime>
  <Words>271</Words>
  <Application>Microsoft Office PowerPoint</Application>
  <PresentationFormat>Předvádění na obrazovce (4:3)</PresentationFormat>
  <Paragraphs>82</Paragraphs>
  <Slides>6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Motiv sady Office</vt:lpstr>
      <vt:lpstr>Rovnice</vt:lpstr>
      <vt:lpstr>Snímek 1</vt:lpstr>
      <vt:lpstr>PŘÍMÁ A NEPŘÍMÁ ÚMĚRNOST</vt:lpstr>
      <vt:lpstr>Příklad Do prázdného bazénu začne přitékat voda rychlostí 3 hl za minutu, bazén se naplní za 5 hodin. Za jak dlouho by se bazén naplnil výkonnějším čerpadlem, které přivádí do bazénu 750 litrů za minutu?   </vt:lpstr>
      <vt:lpstr>Příklad Do prázdného bazénu začne přitékat voda rychlostí 3 hl za minutu, bazén se naplní za 5 hodin. Za jak dlouho by se bazén naplnil výkonnějším čerpadlem, které přivádí do bazénu 750 litrů za minutu? </vt:lpstr>
      <vt:lpstr>TROJČLENKA</vt:lpstr>
      <vt:lpstr>Vypracovala Ivana Nováková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A NEPŘÍMÁ ÚMĚRNOST</dc:title>
  <dc:creator>Katka</dc:creator>
  <cp:lastModifiedBy>novakova</cp:lastModifiedBy>
  <cp:revision>48</cp:revision>
  <dcterms:created xsi:type="dcterms:W3CDTF">2010-10-29T07:56:47Z</dcterms:created>
  <dcterms:modified xsi:type="dcterms:W3CDTF">2011-09-16T13:53:14Z</dcterms:modified>
</cp:coreProperties>
</file>