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E7D66E1-E772-451C-A2C1-5249255F82D7}" type="datetimeFigureOut">
              <a:rPr lang="cs-CZ"/>
              <a:pPr/>
              <a:t>10.5.2013</a:t>
            </a:fld>
            <a:endParaRPr lang="cs-CZ"/>
          </a:p>
        </p:txBody>
      </p:sp>
      <p:sp>
        <p:nvSpPr>
          <p:cNvPr id="348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48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17622EFF-8497-401E-AF7B-3F0AE4FF93B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3584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6F39B766-54D8-41DC-BEFB-FCE709D1584D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CE1AA-31E2-430A-ABE3-6884994F00E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47D34-5526-4F1E-BA53-CCD2EC5FA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32F1B-D91B-4099-B90F-745F248C791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B7721-B1D1-49FC-8F8A-393EA8B47C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D8832-F5EC-4D82-BE62-3E7C3B95886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AB68E-5F2A-43C4-859A-1E3324187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47277-09F6-4BD4-BFE5-2CDDDDEB0BA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55F13-DD3B-4A5A-ADD8-5A99DB958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9F494-96DA-4787-B879-13E65BAB55F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D9404-812F-4BF9-AFED-E27BDF7F14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381DA-BED1-4629-8526-369761DD7AF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6F9EA-2C05-45B1-B95D-C529A0795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7A2BD-809D-4A20-A91A-4128B2E3190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E28AD-AD64-43CE-A03C-27E9F1365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D1DF2-DF6D-40B4-BD17-9C06F8B6315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9BE5B-92A8-4779-9A56-53C567D47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7CF5E-ED47-4678-9B45-B8906B236B1E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40252-FCA1-46E3-9EF0-7D7BB6CB0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02079-CB75-49BB-B7CD-E1001CA29B53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F6277-0E0D-4103-B515-5556FEF21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E15F4-B45B-405B-AC0E-BA3D0A2264E0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4BBCF-C9E3-4DB8-A5B3-88C8B0C76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86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8870D2-4D56-485F-8C03-BF6161C6208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151FAD-4451-4E69-9DEF-143FD8F17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3.bin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5.bin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6.bin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7.bin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8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oleObject" Target="../embeddings/oleObject9.bin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33796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Trojčlenka - příklady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u="sng" dirty="0" smtClean="0"/>
              <a:t>Jde o nepřímou úměrnost ?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832475"/>
          </a:xfrm>
        </p:spPr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Příklad 1.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Průměrná rychlost auta a doba potřebná k ujetí cesty z místa A do místa B?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Příklad 2.</a:t>
            </a:r>
            <a:r>
              <a:rPr lang="cs-CZ" dirty="0" smtClean="0"/>
              <a:t> 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Velikost poloměru a délka kružnice?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Příklad 3.</a:t>
            </a:r>
            <a:r>
              <a:rPr lang="cs-CZ" dirty="0" smtClean="0"/>
              <a:t> 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Hmotnost jednoho banánu a počet banánů v 1 kg?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Příklad 4.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Doba potřebná k naplnění vany teplou vodou o výkonu 1 l/s a doba potřebná k naplnění téže vany studenou vodou 3 l/s?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Příklad 5.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Počet soustruhů a počet výrobků při stálém počtu výrobků opracovaných jedním strojem? 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Příklad 6.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Obsah podstavy kvádru a jeho objem při stálé výšce kvádru?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ne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i="1" dirty="0" smtClean="0"/>
              <a:t>Příklad 1.</a:t>
            </a:r>
            <a:br>
              <a:rPr lang="cs-CZ" sz="2400" b="1" i="1" dirty="0" smtClean="0"/>
            </a:br>
            <a:r>
              <a:rPr lang="cs-CZ" sz="2700" b="1" dirty="0" smtClean="0"/>
              <a:t>Ze sadu o výměře 3,5 hektaru se získá 9,1 tuny jablek. Jak velký by musel být sad, aby se sklidilo 19,5 tuny jablek? 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9,1 t……………….... 3,5 ha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19,5 t ………………… x (ha)</a:t>
            </a:r>
          </a:p>
          <a:p>
            <a:endParaRPr lang="cs-CZ" smtClean="0"/>
          </a:p>
        </p:txBody>
      </p:sp>
      <p:pic>
        <p:nvPicPr>
          <p:cNvPr id="4" name="Obrázek 3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2349500"/>
            <a:ext cx="287337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2349500"/>
            <a:ext cx="2159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611188" y="5229225"/>
            <a:ext cx="453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Potřebná výměra sadu je 7,5 ha.</a:t>
            </a:r>
            <a:endParaRPr lang="cs-CZ" sz="2400">
              <a:latin typeface="Calibri" pitchFamily="34" charset="0"/>
            </a:endParaRPr>
          </a:p>
        </p:txBody>
      </p:sp>
      <p:graphicFrame>
        <p:nvGraphicFramePr>
          <p:cNvPr id="9" name="Object 1"/>
          <p:cNvGraphicFramePr>
            <a:graphicFrameLocks noChangeAspect="1"/>
          </p:cNvGraphicFramePr>
          <p:nvPr/>
        </p:nvGraphicFramePr>
        <p:xfrm>
          <a:off x="2916238" y="3357563"/>
          <a:ext cx="1984375" cy="1073150"/>
        </p:xfrm>
        <a:graphic>
          <a:graphicData uri="http://schemas.openxmlformats.org/presentationml/2006/ole">
            <p:oleObj spid="_x0000_s2049" name="Rovnice" r:id="rId4" imgW="774360" imgH="419040" progId="Equation.3">
              <p:embed/>
            </p:oleObj>
          </a:graphicData>
        </a:graphic>
      </p:graphicFrame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59113" y="4581525"/>
            <a:ext cx="1225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 = 7,5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8" grpId="0" build="allAtOnce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i="1" dirty="0"/>
              <a:t>Příklad 2.</a:t>
            </a:r>
            <a:r>
              <a:rPr lang="cs-CZ" sz="2400" dirty="0"/>
              <a:t>  </a:t>
            </a:r>
            <a:br>
              <a:rPr lang="cs-CZ" sz="2400" dirty="0"/>
            </a:br>
            <a:r>
              <a:rPr lang="cs-CZ" sz="2400" b="1" dirty="0"/>
              <a:t>Ze 100 kg ječmene se připraví 69 kg pivního sladu. Na přípravu jednoho 4 </a:t>
            </a:r>
            <a:r>
              <a:rPr lang="cs-CZ" sz="2400" b="1" dirty="0" err="1"/>
              <a:t>hl</a:t>
            </a:r>
            <a:r>
              <a:rPr lang="cs-CZ" sz="2400" b="1" dirty="0"/>
              <a:t> sudu piva je potřeba 86,25 kg sladu. Kolik sudů piva se připraví z 431,25 kg sladu?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    86,25 kg……….........…1 sud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431,25 kg ………………..x sudů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1258888" y="4395788"/>
            <a:ext cx="774065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                        x = 5</a:t>
            </a:r>
          </a:p>
          <a:p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Z daného množství sladu se připraví 5 sudů piva.</a:t>
            </a:r>
            <a:r>
              <a:rPr lang="cs-CZ" sz="24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 </a:t>
            </a:r>
            <a:r>
              <a:rPr lang="cs-CZ" sz="2400">
                <a:ea typeface="Times New Roman" pitchFamily="18" charset="0"/>
                <a:cs typeface="Arial" charset="0"/>
              </a:rPr>
              <a:t> </a:t>
            </a:r>
          </a:p>
        </p:txBody>
      </p:sp>
      <p:pic>
        <p:nvPicPr>
          <p:cNvPr id="6" name="Obrázek 5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2276475"/>
            <a:ext cx="28733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2276475"/>
            <a:ext cx="288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4"/>
          <p:cNvGraphicFramePr>
            <a:graphicFrameLocks noChangeAspect="1"/>
          </p:cNvGraphicFramePr>
          <p:nvPr/>
        </p:nvGraphicFramePr>
        <p:xfrm>
          <a:off x="3348038" y="3500438"/>
          <a:ext cx="2179637" cy="1441450"/>
        </p:xfrm>
        <a:graphic>
          <a:graphicData uri="http://schemas.openxmlformats.org/presentationml/2006/ole">
            <p:oleObj spid="_x0000_s1028" name="Rovnice" r:id="rId4" imgW="83808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024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i="1" dirty="0"/>
              <a:t>Příklad 3.</a:t>
            </a:r>
            <a:r>
              <a:rPr lang="cs-CZ" sz="2400" dirty="0"/>
              <a:t>  </a:t>
            </a:r>
            <a:br>
              <a:rPr lang="cs-CZ" sz="2400" dirty="0"/>
            </a:br>
            <a:r>
              <a:rPr lang="cs-CZ" sz="2700" b="1" dirty="0">
                <a:latin typeface="+mn-lt"/>
              </a:rPr>
              <a:t>Jednu zakázku zvládnou čtyři stroje za 324 hodiny. Za jakou dobu by tutéž zakázku zvládlo 6 strojů?</a:t>
            </a:r>
            <a:r>
              <a:rPr lang="cs-CZ" sz="2700" dirty="0">
                <a:latin typeface="+mn-lt"/>
              </a:rPr>
              <a:t/>
            </a:r>
            <a:br>
              <a:rPr lang="cs-CZ" sz="2700" dirty="0">
                <a:latin typeface="+mn-lt"/>
              </a:rPr>
            </a:br>
            <a:endParaRPr lang="cs-CZ" sz="27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   4 stroje……………….... 324 h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6 strojů …………………... x (h)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619250" y="4613275"/>
            <a:ext cx="5464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                                    x = 216 h</a:t>
            </a:r>
          </a:p>
          <a:p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6 strojů splní zakázku za 216 hodin.</a:t>
            </a:r>
            <a:r>
              <a:rPr lang="cs-CZ" sz="2400">
                <a:cs typeface="Arial" charset="0"/>
              </a:rPr>
              <a:t> </a:t>
            </a:r>
          </a:p>
        </p:txBody>
      </p:sp>
      <p:pic>
        <p:nvPicPr>
          <p:cNvPr id="6" name="Obrázek 5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9925" y="2276475"/>
            <a:ext cx="288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613" y="2276475"/>
            <a:ext cx="288925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1"/>
          <p:cNvGraphicFramePr>
            <a:graphicFrameLocks noChangeAspect="1"/>
          </p:cNvGraphicFramePr>
          <p:nvPr/>
        </p:nvGraphicFramePr>
        <p:xfrm>
          <a:off x="4140200" y="3500438"/>
          <a:ext cx="1722438" cy="989012"/>
        </p:xfrm>
        <a:graphic>
          <a:graphicData uri="http://schemas.openxmlformats.org/presentationml/2006/ole">
            <p:oleObj spid="_x0000_s24577" name="Rovnice" r:id="rId5" imgW="685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638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i="1" dirty="0"/>
              <a:t>Příklad 4.</a:t>
            </a:r>
            <a:r>
              <a:rPr lang="cs-CZ" sz="2000" dirty="0"/>
              <a:t> </a:t>
            </a:r>
            <a:br>
              <a:rPr lang="cs-CZ" sz="2000" dirty="0"/>
            </a:br>
            <a:r>
              <a:rPr lang="cs-CZ" sz="2700" b="1" dirty="0"/>
              <a:t>Orba 5 traktory trvá sedm dní. Kolik traktorů musí na orbě pracovat, aby byla skončena o dva dny dříve?</a:t>
            </a: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  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7 dní………………........ 5 tr.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5 dní …………………... x (tr.)</a:t>
            </a:r>
          </a:p>
          <a:p>
            <a:endParaRPr lang="cs-CZ" smtClean="0"/>
          </a:p>
        </p:txBody>
      </p:sp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627313" y="4643438"/>
            <a:ext cx="651668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                    x = 7</a:t>
            </a:r>
          </a:p>
          <a:p>
            <a:endParaRPr lang="cs-CZ" sz="20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0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Za 5 dní provede orbu 7 traktorů.</a:t>
            </a:r>
            <a:r>
              <a:rPr lang="cs-CZ" sz="800">
                <a:ea typeface="Times New Roman" pitchFamily="18" charset="0"/>
                <a:cs typeface="Arial" charset="0"/>
              </a:rPr>
              <a:t> </a:t>
            </a:r>
            <a:endParaRPr lang="cs-CZ">
              <a:ea typeface="Times New Roman" pitchFamily="18" charset="0"/>
              <a:cs typeface="Arial" charset="0"/>
            </a:endParaRPr>
          </a:p>
        </p:txBody>
      </p:sp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125" y="2276475"/>
            <a:ext cx="28733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713" y="2349500"/>
            <a:ext cx="287337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1"/>
          <p:cNvGraphicFramePr>
            <a:graphicFrameLocks noChangeAspect="1"/>
          </p:cNvGraphicFramePr>
          <p:nvPr/>
        </p:nvGraphicFramePr>
        <p:xfrm>
          <a:off x="3924300" y="3644900"/>
          <a:ext cx="1339850" cy="1014413"/>
        </p:xfrm>
        <a:graphic>
          <a:graphicData uri="http://schemas.openxmlformats.org/presentationml/2006/ole">
            <p:oleObj spid="_x0000_s23553" name="Rovnice" r:id="rId5" imgW="520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4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1740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i="1" dirty="0"/>
              <a:t>Příklad 5.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700" b="1" dirty="0"/>
              <a:t>Šest studentů uklidilo v minulém školním roce tělocvičnu </a:t>
            </a:r>
            <a:r>
              <a:rPr lang="cs-CZ" sz="2700" b="1" dirty="0" smtClean="0"/>
              <a:t>                  za </a:t>
            </a:r>
            <a:r>
              <a:rPr lang="cs-CZ" sz="2700" b="1" dirty="0"/>
              <a:t>šest hodin. Kolik studentů bude třeba na úklid letos, má-li být uklizena za 7 200 s?</a:t>
            </a: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7 200 s = 120 min = 2 h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6 studentů………………........ 6 h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x studentů …………………... 2 h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971550" y="4911725"/>
            <a:ext cx="7848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                                                   </a:t>
            </a:r>
            <a:r>
              <a:rPr lang="cs-CZ" sz="24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x = 18</a:t>
            </a:r>
          </a:p>
          <a:p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                          Je třeba 18 studentů</a:t>
            </a:r>
            <a:r>
              <a:rPr lang="cs-CZ" sz="20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.</a:t>
            </a:r>
            <a:r>
              <a:rPr lang="cs-CZ" sz="2000">
                <a:cs typeface="Arial" charset="0"/>
              </a:rPr>
              <a:t> </a:t>
            </a:r>
          </a:p>
        </p:txBody>
      </p:sp>
      <p:pic>
        <p:nvPicPr>
          <p:cNvPr id="6" name="Obrázek 5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997200"/>
            <a:ext cx="28733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025" y="2924175"/>
            <a:ext cx="2889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2"/>
          <p:cNvGraphicFramePr>
            <a:graphicFrameLocks noChangeAspect="1"/>
          </p:cNvGraphicFramePr>
          <p:nvPr/>
        </p:nvGraphicFramePr>
        <p:xfrm>
          <a:off x="3884613" y="3933825"/>
          <a:ext cx="1374775" cy="1014413"/>
        </p:xfrm>
        <a:graphic>
          <a:graphicData uri="http://schemas.openxmlformats.org/presentationml/2006/ole">
            <p:oleObj spid="_x0000_s17410" name="Rovnice" r:id="rId5" imgW="5331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43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i="1" dirty="0"/>
              <a:t>Příklad 6.</a:t>
            </a:r>
            <a:r>
              <a:rPr lang="cs-CZ" sz="2000" dirty="0"/>
              <a:t> </a:t>
            </a:r>
            <a:br>
              <a:rPr lang="cs-CZ" sz="2000" dirty="0"/>
            </a:br>
            <a:r>
              <a:rPr lang="cs-CZ" sz="2700" b="1" dirty="0"/>
              <a:t>Osm zaměstnanců splní zakázku za 85 hodin. Po 21 hodinách museli tři zaměstnanci odejít na jinou práci. Za kolik dalších hodin bude zakázka splněna?</a:t>
            </a: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85 – 21 = 64 h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8 zam ………………........ 64 h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5 zam ………………….....  X h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971550" y="4581525"/>
            <a:ext cx="85090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                                                </a:t>
            </a:r>
            <a:r>
              <a:rPr lang="cs-CZ" sz="24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x = 102,4 h</a:t>
            </a:r>
          </a:p>
          <a:p>
            <a:r>
              <a:rPr lang="cs-CZ" sz="24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                                        x = 102 h 24 min</a:t>
            </a:r>
          </a:p>
          <a:p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Zakázka bude dokončena za 102 hodiny a 24 minut.</a:t>
            </a:r>
            <a:r>
              <a:rPr lang="cs-CZ" sz="2400">
                <a:cs typeface="Arial" charset="0"/>
              </a:rPr>
              <a:t> </a:t>
            </a:r>
          </a:p>
        </p:txBody>
      </p:sp>
      <p:pic>
        <p:nvPicPr>
          <p:cNvPr id="6" name="Obrázek 5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2708275"/>
            <a:ext cx="288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713" y="2565400"/>
            <a:ext cx="287337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2"/>
          <p:cNvGraphicFramePr>
            <a:graphicFrameLocks noChangeAspect="1"/>
          </p:cNvGraphicFramePr>
          <p:nvPr/>
        </p:nvGraphicFramePr>
        <p:xfrm>
          <a:off x="3671888" y="3644900"/>
          <a:ext cx="1620837" cy="1046163"/>
        </p:xfrm>
        <a:graphic>
          <a:graphicData uri="http://schemas.openxmlformats.org/presentationml/2006/ole">
            <p:oleObj spid="_x0000_s18434" name="Rovnice" r:id="rId5" imgW="609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4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4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945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i="1" dirty="0"/>
              <a:t>Příklad 7.</a:t>
            </a:r>
            <a:r>
              <a:rPr lang="cs-CZ" sz="2000" dirty="0"/>
              <a:t> </a:t>
            </a:r>
            <a:br>
              <a:rPr lang="cs-CZ" sz="2000" dirty="0"/>
            </a:br>
            <a:r>
              <a:rPr lang="cs-CZ" sz="2700" b="1" dirty="0"/>
              <a:t>Bazén by se napustil třemi stejnými přívody za 52 hodin. </a:t>
            </a:r>
            <a:r>
              <a:rPr lang="cs-CZ" sz="2700" b="1" dirty="0" smtClean="0"/>
              <a:t>                       Po </a:t>
            </a:r>
            <a:r>
              <a:rPr lang="cs-CZ" sz="2700" b="1" dirty="0"/>
              <a:t>20 hodinách byly přidány ještě další dva přívody. Za kolik hodin se bazén napustí?</a:t>
            </a: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52 – 20 = 32 hodin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3 přívody ………………......32 h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5 přívodů …………………...  x (h)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611188" y="4448175"/>
            <a:ext cx="77057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                                                 </a:t>
            </a:r>
            <a:r>
              <a:rPr lang="cs-CZ" sz="24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x = 19,2 h</a:t>
            </a:r>
          </a:p>
          <a:p>
            <a:endParaRPr lang="cs-CZ" sz="2400"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19,2 + 20 = 39,2 h = 39 h 12 min</a:t>
            </a:r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Bazén se naplní za 39 hodin a 12 minut</a:t>
            </a:r>
            <a:r>
              <a:rPr lang="cs-CZ" sz="20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.</a:t>
            </a:r>
            <a:r>
              <a:rPr lang="cs-CZ" sz="2000">
                <a:ea typeface="Times New Roman" pitchFamily="18" charset="0"/>
                <a:cs typeface="Arial" charset="0"/>
              </a:rPr>
              <a:t> </a:t>
            </a:r>
          </a:p>
        </p:txBody>
      </p:sp>
      <p:pic>
        <p:nvPicPr>
          <p:cNvPr id="6" name="Obrázek 5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5463" y="2060575"/>
            <a:ext cx="288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133600"/>
            <a:ext cx="288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2"/>
          <p:cNvGraphicFramePr>
            <a:graphicFrameLocks noChangeAspect="1"/>
          </p:cNvGraphicFramePr>
          <p:nvPr/>
        </p:nvGraphicFramePr>
        <p:xfrm>
          <a:off x="4013200" y="3284538"/>
          <a:ext cx="1754188" cy="1133475"/>
        </p:xfrm>
        <a:graphic>
          <a:graphicData uri="http://schemas.openxmlformats.org/presentationml/2006/ole">
            <p:oleObj spid="_x0000_s19458" name="Rovnice" r:id="rId5" imgW="609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4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4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4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4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048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i="1" dirty="0" smtClean="0"/>
              <a:t>Příklad 8.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700" b="1" dirty="0" smtClean="0"/>
              <a:t>Za 4 kg papíru dostaneme ve sběrně 2 Kč. Kolik kilogramů musíme nasbírat , abychom si mohli koupit automobil</a:t>
            </a:r>
            <a:br>
              <a:rPr lang="cs-CZ" sz="2700" b="1" dirty="0" smtClean="0"/>
            </a:br>
            <a:r>
              <a:rPr lang="cs-CZ" sz="2700" b="1" dirty="0" smtClean="0"/>
              <a:t> za 235 000 Kč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4 kg ……………….......... 2 Kč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x (kg) ……………  235 000 Kč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468313" y="3933825"/>
            <a:ext cx="86756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                                              x = 470 000 kg</a:t>
            </a:r>
          </a:p>
          <a:p>
            <a:r>
              <a:rPr lang="cs-CZ" sz="24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                                              x = 470 tun</a:t>
            </a:r>
          </a:p>
          <a:p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Auto si můžeme pořídit, jestliže nasbíráme 470 tun papíru.</a:t>
            </a:r>
            <a:r>
              <a:rPr lang="cs-CZ" sz="2400">
                <a:cs typeface="Arial" charset="0"/>
              </a:rPr>
              <a:t> </a:t>
            </a:r>
          </a:p>
        </p:txBody>
      </p:sp>
      <p:pic>
        <p:nvPicPr>
          <p:cNvPr id="6" name="Obrázek 5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1844675"/>
            <a:ext cx="288925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1844675"/>
            <a:ext cx="287337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Object 2"/>
          <p:cNvGraphicFramePr>
            <a:graphicFrameLocks noChangeAspect="1"/>
          </p:cNvGraphicFramePr>
          <p:nvPr/>
        </p:nvGraphicFramePr>
        <p:xfrm>
          <a:off x="3649663" y="3068638"/>
          <a:ext cx="2035175" cy="865187"/>
        </p:xfrm>
        <a:graphic>
          <a:graphicData uri="http://schemas.openxmlformats.org/presentationml/2006/ole">
            <p:oleObj spid="_x0000_s20482" name="Rovnice" r:id="rId4" imgW="9270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5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5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5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5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252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i="1" dirty="0"/>
              <a:t>Příklad </a:t>
            </a:r>
            <a:r>
              <a:rPr lang="cs-CZ" sz="2000" b="1" i="1" dirty="0" smtClean="0"/>
              <a:t>9.</a:t>
            </a:r>
            <a:r>
              <a:rPr lang="cs-CZ" sz="2000" dirty="0" smtClean="0"/>
              <a:t>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700" b="1" dirty="0"/>
              <a:t>Dvanáct kopáčů provede zemní práce za 15 dní. Za jak dlouho by provedlo tyto zemní práce 9 kopáčů?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12 kopáčů…………….......... 15 dní</a:t>
            </a:r>
          </a:p>
          <a:p>
            <a:pPr>
              <a:buFont typeface="Arial" charset="0"/>
              <a:buNone/>
            </a:pPr>
            <a:r>
              <a:rPr lang="cs-CZ" smtClean="0"/>
              <a:t>       9 kopáčů ………............……  x dní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395288" y="4029075"/>
            <a:ext cx="77057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                                        x = 20 dn</a:t>
            </a:r>
            <a:r>
              <a:rPr lang="cs-CZ" sz="2400">
                <a:solidFill>
                  <a:srgbClr val="000000"/>
                </a:solidFill>
                <a:latin typeface="Calibri" pitchFamily="34" charset="0"/>
                <a:ea typeface="Times New Roman" pitchFamily="18" charset="0"/>
                <a:cs typeface="Arial" charset="0"/>
              </a:rPr>
              <a:t>í</a:t>
            </a:r>
          </a:p>
          <a:p>
            <a:endParaRPr lang="cs-CZ" sz="2400" b="1">
              <a:solidFill>
                <a:srgbClr val="000000"/>
              </a:solidFill>
              <a:ea typeface="Times New Roman" pitchFamily="18" charset="0"/>
              <a:cs typeface="Arial" charset="0"/>
            </a:endParaRPr>
          </a:p>
          <a:p>
            <a:pPr eaLnBrk="0" hangingPunct="0"/>
            <a:r>
              <a:rPr lang="cs-CZ" sz="2400" b="1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Devět kopáčů tuto práci vykoná za 20 dní.</a:t>
            </a:r>
            <a:r>
              <a:rPr lang="cs-CZ" sz="2400">
                <a:ea typeface="Times New Roman" pitchFamily="18" charset="0"/>
                <a:cs typeface="Arial" charset="0"/>
              </a:rPr>
              <a:t> </a:t>
            </a:r>
          </a:p>
        </p:txBody>
      </p:sp>
      <p:pic>
        <p:nvPicPr>
          <p:cNvPr id="7" name="Obrázek 6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1700213"/>
            <a:ext cx="2889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ttp://webvyukacontent.olportal.cz/w-umernost-050126/images/image37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1700213"/>
            <a:ext cx="43180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Object 2"/>
          <p:cNvGraphicFramePr>
            <a:graphicFrameLocks noChangeAspect="1"/>
          </p:cNvGraphicFramePr>
          <p:nvPr/>
        </p:nvGraphicFramePr>
        <p:xfrm>
          <a:off x="3743325" y="2852738"/>
          <a:ext cx="1885950" cy="1123950"/>
        </p:xfrm>
        <a:graphic>
          <a:graphicData uri="http://schemas.openxmlformats.org/presentationml/2006/ole">
            <p:oleObj spid="_x0000_s21506" name="Rovnice" r:id="rId5" imgW="660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355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smtClean="0"/>
              <a:t>Vypracovala Ivana Nováková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333</Words>
  <Application>Microsoft Office PowerPoint</Application>
  <PresentationFormat>Předvádění na obrazovce (4:3)</PresentationFormat>
  <Paragraphs>103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Snímek 1</vt:lpstr>
      <vt:lpstr>PŘÍKLADY</vt:lpstr>
      <vt:lpstr>Jde o nepřímou úměrnost ? </vt:lpstr>
      <vt:lpstr>Příklad 1. Ze sadu o výměře 3,5 hektaru se získá 9,1 tuny jablek. Jak velký by musel být sad, aby se sklidilo 19,5 tuny jablek?  </vt:lpstr>
      <vt:lpstr>Příklad 2.   Ze 100 kg ječmene se připraví 69 kg pivního sladu. Na přípravu jednoho 4 hl sudu piva je potřeba 86,25 kg sladu. Kolik sudů piva se připraví z 431,25 kg sladu? </vt:lpstr>
      <vt:lpstr>Příklad 3.   Jednu zakázku zvládnou čtyři stroje za 324 hodiny. Za jakou dobu by tutéž zakázku zvládlo 6 strojů? </vt:lpstr>
      <vt:lpstr>Příklad 4.  Orba 5 traktory trvá sedm dní. Kolik traktorů musí na orbě pracovat, aby byla skončena o dva dny dříve? </vt:lpstr>
      <vt:lpstr>Příklad 5. Šest studentů uklidilo v minulém školním roce tělocvičnu                   za šest hodin. Kolik studentů bude třeba na úklid letos, má-li být uklizena za 7 200 s? </vt:lpstr>
      <vt:lpstr>Příklad 6.  Osm zaměstnanců splní zakázku za 85 hodin. Po 21 hodinách museli tři zaměstnanci odejít na jinou práci. Za kolik dalších hodin bude zakázka splněna? </vt:lpstr>
      <vt:lpstr>Příklad 7.  Bazén by se napustil třemi stejnými přívody za 52 hodin.                        Po 20 hodinách byly přidány ještě další dva přívody. Za kolik hodin se bazén napustí? </vt:lpstr>
      <vt:lpstr>Příklad 8.  Za 4 kg papíru dostaneme ve sběrně 2 Kč. Kolik kilogramů musíme nasbírat , abychom si mohli koupit automobil  za 235 000 Kč </vt:lpstr>
      <vt:lpstr>Příklad 9.  Dvanáct kopáčů provede zemní práce za 15 dní. Za jak dlouho by provedlo tyto zemní práce 9 kopáčů? </vt:lpstr>
      <vt:lpstr>Vypracovala Ivana Nováková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23</cp:revision>
  <dcterms:created xsi:type="dcterms:W3CDTF">2010-11-21T15:31:05Z</dcterms:created>
  <dcterms:modified xsi:type="dcterms:W3CDTF">2013-05-10T07:26:07Z</dcterms:modified>
</cp:coreProperties>
</file>