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56" r:id="rId3"/>
    <p:sldId id="257" r:id="rId4"/>
    <p:sldId id="258" r:id="rId5"/>
    <p:sldId id="259" r:id="rId6"/>
    <p:sldId id="260" r:id="rId7"/>
    <p:sldId id="264" r:id="rId8"/>
    <p:sldId id="265" r:id="rId9"/>
    <p:sldId id="266" r:id="rId10"/>
    <p:sldId id="261" r:id="rId11"/>
    <p:sldId id="262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BD523D15-69D0-4E5E-8898-2CE68A50A1A7}" type="datetimeFigureOut">
              <a:rPr lang="cs-CZ"/>
              <a:pPr/>
              <a:t>10.5.2013</a:t>
            </a:fld>
            <a:endParaRPr lang="cs-CZ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560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560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00909051-35DA-4A18-B2AE-02AD8698488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662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76DAF23-A701-4F35-9BD7-38241425E993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58B0A-852B-4742-AD80-F15659BCB48B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59FB0-A900-4E59-8FB2-501AD2146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5A884-ACF2-41BB-920C-C3B396E79A3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AB778-D6D4-4811-B4AC-6CBDB933A6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BE04C-D8A5-4E41-9CD4-E6EF5D50255C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14A2E-1DC2-409C-8DD9-DA7AED906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2A62B-B0EA-4501-B2C7-C8CD4EA092C4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4A1AA-EAEA-4AD4-8728-D5EDEAC415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17700-AEAB-4D0B-A815-CB5FC8EC96FC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8C9AC-B454-4D32-A397-7E49BDD543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13A2A-6A28-4CD8-AE93-268D7DCA5C46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32F9F-FBE4-4EB7-873B-7EB10EA40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9AE03-6854-4BDE-9275-5B4FF1889FF2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51FD7-9A5D-42C3-8E8D-59D10EE9DA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F779D-1959-4F94-9C4A-5F8EE7FECE89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581F3-ABD1-40AD-8893-AB7775A72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07C5D-513E-422E-BB7E-E8DBBB6E77B2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E6203-0BE1-4260-88EB-2EE40AC1C7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6E6AE-6FC3-4695-BE2D-EA14427599C2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BC785-97E6-41A2-AF5D-E71BDBC6AE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13DAA-B5D4-4604-A23D-FEC85D0C1AC9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9A566-FA86-4187-821E-D247928AB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431035-54D5-4DFC-B4C2-760DDD461241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3DE8D93-51BE-4A30-B53D-FF2D7ED5C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24580" name="Group 4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Procentová část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proměnná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Procenta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Procentová část</a:t>
            </a:r>
            <a:endParaRPr lang="cs-CZ" dirty="0"/>
          </a:p>
        </p:txBody>
      </p:sp>
      <p:sp>
        <p:nvSpPr>
          <p:cNvPr id="13315" name="AutoShape 2" descr="http://docs.google.com/?pid=bl&amp;srcid=ADGEESgI-4bPMeKw_8lqbzwmhzEtMfy1EUdDCz8k-0yUEOJkKqpmohZxyJWIhcN0g5Jx9shitESZ_pTjQCnZ8nRt5Y23I4Y3dZjGTExAZpb3JAdw2XulSzH02Y6hzNkCf-GI3wOEmjSJ&amp;q=cache%3A6kGVh4KstMMJ%3Adum.rvp.cz%2Fmaterialy%2Fstahnout.html%3Fs%3Drqpuuizb%20procentov%C3%A1%20%C4%8D%C3%A1st&amp;docid=04d98f28355a458ac17b18b1af4d0cb1&amp;a=bi&amp;pagenumber=1&amp;w=80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16" name="AutoShape 4" descr="http://docs.google.com/?pid=bl&amp;srcid=ADGEESgI-4bPMeKw_8lqbzwmhzEtMfy1EUdDCz8k-0yUEOJkKqpmohZxyJWIhcN0g5Jx9shitESZ_pTjQCnZ8nRt5Y23I4Y3dZjGTExAZpb3JAdw2XulSzH02Y6hzNkCf-GI3wOEmjSJ&amp;q=cache%3A6kGVh4KstMMJ%3Adum.rvp.cz%2Fmaterialy%2Fstahnout.html%3Fs%3Drqpuuizb%20procentov%C3%A1%20%C4%8D%C3%A1st&amp;docid=04d98f28355a458ac17b18b1af4d0cb1&amp;a=bi&amp;pagenumber=1&amp;w=80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algn="l"/>
            <a:r>
              <a:rPr lang="cs-CZ" sz="2400" smtClean="0">
                <a:solidFill>
                  <a:schemeClr val="accent2"/>
                </a:solidFill>
              </a:rPr>
              <a:t>Základní údaje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r>
              <a:rPr lang="cs-CZ" sz="2800" smtClean="0"/>
              <a:t>V modelářském kroužku pracuje 32 dětí. Z toho 25% jsou dívky. Kolik dívek v kroužku pracuje? </a:t>
            </a:r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2411413" y="476250"/>
            <a:ext cx="2376487" cy="1657350"/>
            <a:chOff x="2411760" y="476672"/>
            <a:chExt cx="2376264" cy="1656184"/>
          </a:xfrm>
        </p:grpSpPr>
        <p:sp>
          <p:nvSpPr>
            <p:cNvPr id="4" name="Obláček 3"/>
            <p:cNvSpPr/>
            <p:nvPr/>
          </p:nvSpPr>
          <p:spPr>
            <a:xfrm>
              <a:off x="2411760" y="476672"/>
              <a:ext cx="2376264" cy="1656184"/>
            </a:xfrm>
            <a:prstGeom prst="cloudCallout">
              <a:avLst>
                <a:gd name="adj1" fmla="val 76122"/>
                <a:gd name="adj2" fmla="val 57716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350" name="TextovéPole 7"/>
            <p:cNvSpPr txBox="1">
              <a:spLocks noChangeArrowheads="1"/>
            </p:cNvSpPr>
            <p:nvPr/>
          </p:nvSpPr>
          <p:spPr bwMode="auto">
            <a:xfrm>
              <a:off x="2627784" y="908720"/>
              <a:ext cx="1944216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>
                  <a:solidFill>
                    <a:schemeClr val="accent2"/>
                  </a:solidFill>
                  <a:latin typeface="Calibri" pitchFamily="34" charset="0"/>
                </a:rPr>
                <a:t>Celkový počet dětí</a:t>
              </a:r>
            </a:p>
            <a:p>
              <a:pPr algn="ctr"/>
              <a:r>
                <a:rPr lang="cs-CZ" b="1">
                  <a:solidFill>
                    <a:srgbClr val="FF0000"/>
                  </a:solidFill>
                  <a:latin typeface="Calibri" pitchFamily="34" charset="0"/>
                </a:rPr>
                <a:t>ZÁKLAD</a:t>
              </a:r>
            </a:p>
          </p:txBody>
        </p:sp>
      </p:grpSp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5724525" y="620713"/>
            <a:ext cx="1943100" cy="1079500"/>
            <a:chOff x="5724128" y="620688"/>
            <a:chExt cx="1944216" cy="1080120"/>
          </a:xfrm>
        </p:grpSpPr>
        <p:sp>
          <p:nvSpPr>
            <p:cNvPr id="5" name="Obláček 4"/>
            <p:cNvSpPr/>
            <p:nvPr/>
          </p:nvSpPr>
          <p:spPr>
            <a:xfrm>
              <a:off x="5724128" y="620688"/>
              <a:ext cx="1944216" cy="1080120"/>
            </a:xfrm>
            <a:prstGeom prst="cloudCallout">
              <a:avLst>
                <a:gd name="adj1" fmla="val -51069"/>
                <a:gd name="adj2" fmla="val 97573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348" name="TextovéPole 8"/>
            <p:cNvSpPr txBox="1">
              <a:spLocks noChangeArrowheads="1"/>
            </p:cNvSpPr>
            <p:nvPr/>
          </p:nvSpPr>
          <p:spPr bwMode="auto">
            <a:xfrm>
              <a:off x="5724128" y="764704"/>
              <a:ext cx="1944216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>
                  <a:solidFill>
                    <a:schemeClr val="accent2"/>
                  </a:solidFill>
                  <a:latin typeface="Calibri" pitchFamily="34" charset="0"/>
                </a:rPr>
                <a:t>100 </a:t>
              </a:r>
              <a:r>
                <a:rPr lang="cs-CZ">
                  <a:latin typeface="Calibri" pitchFamily="34" charset="0"/>
                </a:rPr>
                <a:t>%</a:t>
              </a:r>
              <a:r>
                <a:rPr lang="cs-CZ">
                  <a:solidFill>
                    <a:schemeClr val="accent2"/>
                  </a:solidFill>
                  <a:latin typeface="Calibri" pitchFamily="34" charset="0"/>
                </a:rPr>
                <a:t> </a:t>
              </a:r>
            </a:p>
            <a:p>
              <a:pPr algn="ctr"/>
              <a:r>
                <a:rPr lang="cs-CZ" b="1">
                  <a:solidFill>
                    <a:srgbClr val="FF0000"/>
                  </a:solidFill>
                  <a:latin typeface="Calibri" pitchFamily="34" charset="0"/>
                </a:rPr>
                <a:t>ZÁKLAD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611188" y="3068638"/>
            <a:ext cx="2952750" cy="1728787"/>
            <a:chOff x="611560" y="3068960"/>
            <a:chExt cx="2808312" cy="1656184"/>
          </a:xfrm>
        </p:grpSpPr>
        <p:sp>
          <p:nvSpPr>
            <p:cNvPr id="6" name="Obláček 5"/>
            <p:cNvSpPr/>
            <p:nvPr/>
          </p:nvSpPr>
          <p:spPr>
            <a:xfrm>
              <a:off x="611560" y="3068960"/>
              <a:ext cx="2808312" cy="1656184"/>
            </a:xfrm>
            <a:prstGeom prst="cloudCallout">
              <a:avLst>
                <a:gd name="adj1" fmla="val 68837"/>
                <a:gd name="adj2" fmla="val -54653"/>
              </a:avLst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346" name="TextovéPole 9"/>
            <p:cNvSpPr txBox="1">
              <a:spLocks noChangeArrowheads="1"/>
            </p:cNvSpPr>
            <p:nvPr/>
          </p:nvSpPr>
          <p:spPr bwMode="auto">
            <a:xfrm>
              <a:off x="683568" y="3284984"/>
              <a:ext cx="2664296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>
                  <a:solidFill>
                    <a:schemeClr val="accent2"/>
                  </a:solidFill>
                  <a:latin typeface="Calibri" pitchFamily="34" charset="0"/>
                </a:rPr>
                <a:t>Část celku odpovídající počtu procent</a:t>
              </a:r>
            </a:p>
            <a:p>
              <a:pPr algn="ctr"/>
              <a:r>
                <a:rPr lang="cs-CZ" b="1">
                  <a:solidFill>
                    <a:srgbClr val="FF0000"/>
                  </a:solidFill>
                  <a:latin typeface="Calibri" pitchFamily="34" charset="0"/>
                </a:rPr>
                <a:t>PROCENTOVÁ ČÁST</a:t>
              </a:r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6227763" y="3213100"/>
            <a:ext cx="1944687" cy="1079500"/>
            <a:chOff x="6228184" y="3212976"/>
            <a:chExt cx="1944216" cy="1080120"/>
          </a:xfrm>
        </p:grpSpPr>
        <p:sp>
          <p:nvSpPr>
            <p:cNvPr id="7" name="Obláček 6"/>
            <p:cNvSpPr/>
            <p:nvPr/>
          </p:nvSpPr>
          <p:spPr>
            <a:xfrm>
              <a:off x="6228184" y="3212976"/>
              <a:ext cx="1944216" cy="1080120"/>
            </a:xfrm>
            <a:prstGeom prst="cloudCallout">
              <a:avLst>
                <a:gd name="adj1" fmla="val 14776"/>
                <a:gd name="adj2" fmla="val -105605"/>
              </a:avLst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344" name="TextovéPole 10"/>
            <p:cNvSpPr txBox="1">
              <a:spLocks noChangeArrowheads="1"/>
            </p:cNvSpPr>
            <p:nvPr/>
          </p:nvSpPr>
          <p:spPr bwMode="auto">
            <a:xfrm>
              <a:off x="6228184" y="3501008"/>
              <a:ext cx="19442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b="1">
                  <a:solidFill>
                    <a:srgbClr val="FF0000"/>
                  </a:solidFill>
                  <a:latin typeface="Calibri" pitchFamily="34" charset="0"/>
                </a:rPr>
                <a:t>POČET PROCENT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Zápis</a:t>
            </a:r>
          </a:p>
        </p:txBody>
      </p:sp>
      <p:sp>
        <p:nvSpPr>
          <p:cNvPr id="9" name="Obláček 8"/>
          <p:cNvSpPr/>
          <p:nvPr/>
        </p:nvSpPr>
        <p:spPr>
          <a:xfrm>
            <a:off x="6227763" y="3213100"/>
            <a:ext cx="1944687" cy="1079500"/>
          </a:xfrm>
          <a:prstGeom prst="cloudCallout">
            <a:avLst>
              <a:gd name="adj1" fmla="val 14776"/>
              <a:gd name="adj2" fmla="val -105605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65" name="Skupina 14"/>
          <p:cNvGrpSpPr>
            <a:grpSpLocks/>
          </p:cNvGrpSpPr>
          <p:nvPr/>
        </p:nvGrpSpPr>
        <p:grpSpPr bwMode="auto">
          <a:xfrm>
            <a:off x="2411413" y="476250"/>
            <a:ext cx="2376487" cy="1657350"/>
            <a:chOff x="2411760" y="476672"/>
            <a:chExt cx="2376264" cy="1656184"/>
          </a:xfrm>
        </p:grpSpPr>
        <p:sp>
          <p:nvSpPr>
            <p:cNvPr id="6" name="Obláček 5"/>
            <p:cNvSpPr/>
            <p:nvPr/>
          </p:nvSpPr>
          <p:spPr>
            <a:xfrm>
              <a:off x="2411760" y="476672"/>
              <a:ext cx="2376264" cy="1656184"/>
            </a:xfrm>
            <a:prstGeom prst="cloudCallout">
              <a:avLst>
                <a:gd name="adj1" fmla="val 72274"/>
                <a:gd name="adj2" fmla="val 5692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375" name="TextovéPole 9"/>
            <p:cNvSpPr txBox="1">
              <a:spLocks noChangeArrowheads="1"/>
            </p:cNvSpPr>
            <p:nvPr/>
          </p:nvSpPr>
          <p:spPr bwMode="auto">
            <a:xfrm>
              <a:off x="2627784" y="908720"/>
              <a:ext cx="1944216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>
                  <a:solidFill>
                    <a:schemeClr val="accent2"/>
                  </a:solidFill>
                  <a:latin typeface="Calibri" pitchFamily="34" charset="0"/>
                </a:rPr>
                <a:t>Celkový počet dětí</a:t>
              </a:r>
            </a:p>
            <a:p>
              <a:pPr algn="ctr"/>
              <a:r>
                <a:rPr lang="cs-CZ" b="1">
                  <a:solidFill>
                    <a:srgbClr val="FF0000"/>
                  </a:solidFill>
                  <a:latin typeface="Calibri" pitchFamily="34" charset="0"/>
                </a:rPr>
                <a:t>ZÁKLAD</a:t>
              </a:r>
            </a:p>
          </p:txBody>
        </p:sp>
      </p:grpSp>
      <p:sp>
        <p:nvSpPr>
          <p:cNvPr id="15366" name="Zástupný symbol pro obsah 2"/>
          <p:cNvSpPr txBox="1">
            <a:spLocks/>
          </p:cNvSpPr>
          <p:nvPr/>
        </p:nvSpPr>
        <p:spPr bwMode="auto">
          <a:xfrm>
            <a:off x="457200" y="1125538"/>
            <a:ext cx="82296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28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28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800">
                <a:latin typeface="Calibri" pitchFamily="34" charset="0"/>
              </a:rPr>
              <a:t>V modelářském kroužku pracuje 32 dětí. Z toho 25% jsou dívky. Kolik dívek v kroužku pracuje? </a:t>
            </a:r>
          </a:p>
        </p:txBody>
      </p:sp>
      <p:sp>
        <p:nvSpPr>
          <p:cNvPr id="7" name="Obláček 6"/>
          <p:cNvSpPr/>
          <p:nvPr/>
        </p:nvSpPr>
        <p:spPr>
          <a:xfrm>
            <a:off x="5724525" y="620713"/>
            <a:ext cx="1943100" cy="1079500"/>
          </a:xfrm>
          <a:prstGeom prst="cloudCallout">
            <a:avLst>
              <a:gd name="adj1" fmla="val -57788"/>
              <a:gd name="adj2" fmla="val 10241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8" name="TextovéPole 10"/>
          <p:cNvSpPr txBox="1">
            <a:spLocks noChangeArrowheads="1"/>
          </p:cNvSpPr>
          <p:nvPr/>
        </p:nvSpPr>
        <p:spPr bwMode="auto">
          <a:xfrm>
            <a:off x="5724525" y="765175"/>
            <a:ext cx="1943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chemeClr val="accent2"/>
                </a:solidFill>
                <a:latin typeface="Calibri" pitchFamily="34" charset="0"/>
              </a:rPr>
              <a:t>100 </a:t>
            </a:r>
            <a:r>
              <a:rPr lang="cs-CZ">
                <a:latin typeface="Calibri" pitchFamily="34" charset="0"/>
              </a:rPr>
              <a:t>%</a:t>
            </a:r>
            <a:r>
              <a:rPr lang="cs-CZ">
                <a:solidFill>
                  <a:schemeClr val="accent2"/>
                </a:solidFill>
                <a:latin typeface="Calibri" pitchFamily="34" charset="0"/>
              </a:rPr>
              <a:t> </a:t>
            </a:r>
          </a:p>
          <a:p>
            <a:pPr algn="ctr"/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ZÁKLAD</a:t>
            </a:r>
          </a:p>
        </p:txBody>
      </p:sp>
      <p:grpSp>
        <p:nvGrpSpPr>
          <p:cNvPr id="15369" name="Skupina 17"/>
          <p:cNvGrpSpPr>
            <a:grpSpLocks/>
          </p:cNvGrpSpPr>
          <p:nvPr/>
        </p:nvGrpSpPr>
        <p:grpSpPr bwMode="auto">
          <a:xfrm>
            <a:off x="611188" y="3068638"/>
            <a:ext cx="2808287" cy="1655762"/>
            <a:chOff x="611560" y="3068960"/>
            <a:chExt cx="2808312" cy="1656184"/>
          </a:xfrm>
        </p:grpSpPr>
        <p:sp>
          <p:nvSpPr>
            <p:cNvPr id="8" name="Obláček 7"/>
            <p:cNvSpPr/>
            <p:nvPr/>
          </p:nvSpPr>
          <p:spPr>
            <a:xfrm>
              <a:off x="611560" y="3068960"/>
              <a:ext cx="2808312" cy="1656184"/>
            </a:xfrm>
            <a:prstGeom prst="cloudCallout">
              <a:avLst>
                <a:gd name="adj1" fmla="val 68837"/>
                <a:gd name="adj2" fmla="val -54653"/>
              </a:avLst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373" name="TextovéPole 11"/>
            <p:cNvSpPr txBox="1">
              <a:spLocks noChangeArrowheads="1"/>
            </p:cNvSpPr>
            <p:nvPr/>
          </p:nvSpPr>
          <p:spPr bwMode="auto">
            <a:xfrm>
              <a:off x="683568" y="3284984"/>
              <a:ext cx="2664296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>
                  <a:solidFill>
                    <a:schemeClr val="accent2"/>
                  </a:solidFill>
                  <a:latin typeface="Calibri" pitchFamily="34" charset="0"/>
                </a:rPr>
                <a:t>Část celku odpovídající počtu procent</a:t>
              </a:r>
            </a:p>
            <a:p>
              <a:pPr algn="ctr"/>
              <a:r>
                <a:rPr lang="cs-CZ" b="1">
                  <a:solidFill>
                    <a:srgbClr val="FF0000"/>
                  </a:solidFill>
                  <a:latin typeface="Calibri" pitchFamily="34" charset="0"/>
                </a:rPr>
                <a:t>PROCENTOVÁ ČÁST</a:t>
              </a:r>
            </a:p>
          </p:txBody>
        </p:sp>
      </p:grpSp>
      <p:sp>
        <p:nvSpPr>
          <p:cNvPr id="15370" name="TextovéPole 12"/>
          <p:cNvSpPr txBox="1">
            <a:spLocks noChangeArrowheads="1"/>
          </p:cNvSpPr>
          <p:nvPr/>
        </p:nvSpPr>
        <p:spPr bwMode="auto">
          <a:xfrm>
            <a:off x="6227763" y="3500438"/>
            <a:ext cx="1944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POČET PROCENT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700338" y="4724400"/>
            <a:ext cx="52562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 …………………………………..32 žáků</a:t>
            </a:r>
          </a:p>
          <a:p>
            <a:r>
              <a:rPr lang="cs-CZ" sz="2400">
                <a:latin typeface="Calibri" pitchFamily="34" charset="0"/>
              </a:rPr>
              <a:t>  25 % ……………………………………  x žáků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algn="l"/>
            <a:r>
              <a:rPr lang="cs-CZ" sz="2800" smtClean="0"/>
              <a:t>Postup výpočtu: přes jedno procento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16387" name="Obdélník 4"/>
          <p:cNvSpPr>
            <a:spLocks noChangeArrowheads="1"/>
          </p:cNvSpPr>
          <p:nvPr/>
        </p:nvSpPr>
        <p:spPr bwMode="auto">
          <a:xfrm>
            <a:off x="539750" y="1196975"/>
            <a:ext cx="7848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dirty="0">
                <a:latin typeface="Calibri" pitchFamily="34" charset="0"/>
              </a:rPr>
              <a:t>V modelářském kroužku pracuje 32 dětí. Z toho 25% jsou dívky. Kolik </a:t>
            </a:r>
            <a:r>
              <a:rPr lang="cs-CZ" dirty="0" smtClean="0">
                <a:latin typeface="Calibri" pitchFamily="34" charset="0"/>
              </a:rPr>
              <a:t>dívek                           v </a:t>
            </a:r>
            <a:r>
              <a:rPr lang="cs-CZ" dirty="0">
                <a:latin typeface="Calibri" pitchFamily="34" charset="0"/>
              </a:rPr>
              <a:t>kroužku pracuje?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547813" y="2420938"/>
            <a:ext cx="61198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 ……………………………….. 32 dětí</a:t>
            </a:r>
          </a:p>
          <a:p>
            <a:r>
              <a:rPr lang="cs-CZ" sz="2400">
                <a:latin typeface="Calibri" pitchFamily="34" charset="0"/>
              </a:rPr>
              <a:t>     1 % ……………………………….. 32 : 100 = 0,32</a:t>
            </a:r>
          </a:p>
          <a:p>
            <a:r>
              <a:rPr lang="cs-CZ" sz="2400">
                <a:latin typeface="Calibri" pitchFamily="34" charset="0"/>
              </a:rPr>
              <a:t>    25 % ………………………………. 25 . 0,32 = 8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4932363" y="3933825"/>
            <a:ext cx="4032250" cy="1439863"/>
            <a:chOff x="4932040" y="3933056"/>
            <a:chExt cx="4032448" cy="1440160"/>
          </a:xfrm>
        </p:grpSpPr>
        <p:sp>
          <p:nvSpPr>
            <p:cNvPr id="7" name="Obláček 6"/>
            <p:cNvSpPr/>
            <p:nvPr/>
          </p:nvSpPr>
          <p:spPr>
            <a:xfrm>
              <a:off x="4932040" y="3933056"/>
              <a:ext cx="4032448" cy="1440160"/>
            </a:xfrm>
            <a:prstGeom prst="cloudCallout">
              <a:avLst>
                <a:gd name="adj1" fmla="val 4003"/>
                <a:gd name="adj2" fmla="val -103488"/>
              </a:avLst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392" name="TextovéPole 7"/>
            <p:cNvSpPr txBox="1">
              <a:spLocks noChangeArrowheads="1"/>
            </p:cNvSpPr>
            <p:nvPr/>
          </p:nvSpPr>
          <p:spPr bwMode="auto">
            <a:xfrm>
              <a:off x="5220072" y="4365104"/>
              <a:ext cx="338437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Hodnota 1 %  = základ : 100 </a:t>
              </a:r>
            </a:p>
          </p:txBody>
        </p:sp>
      </p:grp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9750" y="4005263"/>
            <a:ext cx="41767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V modelářském kroužku pracuje 8 </a:t>
            </a:r>
            <a:r>
              <a:rPr lang="cs-CZ" dirty="0" smtClean="0">
                <a:latin typeface="Calibri" pitchFamily="34" charset="0"/>
              </a:rPr>
              <a:t>dívek.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77787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>
                <a:latin typeface="+mj-lt"/>
                <a:ea typeface="+mj-ea"/>
                <a:cs typeface="+mj-cs"/>
              </a:rPr>
              <a:t>Postup výpočtu: trojčlenkou</a:t>
            </a:r>
          </a:p>
        </p:txBody>
      </p:sp>
      <p:sp>
        <p:nvSpPr>
          <p:cNvPr id="17412" name="Obdélník 4"/>
          <p:cNvSpPr>
            <a:spLocks noChangeArrowheads="1"/>
          </p:cNvSpPr>
          <p:nvPr/>
        </p:nvSpPr>
        <p:spPr bwMode="auto">
          <a:xfrm>
            <a:off x="539750" y="1196975"/>
            <a:ext cx="7848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dirty="0">
                <a:latin typeface="Calibri" pitchFamily="34" charset="0"/>
              </a:rPr>
              <a:t>V modelářském kroužku pracuje 32 dětí. Z toho 25 % jsou dívky. Kolik dívek </a:t>
            </a:r>
            <a:r>
              <a:rPr lang="cs-CZ" dirty="0" smtClean="0">
                <a:latin typeface="Calibri" pitchFamily="34" charset="0"/>
              </a:rPr>
              <a:t>                         v </a:t>
            </a:r>
            <a:r>
              <a:rPr lang="cs-CZ" dirty="0">
                <a:latin typeface="Calibri" pitchFamily="34" charset="0"/>
              </a:rPr>
              <a:t>kroužku pracuje?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763713" y="2349500"/>
            <a:ext cx="48958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100 % ……………………………………. 32 žáků</a:t>
            </a:r>
          </a:p>
          <a:p>
            <a:r>
              <a:rPr lang="cs-CZ">
                <a:latin typeface="Calibri" pitchFamily="34" charset="0"/>
              </a:rPr>
              <a:t>  25 % …………………………………….   X žáků </a:t>
            </a:r>
          </a:p>
        </p:txBody>
      </p:sp>
      <p:sp>
        <p:nvSpPr>
          <p:cNvPr id="7" name="Obláček 6"/>
          <p:cNvSpPr/>
          <p:nvPr/>
        </p:nvSpPr>
        <p:spPr>
          <a:xfrm>
            <a:off x="5435600" y="3789363"/>
            <a:ext cx="3097213" cy="1943100"/>
          </a:xfrm>
          <a:prstGeom prst="cloudCallout">
            <a:avLst>
              <a:gd name="adj1" fmla="val -25314"/>
              <a:gd name="adj2" fmla="val -103455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56325" y="4076700"/>
            <a:ext cx="1944688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Kolikrát se zmenší počet procent, tolikrát se zmenší počet žáků</a:t>
            </a:r>
          </a:p>
          <a:p>
            <a:pPr algn="ctr"/>
            <a:r>
              <a:rPr lang="cs-CZ">
                <a:latin typeface="Calibri" pitchFamily="34" charset="0"/>
              </a:rPr>
              <a:t>PÚ</a:t>
            </a:r>
          </a:p>
        </p:txBody>
      </p:sp>
      <p:cxnSp>
        <p:nvCxnSpPr>
          <p:cNvPr id="10" name="Přímá spojovací šipka 9"/>
          <p:cNvCxnSpPr/>
          <p:nvPr/>
        </p:nvCxnSpPr>
        <p:spPr>
          <a:xfrm rot="16200000" flipV="1">
            <a:off x="5255419" y="2672556"/>
            <a:ext cx="79375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6200000" flipV="1">
            <a:off x="1296194" y="2601119"/>
            <a:ext cx="79216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692275" y="3284538"/>
            <a:ext cx="40322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484438" y="3644900"/>
            <a:ext cx="2447925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50000"/>
              </a:lnSpc>
            </a:pPr>
            <a:r>
              <a:rPr lang="cs-CZ" sz="2000">
                <a:latin typeface="Calibri" pitchFamily="34" charset="0"/>
              </a:rPr>
              <a:t>                       </a:t>
            </a:r>
          </a:p>
          <a:p>
            <a:pPr>
              <a:lnSpc>
                <a:spcPct val="50000"/>
              </a:lnSpc>
            </a:pPr>
            <a:r>
              <a:rPr lang="cs-CZ" sz="2000">
                <a:latin typeface="Calibri" pitchFamily="34" charset="0"/>
              </a:rPr>
              <a:t>               25</a:t>
            </a:r>
          </a:p>
          <a:p>
            <a:pPr>
              <a:lnSpc>
                <a:spcPct val="50000"/>
              </a:lnSpc>
            </a:pPr>
            <a:r>
              <a:rPr lang="cs-CZ" sz="2000">
                <a:latin typeface="Calibri" pitchFamily="34" charset="0"/>
              </a:rPr>
              <a:t>x = 32 .</a:t>
            </a:r>
          </a:p>
          <a:p>
            <a:pPr>
              <a:lnSpc>
                <a:spcPct val="50000"/>
              </a:lnSpc>
            </a:pPr>
            <a:r>
              <a:rPr lang="cs-CZ" sz="2000">
                <a:latin typeface="Calibri" pitchFamily="34" charset="0"/>
              </a:rPr>
              <a:t>              100   </a:t>
            </a:r>
          </a:p>
          <a:p>
            <a:pPr>
              <a:lnSpc>
                <a:spcPct val="50000"/>
              </a:lnSpc>
            </a:pPr>
            <a:endParaRPr lang="cs-CZ" sz="2000">
              <a:latin typeface="Calibri" pitchFamily="34" charset="0"/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3348038" y="4005263"/>
            <a:ext cx="3603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3419475" y="4149725"/>
            <a:ext cx="431800" cy="21590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3348038" y="3716338"/>
            <a:ext cx="431800" cy="217487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900113" y="4797425"/>
            <a:ext cx="41767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V modelářském kroužku pracuje 8 </a:t>
            </a:r>
            <a:r>
              <a:rPr lang="cs-CZ" dirty="0" smtClean="0">
                <a:latin typeface="Calibri" pitchFamily="34" charset="0"/>
              </a:rPr>
              <a:t>dívek.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2195513" y="2133600"/>
            <a:ext cx="288925" cy="10795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003800" y="2133600"/>
            <a:ext cx="576263" cy="10795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555875" y="4437063"/>
            <a:ext cx="1439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x = 8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3924300" y="3500438"/>
            <a:ext cx="287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924300" y="4076700"/>
            <a:ext cx="431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7" grpId="0" animBg="1"/>
      <p:bldP spid="8" grpId="0"/>
      <p:bldP spid="15" grpId="0"/>
      <p:bldP spid="21" grpId="0"/>
      <p:bldP spid="22" grpId="0" animBg="1"/>
      <p:bldP spid="23" grpId="0" animBg="1"/>
      <p:bldP spid="25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Příklad  :</a:t>
            </a:r>
            <a:b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Vypočítejte 15 % z 650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Kč.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sz="2400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68313" y="1628775"/>
            <a:ext cx="6767512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Řešení :</a:t>
            </a:r>
          </a:p>
          <a:p>
            <a:r>
              <a:rPr lang="cs-CZ" sz="2400">
                <a:latin typeface="Calibri" pitchFamily="34" charset="0"/>
              </a:rPr>
              <a:t>1)  výpočet přes 1 %</a:t>
            </a:r>
          </a:p>
          <a:p>
            <a:r>
              <a:rPr lang="cs-CZ" sz="2400">
                <a:latin typeface="Calibri" pitchFamily="34" charset="0"/>
              </a:rPr>
              <a:t>    100 % ….. 650 Kč</a:t>
            </a:r>
          </a:p>
          <a:p>
            <a:r>
              <a:rPr lang="cs-CZ" sz="2400">
                <a:latin typeface="Calibri" pitchFamily="34" charset="0"/>
              </a:rPr>
              <a:t>        1 % …….. 650 : 100 = 6,5 Kč</a:t>
            </a:r>
          </a:p>
          <a:p>
            <a:r>
              <a:rPr lang="cs-CZ" sz="2400">
                <a:latin typeface="Calibri" pitchFamily="34" charset="0"/>
              </a:rPr>
              <a:t>       15 % …….  6,5 . 15 = 97,5 Kč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2) Trojčlenkou</a:t>
            </a:r>
          </a:p>
          <a:p>
            <a:r>
              <a:rPr lang="cs-CZ" sz="2400">
                <a:latin typeface="Calibri" pitchFamily="34" charset="0"/>
              </a:rPr>
              <a:t>    100 % ………. 650 Kč</a:t>
            </a:r>
          </a:p>
          <a:p>
            <a:r>
              <a:rPr lang="cs-CZ" sz="2400">
                <a:latin typeface="Calibri" pitchFamily="34" charset="0"/>
              </a:rPr>
              <a:t>      15 % ………..    x Kč</a:t>
            </a:r>
          </a:p>
          <a:p>
            <a:r>
              <a:rPr lang="cs-CZ" sz="2400">
                <a:latin typeface="Calibri" pitchFamily="34" charset="0"/>
              </a:rPr>
              <a:t>------------------------------</a:t>
            </a:r>
          </a:p>
          <a:p>
            <a:pPr>
              <a:lnSpc>
                <a:spcPct val="50000"/>
              </a:lnSpc>
            </a:pPr>
            <a:r>
              <a:rPr lang="cs-CZ" sz="2400">
                <a:latin typeface="Calibri" pitchFamily="34" charset="0"/>
              </a:rPr>
              <a:t>                     15</a:t>
            </a:r>
          </a:p>
          <a:p>
            <a:pPr>
              <a:lnSpc>
                <a:spcPct val="50000"/>
              </a:lnSpc>
            </a:pPr>
            <a:r>
              <a:rPr lang="cs-CZ" sz="2400">
                <a:latin typeface="Calibri" pitchFamily="34" charset="0"/>
              </a:rPr>
              <a:t>   x = 650 . </a:t>
            </a:r>
          </a:p>
          <a:p>
            <a:pPr>
              <a:lnSpc>
                <a:spcPct val="50000"/>
              </a:lnSpc>
            </a:pPr>
            <a:r>
              <a:rPr lang="cs-CZ" sz="2400">
                <a:latin typeface="Calibri" pitchFamily="34" charset="0"/>
              </a:rPr>
              <a:t>                    100</a:t>
            </a:r>
          </a:p>
          <a:p>
            <a:r>
              <a:rPr lang="cs-CZ" sz="2400">
                <a:latin typeface="Calibri" pitchFamily="34" charset="0"/>
              </a:rPr>
              <a:t>   x = 97,5 Kč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835150" y="5589588"/>
            <a:ext cx="6492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láček 7"/>
          <p:cNvSpPr/>
          <p:nvPr/>
        </p:nvSpPr>
        <p:spPr>
          <a:xfrm>
            <a:off x="5076825" y="620713"/>
            <a:ext cx="2735263" cy="1368425"/>
          </a:xfrm>
          <a:prstGeom prst="cloudCallout">
            <a:avLst>
              <a:gd name="adj1" fmla="val -120012"/>
              <a:gd name="adj2" fmla="val -23431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435600" y="981075"/>
            <a:ext cx="2160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Základ          100 %</a:t>
            </a:r>
          </a:p>
        </p:txBody>
      </p: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4859338" y="2420938"/>
            <a:ext cx="2736850" cy="1368425"/>
            <a:chOff x="4860032" y="2420888"/>
            <a:chExt cx="2736304" cy="1368152"/>
          </a:xfrm>
        </p:grpSpPr>
        <p:sp>
          <p:nvSpPr>
            <p:cNvPr id="10" name="Obláček 9"/>
            <p:cNvSpPr/>
            <p:nvPr/>
          </p:nvSpPr>
          <p:spPr>
            <a:xfrm>
              <a:off x="4860032" y="2420888"/>
              <a:ext cx="2736304" cy="1368152"/>
            </a:xfrm>
            <a:prstGeom prst="cloudCallout">
              <a:avLst>
                <a:gd name="adj1" fmla="val -142449"/>
                <a:gd name="adj2" fmla="val -155191"/>
              </a:avLst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 </a:t>
              </a:r>
            </a:p>
          </p:txBody>
        </p:sp>
        <p:sp>
          <p:nvSpPr>
            <p:cNvPr id="18441" name="TextovéPole 10"/>
            <p:cNvSpPr txBox="1">
              <a:spLocks noChangeArrowheads="1"/>
            </p:cNvSpPr>
            <p:nvPr/>
          </p:nvSpPr>
          <p:spPr bwMode="auto">
            <a:xfrm>
              <a:off x="5004048" y="2852936"/>
              <a:ext cx="2592288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rgbClr val="FF0000"/>
                  </a:solidFill>
                  <a:latin typeface="Calibri" pitchFamily="34" charset="0"/>
                </a:rPr>
                <a:t>Počet procent        15 %</a:t>
              </a:r>
            </a:p>
            <a:p>
              <a:endParaRPr lang="cs-CZ">
                <a:latin typeface="Calibri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8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8101013" y="3729038"/>
            <a:ext cx="596900" cy="708025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mtClean="0">
              <a:solidFill>
                <a:srgbClr val="FFFF00"/>
              </a:solidFill>
            </a:endParaRPr>
          </a:p>
          <a:p>
            <a:pPr>
              <a:buFont typeface="Arial" charset="0"/>
              <a:buNone/>
            </a:pPr>
            <a:endParaRPr lang="cs-CZ" smtClean="0">
              <a:solidFill>
                <a:srgbClr val="FFFF00"/>
              </a:solidFill>
            </a:endParaRPr>
          </a:p>
        </p:txBody>
      </p:sp>
      <p:sp>
        <p:nvSpPr>
          <p:cNvPr id="19458" name="Obdélník 6"/>
          <p:cNvSpPr>
            <a:spLocks noChangeArrowheads="1"/>
          </p:cNvSpPr>
          <p:nvPr/>
        </p:nvSpPr>
        <p:spPr bwMode="auto">
          <a:xfrm>
            <a:off x="395288" y="333375"/>
            <a:ext cx="2952750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b="1">
                <a:latin typeface="Calibri" pitchFamily="34" charset="0"/>
              </a:rPr>
              <a:t>Příklad 1 :</a:t>
            </a:r>
          </a:p>
          <a:p>
            <a:r>
              <a:rPr lang="pl-PL" b="1">
                <a:latin typeface="Calibri" pitchFamily="34" charset="0"/>
              </a:rPr>
              <a:t> </a:t>
            </a:r>
            <a:r>
              <a:rPr lang="pl-PL">
                <a:latin typeface="Calibri" pitchFamily="34" charset="0"/>
              </a:rPr>
              <a:t>Vypočítejte 1 % z :                                     </a:t>
            </a:r>
          </a:p>
          <a:p>
            <a:endParaRPr lang="pl-PL" sz="2000">
              <a:latin typeface="Calibri" pitchFamily="34" charset="0"/>
            </a:endParaRPr>
          </a:p>
          <a:p>
            <a:r>
              <a:rPr lang="pl-PL" sz="2000">
                <a:latin typeface="Calibri" pitchFamily="34" charset="0"/>
              </a:rPr>
              <a:t>a) 253</a:t>
            </a:r>
          </a:p>
          <a:p>
            <a:r>
              <a:rPr lang="pl-PL" sz="2000">
                <a:latin typeface="Calibri" pitchFamily="34" charset="0"/>
              </a:rPr>
              <a:t>b) 5,4</a:t>
            </a:r>
          </a:p>
          <a:p>
            <a:r>
              <a:rPr lang="pl-PL" sz="2000">
                <a:latin typeface="Calibri" pitchFamily="34" charset="0"/>
              </a:rPr>
              <a:t>c) 123,4</a:t>
            </a:r>
          </a:p>
          <a:p>
            <a:r>
              <a:rPr lang="pl-PL" sz="2000">
                <a:latin typeface="Calibri" pitchFamily="34" charset="0"/>
              </a:rPr>
              <a:t>d) 0,45</a:t>
            </a:r>
          </a:p>
          <a:p>
            <a:r>
              <a:rPr lang="pl-PL" sz="2000">
                <a:latin typeface="Calibri" pitchFamily="34" charset="0"/>
              </a:rPr>
              <a:t>e) 2 000</a:t>
            </a:r>
            <a:endParaRPr lang="cs-CZ" sz="2000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908175" y="1196975"/>
            <a:ext cx="1079500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f) 23,7</a:t>
            </a:r>
          </a:p>
          <a:p>
            <a:r>
              <a:rPr lang="cs-CZ" sz="2000">
                <a:latin typeface="Calibri" pitchFamily="34" charset="0"/>
              </a:rPr>
              <a:t>g) 0,24</a:t>
            </a:r>
          </a:p>
          <a:p>
            <a:r>
              <a:rPr lang="cs-CZ" sz="2000">
                <a:latin typeface="Calibri" pitchFamily="34" charset="0"/>
              </a:rPr>
              <a:t>h) 1245</a:t>
            </a:r>
          </a:p>
          <a:p>
            <a:r>
              <a:rPr lang="cs-CZ" sz="2000">
                <a:latin typeface="Calibri" pitchFamily="34" charset="0"/>
              </a:rPr>
              <a:t>i) 12,1</a:t>
            </a:r>
          </a:p>
          <a:p>
            <a:r>
              <a:rPr lang="cs-CZ" sz="2000">
                <a:latin typeface="Calibri" pitchFamily="34" charset="0"/>
              </a:rPr>
              <a:t>j) 1,7</a:t>
            </a:r>
          </a:p>
          <a:p>
            <a:endParaRPr lang="cs-CZ">
              <a:latin typeface="Calibri" pitchFamily="34" charset="0"/>
            </a:endParaRPr>
          </a:p>
        </p:txBody>
      </p:sp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2916238" y="1412875"/>
            <a:ext cx="1008062" cy="784225"/>
            <a:chOff x="4572000" y="1412776"/>
            <a:chExt cx="1008112" cy="784830"/>
          </a:xfrm>
        </p:grpSpPr>
        <p:sp>
          <p:nvSpPr>
            <p:cNvPr id="19469" name="TextovéPole 8"/>
            <p:cNvSpPr txBox="1">
              <a:spLocks noChangeArrowheads="1"/>
            </p:cNvSpPr>
            <p:nvPr/>
          </p:nvSpPr>
          <p:spPr bwMode="auto">
            <a:xfrm>
              <a:off x="4572000" y="1412776"/>
              <a:ext cx="1008112" cy="7848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lnSpc>
                  <a:spcPct val="50000"/>
                </a:lnSpc>
              </a:pPr>
              <a:r>
                <a:rPr lang="cs-CZ">
                  <a:latin typeface="Calibri" pitchFamily="34" charset="0"/>
                </a:rPr>
                <a:t>      3</a:t>
              </a:r>
            </a:p>
            <a:p>
              <a:pPr>
                <a:lnSpc>
                  <a:spcPct val="50000"/>
                </a:lnSpc>
              </a:pPr>
              <a:r>
                <a:rPr lang="cs-CZ">
                  <a:latin typeface="Calibri" pitchFamily="34" charset="0"/>
                </a:rPr>
                <a:t>k) </a:t>
              </a:r>
            </a:p>
            <a:p>
              <a:pPr>
                <a:lnSpc>
                  <a:spcPct val="50000"/>
                </a:lnSpc>
              </a:pPr>
              <a:r>
                <a:rPr lang="cs-CZ">
                  <a:latin typeface="Calibri" pitchFamily="34" charset="0"/>
                </a:rPr>
                <a:t>      5</a:t>
              </a:r>
            </a:p>
            <a:p>
              <a:r>
                <a:rPr lang="cs-CZ">
                  <a:latin typeface="Calibri" pitchFamily="34" charset="0"/>
                </a:rPr>
                <a:t>     </a:t>
              </a:r>
            </a:p>
          </p:txBody>
        </p:sp>
        <p:cxnSp>
          <p:nvCxnSpPr>
            <p:cNvPr id="11" name="Přímá spojovací čára 10"/>
            <p:cNvCxnSpPr/>
            <p:nvPr/>
          </p:nvCxnSpPr>
          <p:spPr>
            <a:xfrm>
              <a:off x="4932380" y="1628843"/>
              <a:ext cx="21591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Obdélník 11"/>
          <p:cNvSpPr/>
          <p:nvPr/>
        </p:nvSpPr>
        <p:spPr>
          <a:xfrm>
            <a:off x="395288" y="3141663"/>
            <a:ext cx="7921625" cy="384651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pl-PL" b="1" dirty="0">
                <a:latin typeface="+mn-lt"/>
              </a:rPr>
              <a:t>Příklad 2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pl-PL" b="1" dirty="0">
                <a:latin typeface="+mn-lt"/>
              </a:rPr>
              <a:t> Nejdříve odhadněte a potom vypočítej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pl-PL" b="1" dirty="0">
              <a:latin typeface="+mn-lt"/>
            </a:endParaRPr>
          </a:p>
          <a:p>
            <a:pPr marL="457200" indent="-4572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pl-PL" dirty="0">
                <a:latin typeface="+mn-lt"/>
              </a:rPr>
              <a:t>a)    </a:t>
            </a:r>
            <a:r>
              <a:rPr lang="pl-PL" sz="2000" dirty="0">
                <a:latin typeface="+mn-lt"/>
              </a:rPr>
              <a:t>5 % z 24;			g) 3,2% z 38</a:t>
            </a: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000" dirty="0">
                <a:latin typeface="+mn-lt"/>
              </a:rPr>
              <a:t>b) 16 % z 75,47;			h) 0,2% z 381</a:t>
            </a: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000" dirty="0">
                <a:latin typeface="+mn-lt"/>
              </a:rPr>
              <a:t>c) 97 % z 654,47;   		i) 31,2% z 398</a:t>
            </a: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000" dirty="0">
                <a:latin typeface="+mn-lt"/>
              </a:rPr>
              <a:t>d) 125 % z 7,8 ;			j) 63,2% z 12,3</a:t>
            </a: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000" dirty="0">
                <a:latin typeface="+mn-lt"/>
              </a:rPr>
              <a:t>e) 567 % z 17,4;			k) 0,92% z 0,91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000" dirty="0">
                <a:latin typeface="+mn-lt"/>
              </a:rPr>
              <a:t>f) 0,77 % z 15,7;			l) 27 % z 78,3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pl-PL" sz="2000" dirty="0">
              <a:latin typeface="+mn-lt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067175" y="981075"/>
            <a:ext cx="144145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lphaLcParenR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lphaLcParenR"/>
            </a:pPr>
            <a:r>
              <a:rPr lang="cs-CZ">
                <a:solidFill>
                  <a:srgbClr val="FF0000"/>
                </a:solidFill>
                <a:latin typeface="Calibri" pitchFamily="34" charset="0"/>
              </a:rPr>
              <a:t>2,53</a:t>
            </a:r>
          </a:p>
          <a:p>
            <a:pPr marL="342900" indent="-342900">
              <a:buFontTx/>
              <a:buAutoNum type="alphaLcParenR"/>
            </a:pPr>
            <a:r>
              <a:rPr lang="cs-CZ">
                <a:solidFill>
                  <a:srgbClr val="FF0000"/>
                </a:solidFill>
                <a:latin typeface="Calibri" pitchFamily="34" charset="0"/>
              </a:rPr>
              <a:t>0,054</a:t>
            </a:r>
          </a:p>
          <a:p>
            <a:pPr marL="342900" indent="-342900">
              <a:buFontTx/>
              <a:buAutoNum type="alphaLcParenR"/>
            </a:pPr>
            <a:r>
              <a:rPr lang="cs-CZ">
                <a:solidFill>
                  <a:srgbClr val="FF0000"/>
                </a:solidFill>
                <a:latin typeface="Calibri" pitchFamily="34" charset="0"/>
              </a:rPr>
              <a:t>1,234</a:t>
            </a:r>
          </a:p>
          <a:p>
            <a:pPr marL="342900" indent="-342900">
              <a:buFontTx/>
              <a:buAutoNum type="alphaLcParenR"/>
            </a:pPr>
            <a:r>
              <a:rPr lang="cs-CZ">
                <a:solidFill>
                  <a:srgbClr val="FF0000"/>
                </a:solidFill>
                <a:latin typeface="Calibri" pitchFamily="34" charset="0"/>
              </a:rPr>
              <a:t>0,0045</a:t>
            </a:r>
          </a:p>
          <a:p>
            <a:pPr marL="342900" indent="-342900">
              <a:buFontTx/>
              <a:buAutoNum type="alphaLcParenR"/>
            </a:pPr>
            <a:r>
              <a:rPr lang="cs-CZ">
                <a:solidFill>
                  <a:srgbClr val="FF0000"/>
                </a:solidFill>
                <a:latin typeface="Calibri" pitchFamily="34" charset="0"/>
              </a:rPr>
              <a:t>20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24525" y="981075"/>
            <a:ext cx="1150938" cy="1754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  <a:latin typeface="+mn-lt"/>
              </a:rPr>
              <a:t>f) 0,237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  <a:latin typeface="+mn-lt"/>
              </a:rPr>
              <a:t>g) 0,0024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  <a:latin typeface="+mn-lt"/>
              </a:rPr>
              <a:t>h) 12,45</a:t>
            </a:r>
          </a:p>
          <a:p>
            <a:pPr marL="400050" indent="-400050" fontAlgn="auto">
              <a:spcBef>
                <a:spcPts val="0"/>
              </a:spcBef>
              <a:spcAft>
                <a:spcPts val="0"/>
              </a:spcAft>
              <a:buFontTx/>
              <a:buAutoNum type="romanLcParenR"/>
              <a:defRPr/>
            </a:pPr>
            <a:r>
              <a:rPr lang="cs-CZ" dirty="0">
                <a:solidFill>
                  <a:srgbClr val="FF0000"/>
                </a:solidFill>
                <a:latin typeface="+mn-lt"/>
              </a:rPr>
              <a:t>0,121</a:t>
            </a:r>
          </a:p>
          <a:p>
            <a:pPr marL="400050" indent="-40005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  <a:latin typeface="+mn-lt"/>
              </a:rPr>
              <a:t>j) 0,017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164388" y="1341438"/>
            <a:ext cx="1728787" cy="50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50000"/>
              </a:lnSpc>
            </a:pPr>
            <a:r>
              <a:rPr lang="cs-CZ">
                <a:solidFill>
                  <a:srgbClr val="FF0000"/>
                </a:solidFill>
                <a:latin typeface="Calibri" pitchFamily="34" charset="0"/>
              </a:rPr>
              <a:t>       3</a:t>
            </a:r>
          </a:p>
          <a:p>
            <a:pPr>
              <a:lnSpc>
                <a:spcPct val="50000"/>
              </a:lnSpc>
            </a:pPr>
            <a:r>
              <a:rPr lang="cs-CZ">
                <a:solidFill>
                  <a:srgbClr val="FF0000"/>
                </a:solidFill>
                <a:latin typeface="Calibri" pitchFamily="34" charset="0"/>
              </a:rPr>
              <a:t>k )          = 0,006    </a:t>
            </a:r>
          </a:p>
          <a:p>
            <a:pPr>
              <a:lnSpc>
                <a:spcPct val="50000"/>
              </a:lnSpc>
            </a:pPr>
            <a:r>
              <a:rPr lang="cs-CZ">
                <a:solidFill>
                  <a:srgbClr val="FF0000"/>
                </a:solidFill>
                <a:latin typeface="Calibri" pitchFamily="34" charset="0"/>
              </a:rPr>
              <a:t>      500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7524750" y="1557338"/>
            <a:ext cx="2873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067175" y="549275"/>
            <a:ext cx="1584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Výsledky:</a:t>
            </a:r>
          </a:p>
        </p:txBody>
      </p:sp>
      <p:sp>
        <p:nvSpPr>
          <p:cNvPr id="19467" name="TextovéPole 16"/>
          <p:cNvSpPr txBox="1">
            <a:spLocks noChangeArrowheads="1"/>
          </p:cNvSpPr>
          <p:nvPr/>
        </p:nvSpPr>
        <p:spPr bwMode="auto">
          <a:xfrm>
            <a:off x="2484438" y="3933825"/>
            <a:ext cx="1150937" cy="270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>
                <a:latin typeface="Calibri" pitchFamily="34" charset="0"/>
              </a:rPr>
              <a:t>1,2</a:t>
            </a:r>
          </a:p>
          <a:p>
            <a:pPr>
              <a:lnSpc>
                <a:spcPct val="150000"/>
              </a:lnSpc>
            </a:pPr>
            <a:r>
              <a:rPr lang="cs-CZ" sz="2000">
                <a:latin typeface="Calibri" pitchFamily="34" charset="0"/>
              </a:rPr>
              <a:t>12,0752</a:t>
            </a:r>
          </a:p>
          <a:p>
            <a:pPr>
              <a:lnSpc>
                <a:spcPct val="150000"/>
              </a:lnSpc>
            </a:pPr>
            <a:r>
              <a:rPr lang="cs-CZ" sz="2000">
                <a:latin typeface="Calibri" pitchFamily="34" charset="0"/>
              </a:rPr>
              <a:t>634,8359</a:t>
            </a:r>
          </a:p>
          <a:p>
            <a:pPr>
              <a:lnSpc>
                <a:spcPct val="150000"/>
              </a:lnSpc>
            </a:pPr>
            <a:r>
              <a:rPr lang="cs-CZ" sz="2000">
                <a:latin typeface="Calibri" pitchFamily="34" charset="0"/>
              </a:rPr>
              <a:t>9,75</a:t>
            </a:r>
          </a:p>
          <a:p>
            <a:pPr>
              <a:lnSpc>
                <a:spcPct val="150000"/>
              </a:lnSpc>
            </a:pPr>
            <a:r>
              <a:rPr lang="cs-CZ" sz="2000">
                <a:latin typeface="Calibri" pitchFamily="34" charset="0"/>
              </a:rPr>
              <a:t>98,658</a:t>
            </a:r>
          </a:p>
          <a:p>
            <a:r>
              <a:rPr lang="cs-CZ" sz="2000">
                <a:latin typeface="Calibri" pitchFamily="34" charset="0"/>
              </a:rPr>
              <a:t>0,12089</a:t>
            </a:r>
          </a:p>
        </p:txBody>
      </p:sp>
      <p:sp>
        <p:nvSpPr>
          <p:cNvPr id="19468" name="TextovéPole 18"/>
          <p:cNvSpPr txBox="1">
            <a:spLocks noChangeArrowheads="1"/>
          </p:cNvSpPr>
          <p:nvPr/>
        </p:nvSpPr>
        <p:spPr bwMode="auto">
          <a:xfrm>
            <a:off x="6011863" y="3933825"/>
            <a:ext cx="1728787" cy="270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>
                <a:latin typeface="Calibri" pitchFamily="34" charset="0"/>
              </a:rPr>
              <a:t>1,216</a:t>
            </a:r>
          </a:p>
          <a:p>
            <a:pPr>
              <a:lnSpc>
                <a:spcPct val="150000"/>
              </a:lnSpc>
            </a:pPr>
            <a:r>
              <a:rPr lang="cs-CZ" sz="2000">
                <a:latin typeface="Calibri" pitchFamily="34" charset="0"/>
              </a:rPr>
              <a:t>0,796</a:t>
            </a:r>
          </a:p>
          <a:p>
            <a:pPr>
              <a:lnSpc>
                <a:spcPct val="150000"/>
              </a:lnSpc>
            </a:pPr>
            <a:r>
              <a:rPr lang="cs-CZ" sz="2000">
                <a:latin typeface="Calibri" pitchFamily="34" charset="0"/>
              </a:rPr>
              <a:t>124,176</a:t>
            </a:r>
          </a:p>
          <a:p>
            <a:pPr>
              <a:lnSpc>
                <a:spcPct val="150000"/>
              </a:lnSpc>
            </a:pPr>
            <a:r>
              <a:rPr lang="cs-CZ" sz="2000">
                <a:latin typeface="Calibri" pitchFamily="34" charset="0"/>
              </a:rPr>
              <a:t>7,7736</a:t>
            </a:r>
          </a:p>
          <a:p>
            <a:pPr>
              <a:lnSpc>
                <a:spcPct val="150000"/>
              </a:lnSpc>
            </a:pPr>
            <a:r>
              <a:rPr lang="cs-CZ" sz="2000">
                <a:latin typeface="Calibri" pitchFamily="34" charset="0"/>
              </a:rPr>
              <a:t>0,008372</a:t>
            </a:r>
          </a:p>
          <a:p>
            <a:r>
              <a:rPr lang="cs-CZ" sz="2000">
                <a:latin typeface="Calibri" pitchFamily="34" charset="0"/>
              </a:rPr>
              <a:t>21,141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4" grpId="0" build="p"/>
      <p:bldP spid="15" grpId="0" build="p"/>
      <p:bldP spid="16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pl-PL" sz="2400" b="1" dirty="0" smtClean="0"/>
              <a:t>Příklad 3  Vypočítejte :</a:t>
            </a:r>
            <a:br>
              <a:rPr lang="pl-PL" sz="2400" b="1" dirty="0" smtClean="0"/>
            </a:b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18113"/>
          </a:xfrm>
        </p:spPr>
        <p:txBody>
          <a:bodyPr rtlCol="0">
            <a:noAutofit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pl-PL" sz="2000" dirty="0" smtClean="0"/>
              <a:t>17 % z 450 Kč ;</a:t>
            </a:r>
          </a:p>
          <a:p>
            <a:pPr marL="457200" indent="-457200" fontAlgn="auto">
              <a:lnSpc>
                <a:spcPct val="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                                     </a:t>
            </a:r>
            <a:r>
              <a:rPr lang="pl-PL" sz="1400" dirty="0" smtClean="0"/>
              <a:t>2</a:t>
            </a:r>
          </a:p>
          <a:p>
            <a:pPr fontAlgn="auto">
              <a:lnSpc>
                <a:spcPct val="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b) 26,8 % z 245,12 m 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c) 231 % z 245 Kč 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d) 2,44 % z 45 hl;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e) 0,03 % z 0,0126 km;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f) 1 % z 1 dm;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g) 1 % z 1 minuty;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pl-PL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h) 111 % z 0,42 l;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i) 2,45 % z 561 cm;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j) 0,23 % z 54 l;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k) 500 % z 2 000 jablek;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l) 0,1 % z 742 hl;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m) 3,4 % z 12 Kč ;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000" dirty="0" smtClean="0"/>
              <a:t>n) 57,4 % z 5,56 mm;</a:t>
            </a:r>
            <a:endParaRPr lang="cs-CZ" sz="2000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786188" y="857250"/>
            <a:ext cx="2786062" cy="554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76,5 Kč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65,69216 m²</a:t>
            </a:r>
            <a:r>
              <a:rPr lang="pl-PL" sz="2400">
                <a:latin typeface="Calibri" pitchFamily="34" charset="0"/>
              </a:rPr>
              <a:t> </a:t>
            </a:r>
            <a:endParaRPr lang="cs-CZ" sz="220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565,95 Kč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1,098 hl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0,0000378 km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0,01 dm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0,01 min</a:t>
            </a:r>
          </a:p>
          <a:p>
            <a:pPr marL="342900" indent="-342900">
              <a:buFont typeface="Calibri" pitchFamily="34" charset="0"/>
              <a:buAutoNum type="alphaLcParenR"/>
            </a:pPr>
            <a:endParaRPr lang="cs-CZ" sz="220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lphaLcParenR"/>
            </a:pPr>
            <a:endParaRPr lang="cs-CZ" sz="220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0,4662 l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13,7445 cm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0,1242 l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10 000 jablek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0,724 hl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0,408 Kč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200">
                <a:latin typeface="Calibri" pitchFamily="34" charset="0"/>
              </a:rPr>
              <a:t>3,19144 mm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18487" cy="504825"/>
          </a:xfrm>
        </p:spPr>
        <p:txBody>
          <a:bodyPr/>
          <a:lstStyle/>
          <a:p>
            <a:pPr algn="l"/>
            <a:r>
              <a:rPr lang="cs-CZ" sz="2400" smtClean="0"/>
              <a:t>Příklad 4: 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/>
              <a:t>Na počátku zimy stály boty 320 Kč. V lednu byly zlevněny o 30%.</a:t>
            </a:r>
          </a:p>
          <a:p>
            <a:pPr>
              <a:buFont typeface="Arial" charset="0"/>
              <a:buNone/>
            </a:pPr>
            <a:r>
              <a:rPr lang="cs-CZ" sz="2400" smtClean="0"/>
              <a:t>Jaká byla cena bot v lednu?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27088" y="2133600"/>
            <a:ext cx="3529012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Základ ( 100% )</a:t>
            </a:r>
          </a:p>
          <a:p>
            <a:r>
              <a:rPr lang="cs-CZ" sz="2400">
                <a:latin typeface="Calibri" pitchFamily="34" charset="0"/>
              </a:rPr>
              <a:t>Počet procent</a:t>
            </a:r>
          </a:p>
          <a:p>
            <a:r>
              <a:rPr lang="cs-CZ" sz="2400">
                <a:latin typeface="Calibri" pitchFamily="34" charset="0"/>
              </a:rPr>
              <a:t>Procentová část	</a:t>
            </a:r>
            <a:r>
              <a:rPr lang="cs-CZ">
                <a:latin typeface="Calibri" pitchFamily="34" charset="0"/>
              </a:rPr>
              <a:t>	</a:t>
            </a:r>
          </a:p>
        </p:txBody>
      </p:sp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3492500" y="2205038"/>
            <a:ext cx="1439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851275" y="2133600"/>
            <a:ext cx="24495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320Kč</a:t>
            </a:r>
          </a:p>
          <a:p>
            <a:r>
              <a:rPr lang="cs-CZ" sz="2400">
                <a:latin typeface="Calibri" pitchFamily="34" charset="0"/>
              </a:rPr>
              <a:t>30%</a:t>
            </a:r>
          </a:p>
          <a:p>
            <a:r>
              <a:rPr lang="cs-CZ" sz="2400">
                <a:latin typeface="Calibri" pitchFamily="34" charset="0"/>
              </a:rPr>
              <a:t>x Kč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27088" y="3860800"/>
            <a:ext cx="31686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100 % ……………….. 320 Kč</a:t>
            </a:r>
          </a:p>
          <a:p>
            <a:r>
              <a:rPr lang="cs-CZ" sz="2000">
                <a:latin typeface="Calibri" pitchFamily="34" charset="0"/>
              </a:rPr>
              <a:t>  70 % ………………..      X Kč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580063" y="2205038"/>
            <a:ext cx="1944687" cy="7080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</a:rPr>
              <a:t>Sleva            30%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</a:rPr>
              <a:t>Nová cena  70 %</a:t>
            </a:r>
          </a:p>
        </p:txBody>
      </p:sp>
      <p:cxnSp>
        <p:nvCxnSpPr>
          <p:cNvPr id="10" name="Přímá spojovací šipka 9"/>
          <p:cNvCxnSpPr/>
          <p:nvPr/>
        </p:nvCxnSpPr>
        <p:spPr>
          <a:xfrm rot="16200000" flipV="1">
            <a:off x="3348037" y="4221163"/>
            <a:ext cx="7207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6200000" flipV="1">
            <a:off x="467519" y="4220369"/>
            <a:ext cx="720725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971550" y="4724400"/>
            <a:ext cx="2376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403350" y="4941888"/>
            <a:ext cx="2736850" cy="115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50000"/>
              </a:lnSpc>
            </a:pPr>
            <a:r>
              <a:rPr lang="cs-CZ" sz="2000">
                <a:latin typeface="Calibri" pitchFamily="34" charset="0"/>
              </a:rPr>
              <a:t>                         </a:t>
            </a:r>
          </a:p>
          <a:p>
            <a:pPr>
              <a:lnSpc>
                <a:spcPct val="50000"/>
              </a:lnSpc>
            </a:pPr>
            <a:r>
              <a:rPr lang="cs-CZ" sz="2000">
                <a:latin typeface="Calibri" pitchFamily="34" charset="0"/>
              </a:rPr>
              <a:t>                    70</a:t>
            </a:r>
            <a:endParaRPr lang="cs-CZ">
              <a:latin typeface="Calibri" pitchFamily="34" charset="0"/>
            </a:endParaRPr>
          </a:p>
          <a:p>
            <a:pPr>
              <a:lnSpc>
                <a:spcPct val="50000"/>
              </a:lnSpc>
            </a:pPr>
            <a:r>
              <a:rPr lang="cs-CZ" sz="2000">
                <a:latin typeface="Calibri" pitchFamily="34" charset="0"/>
              </a:rPr>
              <a:t>x = 320 . </a:t>
            </a:r>
          </a:p>
          <a:p>
            <a:pPr>
              <a:lnSpc>
                <a:spcPct val="50000"/>
              </a:lnSpc>
            </a:pPr>
            <a:r>
              <a:rPr lang="cs-CZ" sz="2000">
                <a:latin typeface="Calibri" pitchFamily="34" charset="0"/>
              </a:rPr>
              <a:t>                  100     </a:t>
            </a:r>
            <a:endParaRPr lang="cs-CZ">
              <a:latin typeface="Calibri" pitchFamily="34" charset="0"/>
            </a:endParaRPr>
          </a:p>
          <a:p>
            <a:pPr>
              <a:lnSpc>
                <a:spcPct val="50000"/>
              </a:lnSpc>
            </a:pPr>
            <a:r>
              <a:rPr lang="cs-CZ">
                <a:latin typeface="Calibri" pitchFamily="34" charset="0"/>
              </a:rPr>
              <a:t>                                     </a:t>
            </a:r>
          </a:p>
          <a:p>
            <a:pPr>
              <a:lnSpc>
                <a:spcPct val="50000"/>
              </a:lnSpc>
            </a:pPr>
            <a:r>
              <a:rPr lang="cs-CZ" sz="2000">
                <a:latin typeface="Calibri" pitchFamily="34" charset="0"/>
              </a:rPr>
              <a:t>                                </a:t>
            </a:r>
          </a:p>
          <a:p>
            <a:pPr>
              <a:lnSpc>
                <a:spcPct val="50000"/>
              </a:lnSpc>
            </a:pPr>
            <a:endParaRPr lang="cs-CZ" sz="2000">
              <a:latin typeface="Calibri" pitchFamily="34" charset="0"/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2484438" y="5300663"/>
            <a:ext cx="5032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787900" y="3789363"/>
            <a:ext cx="36734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</a:rPr>
              <a:t>100 % ……………….. 320 Kč</a:t>
            </a:r>
          </a:p>
          <a:p>
            <a:r>
              <a:rPr lang="cs-CZ" sz="2000">
                <a:latin typeface="Calibri" pitchFamily="34" charset="0"/>
              </a:rPr>
              <a:t>     1 % ………………. 0,32 Kč</a:t>
            </a:r>
          </a:p>
          <a:p>
            <a:r>
              <a:rPr lang="cs-CZ" sz="2000">
                <a:latin typeface="Calibri" pitchFamily="34" charset="0"/>
              </a:rPr>
              <a:t>    70 % ………………  0,32 . 70 = 224</a:t>
            </a:r>
          </a:p>
        </p:txBody>
      </p:sp>
      <p:sp>
        <p:nvSpPr>
          <p:cNvPr id="20" name="Výbuch 1 19"/>
          <p:cNvSpPr/>
          <p:nvPr/>
        </p:nvSpPr>
        <p:spPr>
          <a:xfrm>
            <a:off x="4716463" y="1628775"/>
            <a:ext cx="3816350" cy="2016125"/>
          </a:xfrm>
          <a:prstGeom prst="irregularSeal1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572000" y="5445125"/>
            <a:ext cx="457200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V lednu bude cena bot 224 Kč</a:t>
            </a:r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2555875" y="5157788"/>
            <a:ext cx="360363" cy="7143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2555875" y="5445125"/>
            <a:ext cx="360363" cy="71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1835150" y="5300663"/>
            <a:ext cx="360363" cy="730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3132138" y="5445125"/>
            <a:ext cx="360362" cy="71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835150" y="4868863"/>
            <a:ext cx="433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32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2916238" y="4941888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7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203575" y="5589588"/>
            <a:ext cx="288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132138" y="5300663"/>
            <a:ext cx="423862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10</a:t>
            </a:r>
          </a:p>
        </p:txBody>
      </p:sp>
      <p:sp>
        <p:nvSpPr>
          <p:cNvPr id="30" name="Obdélník 29"/>
          <p:cNvSpPr>
            <a:spLocks noChangeArrowheads="1"/>
          </p:cNvSpPr>
          <p:nvPr/>
        </p:nvSpPr>
        <p:spPr bwMode="auto">
          <a:xfrm>
            <a:off x="1476375" y="5876925"/>
            <a:ext cx="855663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50000"/>
              </a:lnSpc>
            </a:pPr>
            <a:r>
              <a:rPr lang="cs-CZ">
                <a:latin typeface="Calibri" pitchFamily="34" charset="0"/>
              </a:rPr>
              <a:t>x = 224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3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8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3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7" grpId="0" build="p"/>
      <p:bldP spid="8" grpId="0" build="p" animBg="1"/>
      <p:bldP spid="15" grpId="0"/>
      <p:bldP spid="19" grpId="0" uiExpand="1" build="p"/>
      <p:bldP spid="20" grpId="0" animBg="1"/>
      <p:bldP spid="21" grpId="0"/>
      <p:bldP spid="22" grpId="0"/>
      <p:bldP spid="27" grpId="0"/>
      <p:bldP spid="28" grpId="0"/>
      <p:bldP spid="29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Počáteční cena ( 100% 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Zdražení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Nová cena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Nová cena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8313" y="260350"/>
            <a:ext cx="8218487" cy="5048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latin typeface="+mj-lt"/>
                <a:ea typeface="+mj-ea"/>
                <a:cs typeface="+mj-cs"/>
              </a:rPr>
              <a:t>Příklad 5:</a:t>
            </a:r>
          </a:p>
        </p:txBody>
      </p:sp>
      <p:sp>
        <p:nvSpPr>
          <p:cNvPr id="22532" name="Obdélník 4"/>
          <p:cNvSpPr>
            <a:spLocks noChangeArrowheads="1"/>
          </p:cNvSpPr>
          <p:nvPr/>
        </p:nvSpPr>
        <p:spPr bwMode="auto">
          <a:xfrm>
            <a:off x="468313" y="765175"/>
            <a:ext cx="82073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Na počátku léta stály boty 450 Kč. V září byly zdraženy o 20%.</a:t>
            </a:r>
          </a:p>
          <a:p>
            <a:r>
              <a:rPr lang="cs-CZ" sz="2400">
                <a:latin typeface="Calibri" pitchFamily="34" charset="0"/>
              </a:rPr>
              <a:t>Jaká byla cena bot v září?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11638" y="1412875"/>
            <a:ext cx="2592387" cy="2032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450 Kč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   20 %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 120 %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      x Kč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476375" y="3644900"/>
            <a:ext cx="40322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100 %...................... 450 Kč</a:t>
            </a:r>
          </a:p>
          <a:p>
            <a:r>
              <a:rPr lang="cs-CZ" sz="2400">
                <a:latin typeface="Calibri" pitchFamily="34" charset="0"/>
              </a:rPr>
              <a:t>120 % ……………………     x Kč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403350" y="4581525"/>
            <a:ext cx="36734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V="1">
            <a:off x="4931569" y="4077494"/>
            <a:ext cx="7223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6200000" flipV="1">
            <a:off x="1043781" y="4148932"/>
            <a:ext cx="720725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195513" y="4868863"/>
            <a:ext cx="1871662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    45</a:t>
            </a:r>
          </a:p>
          <a:p>
            <a:pPr>
              <a:lnSpc>
                <a:spcPct val="50000"/>
              </a:lnSpc>
            </a:pPr>
            <a:r>
              <a:rPr lang="cs-CZ">
                <a:latin typeface="Calibri" pitchFamily="34" charset="0"/>
              </a:rPr>
              <a:t>                120</a:t>
            </a:r>
          </a:p>
          <a:p>
            <a:pPr>
              <a:lnSpc>
                <a:spcPct val="50000"/>
              </a:lnSpc>
            </a:pPr>
            <a:r>
              <a:rPr lang="cs-CZ">
                <a:latin typeface="Calibri" pitchFamily="34" charset="0"/>
              </a:rPr>
              <a:t>x = 450 .</a:t>
            </a:r>
          </a:p>
          <a:p>
            <a:pPr>
              <a:lnSpc>
                <a:spcPct val="50000"/>
              </a:lnSpc>
            </a:pPr>
            <a:r>
              <a:rPr lang="cs-CZ">
                <a:latin typeface="Calibri" pitchFamily="34" charset="0"/>
              </a:rPr>
              <a:t>                100   </a:t>
            </a:r>
          </a:p>
          <a:p>
            <a:pPr>
              <a:lnSpc>
                <a:spcPct val="50000"/>
              </a:lnSpc>
            </a:pPr>
            <a:r>
              <a:rPr lang="cs-CZ">
                <a:latin typeface="Calibri" pitchFamily="34" charset="0"/>
              </a:rPr>
              <a:t>                              1</a:t>
            </a:r>
          </a:p>
          <a:p>
            <a:pPr>
              <a:lnSpc>
                <a:spcPct val="50000"/>
              </a:lnSpc>
            </a:pPr>
            <a:endParaRPr lang="cs-CZ">
              <a:latin typeface="Calibri" pitchFamily="34" charset="0"/>
            </a:endParaRPr>
          </a:p>
          <a:p>
            <a:pPr>
              <a:lnSpc>
                <a:spcPct val="50000"/>
              </a:lnSpc>
            </a:pPr>
            <a:r>
              <a:rPr lang="cs-CZ">
                <a:latin typeface="Calibri" pitchFamily="34" charset="0"/>
              </a:rPr>
              <a:t>x = 540</a:t>
            </a:r>
          </a:p>
          <a:p>
            <a:pPr>
              <a:lnSpc>
                <a:spcPct val="50000"/>
              </a:lnSpc>
            </a:pPr>
            <a:endParaRPr lang="cs-CZ">
              <a:latin typeface="Calibri" pitchFamily="34" charset="0"/>
            </a:endParaRPr>
          </a:p>
          <a:p>
            <a:pPr>
              <a:lnSpc>
                <a:spcPct val="50000"/>
              </a:lnSpc>
            </a:pPr>
            <a:endParaRPr lang="cs-CZ">
              <a:latin typeface="Calibri" pitchFamily="34" charset="0"/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 rot="5400000" flipH="1" flipV="1">
            <a:off x="2628900" y="5229226"/>
            <a:ext cx="358775" cy="2159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3131344" y="5372894"/>
            <a:ext cx="360362" cy="2159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 flipH="1" flipV="1">
            <a:off x="3131343" y="5085557"/>
            <a:ext cx="360363" cy="2159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 flipH="1" flipV="1">
            <a:off x="3563937" y="5445126"/>
            <a:ext cx="358775" cy="2159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500563" y="5661025"/>
            <a:ext cx="34559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Po zdražení boty stály 540 Kč</a:t>
            </a:r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059113" y="5373688"/>
            <a:ext cx="4333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>
            <a:spLocks noChangeArrowheads="1"/>
          </p:cNvSpPr>
          <p:nvPr/>
        </p:nvSpPr>
        <p:spPr bwMode="auto">
          <a:xfrm>
            <a:off x="3419475" y="4868863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12</a:t>
            </a:r>
          </a:p>
        </p:txBody>
      </p:sp>
      <p:sp>
        <p:nvSpPr>
          <p:cNvPr id="26" name="Obdélník 25"/>
          <p:cNvSpPr>
            <a:spLocks noChangeArrowheads="1"/>
          </p:cNvSpPr>
          <p:nvPr/>
        </p:nvSpPr>
        <p:spPr bwMode="auto">
          <a:xfrm>
            <a:off x="3563938" y="5300663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1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6" dur="5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  <p:bldP spid="7" grpId="0" build="p"/>
      <p:bldP spid="16" grpId="0" uiExpand="1" build="p"/>
      <p:bldP spid="22" grpId="0"/>
      <p:bldP spid="25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smtClean="0"/>
              <a:t>Vypracovala Ivana Nováková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7587</TotalTime>
  <Words>765</Words>
  <Application>Microsoft Office PowerPoint</Application>
  <PresentationFormat>Předvádění na obrazovce (4:3)</PresentationFormat>
  <Paragraphs>217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Procenta</vt:lpstr>
      <vt:lpstr>Základní údaje</vt:lpstr>
      <vt:lpstr>Snímek 4</vt:lpstr>
      <vt:lpstr>Postup výpočtu: přes jedno procento</vt:lpstr>
      <vt:lpstr>Snímek 6</vt:lpstr>
      <vt:lpstr>Příklad  : Vypočítejte 15 % z 650 Kč. </vt:lpstr>
      <vt:lpstr>Snímek 8</vt:lpstr>
      <vt:lpstr>Příklad 3  Vypočítejte : </vt:lpstr>
      <vt:lpstr>Příklad 4: </vt:lpstr>
      <vt:lpstr>Snímek 11</vt:lpstr>
      <vt:lpstr>Vypracovala Ivana Nováková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Katka</dc:creator>
  <cp:lastModifiedBy>Dum</cp:lastModifiedBy>
  <cp:revision>78</cp:revision>
  <dcterms:created xsi:type="dcterms:W3CDTF">2010-12-02T14:02:55Z</dcterms:created>
  <dcterms:modified xsi:type="dcterms:W3CDTF">2013-05-10T07:29:01Z</dcterms:modified>
</cp:coreProperties>
</file>