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4" autoAdjust="0"/>
    <p:restoredTop sz="94622" autoAdjust="0"/>
  </p:normalViewPr>
  <p:slideViewPr>
    <p:cSldViewPr>
      <p:cViewPr varScale="1">
        <p:scale>
          <a:sx n="77" d="100"/>
          <a:sy n="77" d="100"/>
        </p:scale>
        <p:origin x="-3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5AEE50F8-D09B-4CD3-806A-86540A7DC10D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3072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F7CB755E-2A95-4944-95BF-6EF3DD25EE4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3174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F63B03A-1324-4755-BEF8-77DC784D1292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06974-837E-4B7F-BB7B-28DF94C3398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0F4B3-426C-494B-92BC-4CCA14370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A2A2F-E4AE-48B3-AD19-4B1E495AF72E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249F0-3A1D-4ED9-BAEF-835897550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8D06E-07FA-4B40-AD3B-5F8954CDA8C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32DC-3F38-4E15-8304-8049B32C0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BEED2-6578-4EF3-ADE2-E18587B13B1E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5A173-AA2F-40B7-8803-D5B87712E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33154-A0FC-4C96-B682-D5A4B43855A2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798-E9C1-46AC-BDC0-B30CDB42D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03876-B581-4688-A9E3-3DCCD6423FDA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4A5E1-C58F-4EDE-AC23-BB9D39ACD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C5B9B-E1C3-435E-8369-2B93D5EC258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D8FA8-7891-4887-9A19-8549CA249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EAFFB-4751-4A70-880A-E05651D58202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78A70-3937-4912-BD76-67D263661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C664E-D59C-4A85-8E10-DA0E1696BAF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F46D-A572-4FB2-9C9A-91D0EEF4E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EA64E-BF1B-4EB3-BB31-7314114FBEB1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EB021-9F1B-4F6B-9140-A305421FD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A4129-BEB9-447C-8EB1-D3DF8628BD9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A3273-830A-42CE-8515-38EF71793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289438F-C9E8-4C26-A202-EC82FF86EA0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A90E2D9-F5D9-45F6-97F3-6F8F37E3CB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9700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Procentová část - procvičování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PROCVIČOVÁNÍ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Procentová část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"/>
          <p:cNvSpPr>
            <a:spLocks noChangeArrowheads="1"/>
          </p:cNvSpPr>
          <p:nvPr/>
        </p:nvSpPr>
        <p:spPr bwMode="auto">
          <a:xfrm>
            <a:off x="304800" y="609600"/>
            <a:ext cx="8640763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1 :</a:t>
            </a:r>
          </a:p>
          <a:p>
            <a:r>
              <a:rPr lang="cs-CZ" sz="2000">
                <a:latin typeface="Calibri" pitchFamily="34" charset="0"/>
                <a:ea typeface="Calibri" pitchFamily="34" charset="0"/>
                <a:cs typeface="Times New Roman" pitchFamily="18" charset="0"/>
              </a:rPr>
              <a:t> Brigádník podle smlouvy dostával měsíčně 12 500 Kč .  Za dobré výsledky práce</a:t>
            </a:r>
            <a:endParaRPr lang="cs-CZ" sz="200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000">
                <a:latin typeface="Calibri" pitchFamily="34" charset="0"/>
                <a:ea typeface="Calibri" pitchFamily="34" charset="0"/>
                <a:cs typeface="Times New Roman" pitchFamily="18" charset="0"/>
              </a:rPr>
              <a:t>dostal v lednu mimořádnou odměnu ve výši 12 % svého základního platu. Jak vysokou</a:t>
            </a:r>
            <a:r>
              <a:rPr lang="cs-CZ" sz="2000">
                <a:cs typeface="Arial" charset="0"/>
              </a:rPr>
              <a:t> </a:t>
            </a:r>
            <a:r>
              <a:rPr lang="cs-CZ" sz="2000">
                <a:latin typeface="Calibri" pitchFamily="34" charset="0"/>
              </a:rPr>
              <a:t>odměnu dostal brigádník ?</a:t>
            </a:r>
          </a:p>
          <a:p>
            <a:pPr eaLnBrk="0" hangingPunct="0"/>
            <a:endParaRPr lang="cs-CZ" sz="2000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066800" y="2362200"/>
            <a:ext cx="6629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……………………………….. 12 500 Kč</a:t>
            </a:r>
          </a:p>
          <a:p>
            <a:r>
              <a:rPr lang="cs-CZ" sz="2400">
                <a:latin typeface="Calibri" pitchFamily="34" charset="0"/>
              </a:rPr>
              <a:t>  12 % ………………………………..           x Kč</a:t>
            </a:r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2286000" y="3429000"/>
          <a:ext cx="1951038" cy="806450"/>
        </p:xfrm>
        <a:graphic>
          <a:graphicData uri="http://schemas.openxmlformats.org/presentationml/2006/ole">
            <p:oleObj spid="_x0000_s1026" name="Rovnice" r:id="rId3" imgW="95220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86000" y="44958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1500</a:t>
            </a:r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43000" y="5486400"/>
            <a:ext cx="6096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Brigádník dostal  odměnu 1500Kč.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304800" y="304800"/>
            <a:ext cx="86868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2 :</a:t>
            </a: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Únorová měsíční tržba obchodu činily 5 214 125 Kč. V březnu se oproti únoru zvýšila o 14 %. Kolik procent únorové tržby činila v březnu ?</a:t>
            </a:r>
            <a:endParaRPr lang="cs-CZ" sz="220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O kolik korun byla březnová tržba v obchod větší než v únoru ? Jaká byla březnová tržba v</a:t>
            </a:r>
            <a:r>
              <a:rPr lang="cs-CZ" sz="2200">
                <a:cs typeface="Arial" charset="0"/>
              </a:rPr>
              <a:t> </a:t>
            </a:r>
            <a:r>
              <a:rPr lang="cs-CZ" sz="2200">
                <a:latin typeface="Calibri" pitchFamily="34" charset="0"/>
              </a:rPr>
              <a:t>obchodě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066800" y="2362200"/>
            <a:ext cx="6629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……………………………….. 5 214 125 Kč</a:t>
            </a:r>
          </a:p>
          <a:p>
            <a:r>
              <a:rPr lang="cs-CZ" sz="2400">
                <a:latin typeface="Calibri" pitchFamily="34" charset="0"/>
              </a:rPr>
              <a:t>114 % ………………………………..           x Kč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117725" y="3429000"/>
          <a:ext cx="2289175" cy="806450"/>
        </p:xfrm>
        <a:graphic>
          <a:graphicData uri="http://schemas.openxmlformats.org/presentationml/2006/ole">
            <p:oleObj spid="_x0000_s2050" name="Rovnice" r:id="rId3" imgW="111744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33600" y="4495800"/>
            <a:ext cx="2819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5 944 102,5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29200" y="4343400"/>
            <a:ext cx="2819400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5 944 102,5</a:t>
            </a:r>
          </a:p>
          <a:p>
            <a:pPr>
              <a:buFontTx/>
              <a:buChar char="-"/>
            </a:pPr>
            <a:r>
              <a:rPr lang="cs-CZ" sz="2400">
                <a:latin typeface="Calibri" pitchFamily="34" charset="0"/>
              </a:rPr>
              <a:t> 5 214 125</a:t>
            </a:r>
          </a:p>
          <a:p>
            <a:r>
              <a:rPr lang="cs-CZ" sz="2400">
                <a:latin typeface="Calibri" pitchFamily="34" charset="0"/>
              </a:rPr>
              <a:t>      729 977,5</a:t>
            </a:r>
          </a:p>
          <a:p>
            <a:r>
              <a:rPr lang="cs-CZ" sz="2400">
                <a:latin typeface="Calibri" pitchFamily="34" charset="0"/>
              </a:rPr>
              <a:t>  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9600" y="5486400"/>
            <a:ext cx="8153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Březnová tržba činila 5 944 102,5 Kč, což je o 729 977,5 Kč více než v únoru</a:t>
            </a:r>
            <a:endParaRPr lang="cs-CZ">
              <a:latin typeface="Calibri" pitchFamily="34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4953000" y="5105400"/>
            <a:ext cx="2057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uiExpand="1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66800" y="2362200"/>
            <a:ext cx="6629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……………………………….. 845 Kč</a:t>
            </a:r>
          </a:p>
          <a:p>
            <a:r>
              <a:rPr lang="cs-CZ" sz="2400">
                <a:latin typeface="Calibri" pitchFamily="34" charset="0"/>
              </a:rPr>
              <a:t>  75 % ………………………………..      x Kč</a:t>
            </a:r>
          </a:p>
        </p:txBody>
      </p:sp>
      <p:sp>
        <p:nvSpPr>
          <p:cNvPr id="4100" name="Obdélník 2"/>
          <p:cNvSpPr>
            <a:spLocks noChangeArrowheads="1"/>
          </p:cNvSpPr>
          <p:nvPr/>
        </p:nvSpPr>
        <p:spPr bwMode="auto">
          <a:xfrm>
            <a:off x="533400" y="609600"/>
            <a:ext cx="8305800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3 :</a:t>
            </a: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Při vánočním výprodeji obchodník prodával zboží se slevou 25 %. Kolik stojí kabelka, která před vánočními svátky stála 845 Kč ?</a:t>
            </a: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2428875" y="3429000"/>
          <a:ext cx="1665288" cy="806450"/>
        </p:xfrm>
        <a:graphic>
          <a:graphicData uri="http://schemas.openxmlformats.org/presentationml/2006/ole">
            <p:oleObj spid="_x0000_s4098" name="Rovnice" r:id="rId3" imgW="81252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86000" y="4495800"/>
            <a:ext cx="25908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633,75</a:t>
            </a:r>
          </a:p>
          <a:p>
            <a:r>
              <a:rPr lang="cs-CZ" sz="2400">
                <a:latin typeface="Calibri" pitchFamily="34" charset="0"/>
              </a:rPr>
              <a:t>x = 634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62000" y="5410200"/>
            <a:ext cx="54864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Při vánočním výprodeji stojí kabelka 634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38200" y="3124200"/>
            <a:ext cx="3124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………. 750 Kč</a:t>
            </a:r>
          </a:p>
          <a:p>
            <a:r>
              <a:rPr lang="cs-CZ" sz="2400">
                <a:latin typeface="Calibri" pitchFamily="34" charset="0"/>
              </a:rPr>
              <a:t>    5 % ……….      x Kč</a:t>
            </a:r>
          </a:p>
        </p:txBody>
      </p:sp>
      <p:sp>
        <p:nvSpPr>
          <p:cNvPr id="5125" name="Obdélník 2"/>
          <p:cNvSpPr>
            <a:spLocks noChangeArrowheads="1"/>
          </p:cNvSpPr>
          <p:nvPr/>
        </p:nvSpPr>
        <p:spPr bwMode="auto">
          <a:xfrm>
            <a:off x="685800" y="228600"/>
            <a:ext cx="80772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4 :</a:t>
            </a: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 Petr dostal k narozeninám 750 Kč a Milan k svátku 800 Kč .</a:t>
            </a: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 Oba utratili 5 %.</a:t>
            </a:r>
            <a:endParaRPr lang="cs-CZ" sz="220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Určete, kdo utratil více aniž by jste numericky počítali tento příklad a svůj úsudek zdůvodněte. Potom spočítejte.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666875" y="4267200"/>
          <a:ext cx="1665288" cy="806450"/>
        </p:xfrm>
        <a:graphic>
          <a:graphicData uri="http://schemas.openxmlformats.org/presentationml/2006/ole">
            <p:oleObj spid="_x0000_s5122" name="Rovnice" r:id="rId3" imgW="81252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76400" y="51816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37,5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5800" y="2057400"/>
            <a:ext cx="5562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5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% z 750 &lt; 5 % z 800, proto více utratil Milan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43400" y="3048000"/>
            <a:ext cx="3124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………. 800 Kč</a:t>
            </a:r>
          </a:p>
          <a:p>
            <a:r>
              <a:rPr lang="cs-CZ" sz="2400">
                <a:latin typeface="Calibri" pitchFamily="34" charset="0"/>
              </a:rPr>
              <a:t>  12 % ……….      x Kč</a:t>
            </a:r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4724400" y="4343400"/>
          <a:ext cx="1665288" cy="806450"/>
        </p:xfrm>
        <a:graphic>
          <a:graphicData uri="http://schemas.openxmlformats.org/presentationml/2006/ole">
            <p:oleObj spid="_x0000_s5123" name="Rovnice" r:id="rId4" imgW="812520" imgH="393480" progId="Equation.3">
              <p:embed/>
            </p:oleObj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24400" y="51816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40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/>
      <p:bldP spid="7" grpId="0" build="p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66800" y="2362200"/>
            <a:ext cx="6629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……………………………….. 620 ha</a:t>
            </a:r>
          </a:p>
          <a:p>
            <a:r>
              <a:rPr lang="cs-CZ" sz="2400">
                <a:latin typeface="Calibri" pitchFamily="34" charset="0"/>
              </a:rPr>
              <a:t>  84 % ………………………………..      x ha</a:t>
            </a:r>
          </a:p>
        </p:txBody>
      </p:sp>
      <p:sp>
        <p:nvSpPr>
          <p:cNvPr id="6148" name="Obdélník 2"/>
          <p:cNvSpPr>
            <a:spLocks noChangeArrowheads="1"/>
          </p:cNvSpPr>
          <p:nvPr/>
        </p:nvSpPr>
        <p:spPr bwMode="auto">
          <a:xfrm>
            <a:off x="533400" y="762000"/>
            <a:ext cx="8153400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6 :</a:t>
            </a: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Zemědělec vlastní 620 ha zemědělské půdy. Z toho je 84 % orné půdy a 16 % luk. Kolik má ha orné půdy a kolik ha luk ?</a:t>
            </a: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2428875" y="3429000"/>
          <a:ext cx="1665288" cy="806450"/>
        </p:xfrm>
        <a:graphic>
          <a:graphicData uri="http://schemas.openxmlformats.org/presentationml/2006/ole">
            <p:oleObj spid="_x0000_s6146" name="Rovnice" r:id="rId3" imgW="81252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38400" y="43434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520,8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181600" y="4191000"/>
            <a:ext cx="304800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Luka</a:t>
            </a:r>
          </a:p>
          <a:p>
            <a:r>
              <a:rPr lang="cs-CZ" sz="2200">
                <a:latin typeface="Calibri" pitchFamily="34" charset="0"/>
              </a:rPr>
              <a:t>84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% + 16 % = 100 %</a:t>
            </a:r>
          </a:p>
          <a:p>
            <a:r>
              <a:rPr lang="cs-CZ" sz="2200">
                <a:latin typeface="Calibri" pitchFamily="34" charset="0"/>
                <a:cs typeface="Times New Roman" pitchFamily="18" charset="0"/>
              </a:rPr>
              <a:t>620 – 520,8 = 99,2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62000" y="1905000"/>
            <a:ext cx="26670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Orná půda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38200" y="5486400"/>
            <a:ext cx="62484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Zemědělec má 520,8 ha orné půdy a 99,2 ha luk.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 build="p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62000" y="2133600"/>
            <a:ext cx="3276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…………. 12 500 Kč</a:t>
            </a:r>
          </a:p>
          <a:p>
            <a:r>
              <a:rPr lang="cs-CZ" sz="2400">
                <a:latin typeface="Calibri" pitchFamily="34" charset="0"/>
              </a:rPr>
              <a:t>122 % …………..           x Kč</a:t>
            </a:r>
          </a:p>
        </p:txBody>
      </p:sp>
      <p:sp>
        <p:nvSpPr>
          <p:cNvPr id="7173" name="Obdélník 2"/>
          <p:cNvSpPr>
            <a:spLocks noChangeArrowheads="1"/>
          </p:cNvSpPr>
          <p:nvPr/>
        </p:nvSpPr>
        <p:spPr bwMode="auto">
          <a:xfrm>
            <a:off x="685800" y="304800"/>
            <a:ext cx="80010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6 :</a:t>
            </a: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Televize se prodávala z 12 200 Kč . Kolik stála, jestliže byla :</a:t>
            </a:r>
            <a:endParaRPr lang="cs-CZ" sz="220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a) její cena zvýšena o 22 %;</a:t>
            </a:r>
            <a:endParaRPr lang="cs-CZ" sz="2200">
              <a:cs typeface="Arial" charset="0"/>
            </a:endParaRPr>
          </a:p>
          <a:p>
            <a:pPr eaLnBrk="0" hangingPunct="0"/>
            <a:r>
              <a:rPr lang="cs-CZ" sz="2200">
                <a:latin typeface="Calibri" pitchFamily="34" charset="0"/>
              </a:rPr>
              <a:t>b) snížena o 12 %;</a:t>
            </a:r>
            <a:endParaRPr lang="cs-CZ" sz="2200">
              <a:cs typeface="Arial" charset="0"/>
            </a:endParaRPr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295400" y="3429000"/>
          <a:ext cx="1951038" cy="806450"/>
        </p:xfrm>
        <a:graphic>
          <a:graphicData uri="http://schemas.openxmlformats.org/presentationml/2006/ole">
            <p:oleObj spid="_x0000_s7170" name="Rovnice" r:id="rId3" imgW="95220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029200" y="2133600"/>
            <a:ext cx="3276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 …………. 12 500 Kč</a:t>
            </a:r>
          </a:p>
          <a:p>
            <a:r>
              <a:rPr lang="cs-CZ" sz="2400">
                <a:latin typeface="Calibri" pitchFamily="34" charset="0"/>
              </a:rPr>
              <a:t>  88 % …………..           x Kč</a:t>
            </a:r>
          </a:p>
        </p:txBody>
      </p:sp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5410200" y="3429000"/>
          <a:ext cx="1951038" cy="806450"/>
        </p:xfrm>
        <a:graphic>
          <a:graphicData uri="http://schemas.openxmlformats.org/presentationml/2006/ole">
            <p:oleObj spid="_x0000_s7171" name="Rovnice" r:id="rId4" imgW="952200" imgH="393480" progId="Equation.3">
              <p:embed/>
            </p:oleObj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371600" y="4343400"/>
            <a:ext cx="1676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14 884</a:t>
            </a:r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38800" y="4343400"/>
            <a:ext cx="1676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10 736</a:t>
            </a:r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3400" y="5029200"/>
            <a:ext cx="35052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Po zdražení stála televize</a:t>
            </a:r>
          </a:p>
          <a:p>
            <a:r>
              <a:rPr lang="cs-CZ" sz="2200">
                <a:latin typeface="Calibri" pitchFamily="34" charset="0"/>
              </a:rPr>
              <a:t> 14 884 Kč.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953000" y="5029200"/>
            <a:ext cx="35052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Po slevě stála televize </a:t>
            </a:r>
          </a:p>
          <a:p>
            <a:r>
              <a:rPr lang="cs-CZ" sz="2200">
                <a:latin typeface="Calibri" pitchFamily="34" charset="0"/>
              </a:rPr>
              <a:t>10 736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uiExpand="1" build="p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85800" y="2362200"/>
            <a:ext cx="37338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100 % ………………. 850 žáků</a:t>
            </a:r>
          </a:p>
          <a:p>
            <a:r>
              <a:rPr lang="cs-CZ" sz="2200">
                <a:latin typeface="Calibri" pitchFamily="34" charset="0"/>
              </a:rPr>
              <a:t>  26 % ……………….      x žáků</a:t>
            </a:r>
          </a:p>
        </p:txBody>
      </p:sp>
      <p:sp>
        <p:nvSpPr>
          <p:cNvPr id="8197" name="Obdélník 2"/>
          <p:cNvSpPr>
            <a:spLocks noChangeArrowheads="1"/>
          </p:cNvSpPr>
          <p:nvPr/>
        </p:nvSpPr>
        <p:spPr bwMode="auto">
          <a:xfrm>
            <a:off x="533400" y="152400"/>
            <a:ext cx="84582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 7 :</a:t>
            </a: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 Do odborného učiliště chodí 850 žáků . V pololetí mělo 26 % žák</a:t>
            </a:r>
            <a:endParaRPr lang="cs-CZ" sz="220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vyznamenání a 18 % žák mělo jednu nedostatečnou. Kolik žáků mělo vyznamenání? Kolik</a:t>
            </a:r>
            <a:r>
              <a:rPr lang="cs-CZ" sz="2200">
                <a:cs typeface="Arial" charset="0"/>
              </a:rPr>
              <a:t> </a:t>
            </a:r>
            <a:r>
              <a:rPr lang="cs-CZ" sz="2200">
                <a:latin typeface="Calibri" pitchFamily="34" charset="0"/>
              </a:rPr>
              <a:t>žáků mělo jednu nedostatečnou? Kolik procent žáků nemělo vyznamenání ani nedostatečnou?</a:t>
            </a:r>
            <a:endParaRPr lang="cs-CZ" sz="2200">
              <a:cs typeface="Arial" charset="0"/>
            </a:endParaRPr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1447800" y="3276600"/>
          <a:ext cx="1665288" cy="806450"/>
        </p:xfrm>
        <a:graphic>
          <a:graphicData uri="http://schemas.openxmlformats.org/presentationml/2006/ole">
            <p:oleObj spid="_x0000_s8194" name="Rovnice" r:id="rId3" imgW="81252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00200" y="43434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221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105400" y="2362200"/>
            <a:ext cx="35052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100 % ………………. 850 žáků</a:t>
            </a:r>
          </a:p>
          <a:p>
            <a:r>
              <a:rPr lang="cs-CZ" sz="2200">
                <a:latin typeface="Calibri" pitchFamily="34" charset="0"/>
              </a:rPr>
              <a:t>   18% ……………….      x žáků</a:t>
            </a:r>
          </a:p>
        </p:txBody>
      </p:sp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5486400" y="3276600"/>
          <a:ext cx="1665288" cy="806450"/>
        </p:xfrm>
        <a:graphic>
          <a:graphicData uri="http://schemas.openxmlformats.org/presentationml/2006/ole">
            <p:oleObj spid="_x0000_s8195" name="Rovnice" r:id="rId4" imgW="812520" imgH="393480" progId="Equation.3">
              <p:embed/>
            </p:oleObj>
          </a:graphicData>
        </a:graphic>
      </p:graphicFrame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38800" y="4343400"/>
            <a:ext cx="1371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119</a:t>
            </a:r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4800" y="5715000"/>
            <a:ext cx="86868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Vyznamenání mělo 221 žáků, nedostatečnou 119 žáků a zbytek činilo 60 %.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48000" y="5105400"/>
            <a:ext cx="25146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100 – (26 + 14 ) = 60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 build="p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Obdélník 1"/>
          <p:cNvSpPr>
            <a:spLocks noChangeArrowheads="1"/>
          </p:cNvSpPr>
          <p:nvPr/>
        </p:nvSpPr>
        <p:spPr bwMode="auto">
          <a:xfrm>
            <a:off x="2286000" y="1968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cs-CZ">
              <a:cs typeface="Arial" charset="0"/>
            </a:endParaRPr>
          </a:p>
          <a:p>
            <a:pPr eaLnBrk="0" hangingPunct="0"/>
            <a:endParaRPr lang="cs-CZ">
              <a:cs typeface="Arial" charset="0"/>
            </a:endParaRPr>
          </a:p>
        </p:txBody>
      </p:sp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1219200" y="914400"/>
            <a:ext cx="464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Vypracovala Ivana Nováková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432</Words>
  <Application>Microsoft Office PowerPoint</Application>
  <PresentationFormat>Předvádění na obrazovce (4:3)</PresentationFormat>
  <Paragraphs>86</Paragraphs>
  <Slides>10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Rovnice</vt:lpstr>
      <vt:lpstr>Snímek 1</vt:lpstr>
      <vt:lpstr>PROCVIČOVÁNÍ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</dc:title>
  <dc:creator>Katka</dc:creator>
  <cp:lastModifiedBy>novakova</cp:lastModifiedBy>
  <cp:revision>14</cp:revision>
  <dcterms:created xsi:type="dcterms:W3CDTF">2011-02-22T18:38:17Z</dcterms:created>
  <dcterms:modified xsi:type="dcterms:W3CDTF">2011-09-16T13:55:16Z</dcterms:modified>
</cp:coreProperties>
</file>