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612E960C-7789-42A7-BC1C-4D870BFE51AB}" type="datetimeFigureOut">
              <a:rPr lang="cs-CZ"/>
              <a:pPr/>
              <a:t>10.5.2013</a:t>
            </a:fld>
            <a:endParaRPr lang="cs-CZ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41703318-CA55-40F7-AD11-BEAC6D79D7B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150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0797EB76-7043-450D-B125-FE3935E8ACB5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79093-86B6-47E2-B7BF-80BD61EA1F53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02FB5-10DB-4FB7-BD82-59F4CEC4E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03773-D6A7-4C10-A29D-29FDE64FFCE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B9DCA4-6C77-41DE-9ECF-2E0C72E72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25730-4DB2-4BA6-A91C-60FD11532B3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D19C1-D1D3-4A84-B3EB-08A496406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27A96-2A4A-4362-ADBA-3FC5AD09F1E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45E6F-E5A6-4155-A80E-D2B4EB0D63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B81F9-B220-4288-A1CD-B5CB193F4E2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51EBA-FA94-4C2B-89CA-ADC7C0197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898B7-C3D8-48FB-892B-3C0BD5A2E45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472E0-7A80-4A74-BD2E-F048660BE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B6DCD-FEAC-442B-B23F-FBC66F9C8BF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0A9AA-4313-4358-9AFF-149299FBB4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43D30-DFA7-4BAE-B465-E250F135C6B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687AA-25AE-4A4C-8F94-60C9A1802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37123-E279-4B84-8BF6-73DF9DAFB3F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289A7-3629-40AA-AD6F-6BD4F678E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2B730-6CC2-4F5C-8CF1-2DB0752DEC4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F1C6C-EADA-4E42-9002-2BA282754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CE523-C7D6-478B-A08C-E70B727DF0C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0765C-E0F9-4143-8037-AC80A6DCF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F6C48A9-F831-442C-AC02-AD5A61F82A8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2AD6D4-6A4B-40A1-B950-BDCE4CD97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9460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Výpočet základu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800" smtClean="0"/>
              <a:t>PROCENTA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VÝPOČET </a:t>
            </a:r>
            <a:r>
              <a:rPr lang="cs-CZ" dirty="0" smtClean="0"/>
              <a:t>ZÁKLADU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914400" y="1844675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	                         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39750" y="1557338"/>
            <a:ext cx="5957888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Řešení :</a:t>
            </a:r>
          </a:p>
          <a:p>
            <a:r>
              <a:rPr lang="cs-CZ" sz="2000" b="1">
                <a:latin typeface="Calibri" pitchFamily="34" charset="0"/>
              </a:rPr>
              <a:t>1)  přes 1 %</a:t>
            </a:r>
          </a:p>
          <a:p>
            <a:r>
              <a:rPr lang="cs-CZ">
                <a:latin typeface="Calibri" pitchFamily="34" charset="0"/>
              </a:rPr>
              <a:t>	</a:t>
            </a:r>
            <a:r>
              <a:rPr lang="cs-CZ" sz="2400">
                <a:latin typeface="Calibri" pitchFamily="34" charset="0"/>
              </a:rPr>
              <a:t>20 % ……… 800 Kč</a:t>
            </a:r>
          </a:p>
          <a:p>
            <a:r>
              <a:rPr lang="cs-CZ" sz="2400">
                <a:latin typeface="Calibri" pitchFamily="34" charset="0"/>
              </a:rPr>
              <a:t>	  1 % ……… 800 : 20 = 40 Kč</a:t>
            </a:r>
          </a:p>
          <a:p>
            <a:r>
              <a:rPr lang="cs-CZ" sz="2400">
                <a:latin typeface="Calibri" pitchFamily="34" charset="0"/>
              </a:rPr>
              <a:t>	100 % ……… 40 . 100 = 4 000 Kč</a:t>
            </a:r>
          </a:p>
        </p:txBody>
      </p:sp>
      <p:sp>
        <p:nvSpPr>
          <p:cNvPr id="14340" name="Obdélník 4"/>
          <p:cNvSpPr>
            <a:spLocks noChangeArrowheads="1"/>
          </p:cNvSpPr>
          <p:nvPr/>
        </p:nvSpPr>
        <p:spPr bwMode="auto">
          <a:xfrm>
            <a:off x="395288" y="260350"/>
            <a:ext cx="72009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Příklad :</a:t>
            </a:r>
          </a:p>
          <a:p>
            <a:r>
              <a:rPr lang="cs-CZ" sz="2400">
                <a:latin typeface="Calibri" pitchFamily="34" charset="0"/>
              </a:rPr>
              <a:t> Petr vrátil 800 Kč ,čímž vrátil 20 % svého dluhu. Kolik korun si Petr půjčil ?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539750" y="3500438"/>
            <a:ext cx="4572000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2)  trojčlenkou</a:t>
            </a:r>
          </a:p>
          <a:p>
            <a:r>
              <a:rPr lang="cs-CZ" sz="2400">
                <a:latin typeface="Calibri" pitchFamily="34" charset="0"/>
              </a:rPr>
              <a:t>	20 % ………. 800 Kč</a:t>
            </a:r>
          </a:p>
          <a:p>
            <a:r>
              <a:rPr lang="cs-CZ" sz="2400">
                <a:latin typeface="Calibri" pitchFamily="34" charset="0"/>
              </a:rPr>
              <a:t>	100 % ………. x Kč</a:t>
            </a:r>
          </a:p>
          <a:p>
            <a:r>
              <a:rPr lang="cs-CZ" sz="2400">
                <a:latin typeface="Calibri" pitchFamily="34" charset="0"/>
              </a:rPr>
              <a:t>	---------------------</a:t>
            </a:r>
          </a:p>
          <a:p>
            <a:pPr>
              <a:lnSpc>
                <a:spcPct val="50000"/>
              </a:lnSpc>
            </a:pPr>
            <a:r>
              <a:rPr lang="cs-CZ" sz="2400">
                <a:latin typeface="Calibri" pitchFamily="34" charset="0"/>
              </a:rPr>
              <a:t>              	  100</a:t>
            </a:r>
          </a:p>
          <a:p>
            <a:pPr>
              <a:lnSpc>
                <a:spcPct val="50000"/>
              </a:lnSpc>
            </a:pPr>
            <a:r>
              <a:rPr lang="cs-CZ" sz="2400">
                <a:latin typeface="Calibri" pitchFamily="34" charset="0"/>
              </a:rPr>
              <a:t>	x= 800 .</a:t>
            </a:r>
          </a:p>
          <a:p>
            <a:pPr>
              <a:lnSpc>
                <a:spcPct val="50000"/>
              </a:lnSpc>
            </a:pPr>
            <a:r>
              <a:rPr lang="cs-CZ" sz="2400">
                <a:latin typeface="Calibri" pitchFamily="34" charset="0"/>
              </a:rPr>
              <a:t>               	   20</a:t>
            </a:r>
          </a:p>
          <a:p>
            <a:r>
              <a:rPr lang="cs-CZ" sz="2400">
                <a:latin typeface="Calibri" pitchFamily="34" charset="0"/>
              </a:rPr>
              <a:t>	x = 4 000 Kč</a:t>
            </a:r>
          </a:p>
          <a:p>
            <a:r>
              <a:rPr lang="cs-CZ" sz="2400">
                <a:latin typeface="Calibri" pitchFamily="34" charset="0"/>
              </a:rPr>
              <a:t>Petr si půjčil 4 000 Kč .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555875" y="5157788"/>
            <a:ext cx="5762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3636963" y="4292600"/>
            <a:ext cx="719138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935831" y="4256882"/>
            <a:ext cx="79216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4643438" y="1196975"/>
            <a:ext cx="1944687" cy="1079500"/>
            <a:chOff x="6228184" y="3212976"/>
            <a:chExt cx="1944216" cy="1080120"/>
          </a:xfrm>
        </p:grpSpPr>
        <p:sp>
          <p:nvSpPr>
            <p:cNvPr id="12" name="Obláček 11"/>
            <p:cNvSpPr/>
            <p:nvPr/>
          </p:nvSpPr>
          <p:spPr>
            <a:xfrm>
              <a:off x="6228184" y="3212976"/>
              <a:ext cx="1944216" cy="1080120"/>
            </a:xfrm>
            <a:prstGeom prst="cloudCallout">
              <a:avLst>
                <a:gd name="adj1" fmla="val -58999"/>
                <a:gd name="adj2" fmla="val -67427"/>
              </a:avLst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53" name="TextovéPole 13"/>
            <p:cNvSpPr txBox="1">
              <a:spLocks noChangeArrowheads="1"/>
            </p:cNvSpPr>
            <p:nvPr/>
          </p:nvSpPr>
          <p:spPr bwMode="auto">
            <a:xfrm>
              <a:off x="6228184" y="3501008"/>
              <a:ext cx="19442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POČET PROCENT</a:t>
              </a:r>
            </a:p>
          </p:txBody>
        </p:sp>
      </p:grp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5724525" y="2565400"/>
            <a:ext cx="2951163" cy="1727200"/>
            <a:chOff x="611560" y="3068960"/>
            <a:chExt cx="2808312" cy="1656184"/>
          </a:xfrm>
        </p:grpSpPr>
        <p:sp>
          <p:nvSpPr>
            <p:cNvPr id="16" name="Obláček 15"/>
            <p:cNvSpPr/>
            <p:nvPr/>
          </p:nvSpPr>
          <p:spPr>
            <a:xfrm>
              <a:off x="611560" y="3068960"/>
              <a:ext cx="2808312" cy="1656184"/>
            </a:xfrm>
            <a:prstGeom prst="cloudCallout">
              <a:avLst>
                <a:gd name="adj1" fmla="val -169423"/>
                <a:gd name="adj2" fmla="val -136746"/>
              </a:avLst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51" name="TextovéPole 16"/>
            <p:cNvSpPr txBox="1">
              <a:spLocks noChangeArrowheads="1"/>
            </p:cNvSpPr>
            <p:nvPr/>
          </p:nvSpPr>
          <p:spPr bwMode="auto">
            <a:xfrm>
              <a:off x="683568" y="3284984"/>
              <a:ext cx="2664296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Část celku odpovídající počtu procent</a:t>
              </a:r>
            </a:p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PROCENTOVÁ ČÁST</a:t>
              </a:r>
            </a:p>
          </p:txBody>
        </p:sp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6011863" y="4365625"/>
            <a:ext cx="2376487" cy="1655763"/>
            <a:chOff x="2411760" y="476672"/>
            <a:chExt cx="2376264" cy="1656184"/>
          </a:xfrm>
        </p:grpSpPr>
        <p:sp>
          <p:nvSpPr>
            <p:cNvPr id="19" name="Obláček 18"/>
            <p:cNvSpPr/>
            <p:nvPr/>
          </p:nvSpPr>
          <p:spPr>
            <a:xfrm>
              <a:off x="2411760" y="476672"/>
              <a:ext cx="2376264" cy="1656184"/>
            </a:xfrm>
            <a:prstGeom prst="cloudCallout">
              <a:avLst>
                <a:gd name="adj1" fmla="val -183358"/>
                <a:gd name="adj2" fmla="val -222748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349" name="TextovéPole 19"/>
            <p:cNvSpPr txBox="1">
              <a:spLocks noChangeArrowheads="1"/>
            </p:cNvSpPr>
            <p:nvPr/>
          </p:nvSpPr>
          <p:spPr bwMode="auto">
            <a:xfrm>
              <a:off x="2627784" y="908720"/>
              <a:ext cx="1944216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>
                  <a:solidFill>
                    <a:schemeClr val="accent2"/>
                  </a:solidFill>
                  <a:latin typeface="Calibri" pitchFamily="34" charset="0"/>
                </a:rPr>
                <a:t>Kolik si půjčil</a:t>
              </a:r>
            </a:p>
            <a:p>
              <a:pPr algn="ctr"/>
              <a:r>
                <a:rPr lang="cs-CZ" b="1">
                  <a:solidFill>
                    <a:srgbClr val="FF0000"/>
                  </a:solidFill>
                  <a:latin typeface="Calibri" pitchFamily="34" charset="0"/>
                </a:rPr>
                <a:t>ZÁKLAD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42938" y="785813"/>
            <a:ext cx="5643562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Příklad 1 : </a:t>
            </a:r>
          </a:p>
          <a:p>
            <a:r>
              <a:rPr lang="cs-CZ" sz="2400">
                <a:latin typeface="Calibri" pitchFamily="34" charset="0"/>
              </a:rPr>
              <a:t>Vypočítejte 1 % víte-li, že :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a)   5 % je 200;</a:t>
            </a:r>
          </a:p>
          <a:p>
            <a:r>
              <a:rPr lang="cs-CZ" sz="2400">
                <a:latin typeface="Calibri" pitchFamily="34" charset="0"/>
              </a:rPr>
              <a:t>b)   10 % je 8 000;</a:t>
            </a:r>
          </a:p>
          <a:p>
            <a:r>
              <a:rPr lang="cs-CZ" sz="2400">
                <a:latin typeface="Calibri" pitchFamily="34" charset="0"/>
              </a:rPr>
              <a:t>c)   125 % je 2 500;</a:t>
            </a:r>
          </a:p>
          <a:p>
            <a:r>
              <a:rPr lang="cs-CZ" sz="2400">
                <a:latin typeface="Calibri" pitchFamily="34" charset="0"/>
              </a:rPr>
              <a:t>d)   100 % je 789;  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642938" y="4143375"/>
            <a:ext cx="342741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e)   450 % je 18 000;</a:t>
            </a:r>
          </a:p>
          <a:p>
            <a:r>
              <a:rPr lang="cs-CZ" sz="2400">
                <a:latin typeface="Calibri" pitchFamily="34" charset="0"/>
              </a:rPr>
              <a:t>f)    0,5  % je 55;</a:t>
            </a:r>
          </a:p>
          <a:p>
            <a:r>
              <a:rPr lang="cs-CZ" sz="2400">
                <a:latin typeface="Calibri" pitchFamily="34" charset="0"/>
              </a:rPr>
              <a:t>g)   0,12 % je 3 600;</a:t>
            </a:r>
          </a:p>
          <a:p>
            <a:r>
              <a:rPr lang="cs-CZ" sz="2400">
                <a:latin typeface="Calibri" pitchFamily="34" charset="0"/>
              </a:rPr>
              <a:t>h)    0,34 % je 0,68;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786188" y="2214563"/>
            <a:ext cx="18573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cs-CZ" sz="2400">
                <a:latin typeface="Calibri" pitchFamily="34" charset="0"/>
              </a:rPr>
              <a:t>	a)   40 </a:t>
            </a:r>
            <a:br>
              <a:rPr lang="cs-CZ" sz="2400">
                <a:latin typeface="Calibri" pitchFamily="34" charset="0"/>
              </a:rPr>
            </a:br>
            <a:r>
              <a:rPr lang="cs-CZ" sz="2400">
                <a:latin typeface="Calibri" pitchFamily="34" charset="0"/>
              </a:rPr>
              <a:t>b)   800</a:t>
            </a:r>
            <a:br>
              <a:rPr lang="cs-CZ" sz="2400">
                <a:latin typeface="Calibri" pitchFamily="34" charset="0"/>
              </a:rPr>
            </a:br>
            <a:r>
              <a:rPr lang="cs-CZ" sz="2400">
                <a:latin typeface="Calibri" pitchFamily="34" charset="0"/>
              </a:rPr>
              <a:t>c)   20</a:t>
            </a:r>
            <a:br>
              <a:rPr lang="cs-CZ" sz="2400">
                <a:latin typeface="Calibri" pitchFamily="34" charset="0"/>
              </a:rPr>
            </a:br>
            <a:r>
              <a:rPr lang="cs-CZ" sz="2400">
                <a:latin typeface="Calibri" pitchFamily="34" charset="0"/>
              </a:rPr>
              <a:t>d)  7,89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7625" y="4143375"/>
            <a:ext cx="28575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cs-CZ" sz="2400">
                <a:latin typeface="Calibri" pitchFamily="34" charset="0"/>
              </a:rPr>
              <a:t>	e)         40 </a:t>
            </a:r>
            <a:br>
              <a:rPr lang="cs-CZ" sz="2400">
                <a:latin typeface="Calibri" pitchFamily="34" charset="0"/>
              </a:rPr>
            </a:br>
            <a:r>
              <a:rPr lang="cs-CZ" sz="2400">
                <a:latin typeface="Calibri" pitchFamily="34" charset="0"/>
              </a:rPr>
              <a:t>f)        110</a:t>
            </a:r>
            <a:br>
              <a:rPr lang="cs-CZ" sz="2400">
                <a:latin typeface="Calibri" pitchFamily="34" charset="0"/>
              </a:rPr>
            </a:br>
            <a:r>
              <a:rPr lang="cs-CZ" sz="2400">
                <a:latin typeface="Calibri" pitchFamily="34" charset="0"/>
              </a:rPr>
              <a:t>g)  30 000</a:t>
            </a:r>
          </a:p>
          <a:p>
            <a:pPr marL="457200" indent="-457200"/>
            <a:r>
              <a:rPr lang="cs-CZ" sz="2400">
                <a:latin typeface="Calibri" pitchFamily="34" charset="0"/>
              </a:rPr>
              <a:t>       h)          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build="p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1"/>
          <p:cNvSpPr>
            <a:spLocks noChangeArrowheads="1"/>
          </p:cNvSpPr>
          <p:nvPr/>
        </p:nvSpPr>
        <p:spPr bwMode="auto">
          <a:xfrm>
            <a:off x="500063" y="642938"/>
            <a:ext cx="6858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Příklad 2 :</a:t>
            </a:r>
          </a:p>
          <a:p>
            <a:r>
              <a:rPr lang="cs-CZ" sz="2400" b="1" dirty="0">
                <a:latin typeface="Calibri" pitchFamily="34" charset="0"/>
              </a:rPr>
              <a:t> Vypočtěte </a:t>
            </a:r>
            <a:r>
              <a:rPr lang="cs-CZ" sz="2400" b="1" dirty="0" smtClean="0">
                <a:latin typeface="Calibri" pitchFamily="34" charset="0"/>
              </a:rPr>
              <a:t>zpaměti, </a:t>
            </a:r>
            <a:r>
              <a:rPr lang="cs-CZ" sz="2400" b="1" dirty="0">
                <a:latin typeface="Calibri" pitchFamily="34" charset="0"/>
              </a:rPr>
              <a:t>z jakého základu je :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571500" y="1857375"/>
            <a:ext cx="5459413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t-BR" sz="2400">
                <a:latin typeface="Calibri" pitchFamily="34" charset="0"/>
              </a:rPr>
              <a:t>a)</a:t>
            </a:r>
            <a:r>
              <a:rPr lang="cs-CZ" sz="2400">
                <a:latin typeface="Calibri" pitchFamily="34" charset="0"/>
              </a:rPr>
              <a:t>  </a:t>
            </a:r>
            <a:r>
              <a:rPr lang="pt-BR" sz="2400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 </a:t>
            </a:r>
            <a:r>
              <a:rPr lang="pt-BR" sz="2400">
                <a:latin typeface="Calibri" pitchFamily="34" charset="0"/>
              </a:rPr>
              <a:t>1 % 50;</a:t>
            </a:r>
            <a:r>
              <a:rPr lang="cs-CZ" sz="2400">
                <a:latin typeface="Calibri" pitchFamily="34" charset="0"/>
              </a:rPr>
              <a:t> 			       </a:t>
            </a:r>
            <a:r>
              <a:rPr lang="pt-BR" sz="2400">
                <a:latin typeface="Calibri" pitchFamily="34" charset="0"/>
              </a:rPr>
              <a:t>g)</a:t>
            </a:r>
          </a:p>
          <a:p>
            <a:r>
              <a:rPr lang="pt-BR" sz="2400">
                <a:latin typeface="Calibri" pitchFamily="34" charset="0"/>
              </a:rPr>
              <a:t>b)</a:t>
            </a:r>
            <a:r>
              <a:rPr lang="cs-CZ" sz="2400">
                <a:latin typeface="Calibri" pitchFamily="34" charset="0"/>
              </a:rPr>
              <a:t>  </a:t>
            </a:r>
            <a:r>
              <a:rPr lang="pt-BR" sz="2400">
                <a:latin typeface="Calibri" pitchFamily="34" charset="0"/>
              </a:rPr>
              <a:t> 10 % 25;</a:t>
            </a:r>
            <a:r>
              <a:rPr lang="cs-CZ" sz="2400">
                <a:latin typeface="Calibri" pitchFamily="34" charset="0"/>
              </a:rPr>
              <a:t>			       </a:t>
            </a:r>
            <a:r>
              <a:rPr lang="pt-BR" sz="2400">
                <a:latin typeface="Calibri" pitchFamily="34" charset="0"/>
              </a:rPr>
              <a:t>h)</a:t>
            </a:r>
          </a:p>
          <a:p>
            <a:r>
              <a:rPr lang="pt-BR" sz="2400">
                <a:latin typeface="Calibri" pitchFamily="34" charset="0"/>
              </a:rPr>
              <a:t>c)</a:t>
            </a:r>
            <a:r>
              <a:rPr lang="cs-CZ" sz="2400">
                <a:latin typeface="Calibri" pitchFamily="34" charset="0"/>
              </a:rPr>
              <a:t>  </a:t>
            </a:r>
            <a:r>
              <a:rPr lang="pt-BR" sz="2400">
                <a:latin typeface="Calibri" pitchFamily="34" charset="0"/>
              </a:rPr>
              <a:t> 10 % 1;</a:t>
            </a:r>
            <a:r>
              <a:rPr lang="cs-CZ" sz="2400">
                <a:latin typeface="Calibri" pitchFamily="34" charset="0"/>
              </a:rPr>
              <a:t>			        </a:t>
            </a:r>
            <a:r>
              <a:rPr lang="pt-BR" sz="2400">
                <a:latin typeface="Calibri" pitchFamily="34" charset="0"/>
              </a:rPr>
              <a:t>i)</a:t>
            </a:r>
          </a:p>
          <a:p>
            <a:r>
              <a:rPr lang="pt-BR" sz="2400">
                <a:latin typeface="Calibri" pitchFamily="34" charset="0"/>
              </a:rPr>
              <a:t>d)</a:t>
            </a:r>
            <a:r>
              <a:rPr lang="cs-CZ" sz="2400">
                <a:latin typeface="Calibri" pitchFamily="34" charset="0"/>
              </a:rPr>
              <a:t>  </a:t>
            </a:r>
            <a:r>
              <a:rPr lang="pt-BR" sz="2400">
                <a:latin typeface="Calibri" pitchFamily="34" charset="0"/>
              </a:rPr>
              <a:t> 20% 85;</a:t>
            </a:r>
            <a:r>
              <a:rPr lang="cs-CZ" sz="2400">
                <a:latin typeface="Calibri" pitchFamily="34" charset="0"/>
              </a:rPr>
              <a:t>			        </a:t>
            </a:r>
            <a:r>
              <a:rPr lang="pt-BR" sz="2400">
                <a:latin typeface="Calibri" pitchFamily="34" charset="0"/>
              </a:rPr>
              <a:t>j)</a:t>
            </a:r>
          </a:p>
          <a:p>
            <a:r>
              <a:rPr lang="pt-BR" sz="2400">
                <a:latin typeface="Calibri" pitchFamily="34" charset="0"/>
              </a:rPr>
              <a:t>e)</a:t>
            </a:r>
            <a:r>
              <a:rPr lang="cs-CZ" sz="2400">
                <a:latin typeface="Calibri" pitchFamily="34" charset="0"/>
              </a:rPr>
              <a:t>  </a:t>
            </a:r>
            <a:r>
              <a:rPr lang="pt-BR" sz="2400">
                <a:latin typeface="Calibri" pitchFamily="34" charset="0"/>
              </a:rPr>
              <a:t> 50 % 49;</a:t>
            </a:r>
            <a:r>
              <a:rPr lang="cs-CZ" sz="2400">
                <a:latin typeface="Calibri" pitchFamily="34" charset="0"/>
              </a:rPr>
              <a:t>			        </a:t>
            </a:r>
            <a:r>
              <a:rPr lang="pt-BR" sz="2400">
                <a:latin typeface="Calibri" pitchFamily="34" charset="0"/>
              </a:rPr>
              <a:t>k)</a:t>
            </a:r>
          </a:p>
          <a:p>
            <a:r>
              <a:rPr lang="cs-CZ" sz="2400">
                <a:latin typeface="Calibri" pitchFamily="34" charset="0"/>
              </a:rPr>
              <a:t> </a:t>
            </a:r>
            <a:r>
              <a:rPr lang="pt-BR" sz="2400">
                <a:latin typeface="Calibri" pitchFamily="34" charset="0"/>
              </a:rPr>
              <a:t>f) </a:t>
            </a:r>
            <a:r>
              <a:rPr lang="cs-CZ" sz="2400">
                <a:latin typeface="Calibri" pitchFamily="34" charset="0"/>
              </a:rPr>
              <a:t>  </a:t>
            </a:r>
            <a:r>
              <a:rPr lang="pt-BR" sz="2400">
                <a:latin typeface="Calibri" pitchFamily="34" charset="0"/>
              </a:rPr>
              <a:t>75 % 240;</a:t>
            </a:r>
            <a:r>
              <a:rPr lang="cs-CZ" sz="2400">
                <a:latin typeface="Calibri" pitchFamily="34" charset="0"/>
              </a:rPr>
              <a:t>			        </a:t>
            </a:r>
            <a:r>
              <a:rPr lang="pt-BR" sz="2400">
                <a:latin typeface="Calibri" pitchFamily="34" charset="0"/>
              </a:rPr>
              <a:t>l)</a:t>
            </a:r>
          </a:p>
          <a:p>
            <a:endParaRPr lang="pt-BR" sz="2400">
              <a:latin typeface="Calibri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5214938" y="1857375"/>
            <a:ext cx="192881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t-BR" sz="2400">
                <a:latin typeface="Calibri" pitchFamily="34" charset="0"/>
              </a:rPr>
              <a:t>100 % 70;</a:t>
            </a:r>
          </a:p>
          <a:p>
            <a:r>
              <a:rPr lang="pt-BR" sz="2400">
                <a:latin typeface="Calibri" pitchFamily="34" charset="0"/>
              </a:rPr>
              <a:t>200 % 54</a:t>
            </a:r>
          </a:p>
          <a:p>
            <a:r>
              <a:rPr lang="pt-BR" sz="2400">
                <a:latin typeface="Calibri" pitchFamily="34" charset="0"/>
              </a:rPr>
              <a:t>7 % 21;</a:t>
            </a:r>
          </a:p>
          <a:p>
            <a:r>
              <a:rPr lang="pt-BR" sz="2400">
                <a:latin typeface="Calibri" pitchFamily="34" charset="0"/>
              </a:rPr>
              <a:t>2 % 50;</a:t>
            </a:r>
          </a:p>
          <a:p>
            <a:r>
              <a:rPr lang="pt-BR" sz="2400">
                <a:latin typeface="Calibri" pitchFamily="34" charset="0"/>
              </a:rPr>
              <a:t>15 % 15;</a:t>
            </a:r>
          </a:p>
          <a:p>
            <a:r>
              <a:rPr lang="pt-BR" sz="2400">
                <a:latin typeface="Calibri" pitchFamily="34" charset="0"/>
              </a:rPr>
              <a:t>3 % je 60;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6388" name="TextovéPole 5"/>
          <p:cNvSpPr txBox="1">
            <a:spLocks noChangeArrowheads="1"/>
          </p:cNvSpPr>
          <p:nvPr/>
        </p:nvSpPr>
        <p:spPr bwMode="auto">
          <a:xfrm>
            <a:off x="2500313" y="1785938"/>
            <a:ext cx="1785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400">
              <a:latin typeface="Calibri" pitchFamily="34" charset="0"/>
            </a:endParaRP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6858000" y="1785938"/>
            <a:ext cx="1357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400">
              <a:latin typeface="Calibri" pitchFamily="34" charset="0"/>
            </a:endParaRPr>
          </a:p>
        </p:txBody>
      </p:sp>
      <p:sp>
        <p:nvSpPr>
          <p:cNvPr id="16390" name="Obdélník 7"/>
          <p:cNvSpPr>
            <a:spLocks noChangeArrowheads="1"/>
          </p:cNvSpPr>
          <p:nvPr/>
        </p:nvSpPr>
        <p:spPr bwMode="auto">
          <a:xfrm>
            <a:off x="2357438" y="4500563"/>
            <a:ext cx="457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lphaLcParenR"/>
            </a:pPr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00313" y="1857375"/>
            <a:ext cx="1643062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5 000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250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10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425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98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320</a:t>
            </a:r>
          </a:p>
          <a:p>
            <a:pPr marL="342900" indent="-342900"/>
            <a:endParaRPr lang="cs-CZ" sz="2400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58000" y="1785938"/>
            <a:ext cx="164306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400">
                <a:latin typeface="Calibri" pitchFamily="34" charset="0"/>
              </a:rPr>
              <a:t>g) 70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h) 27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i) 300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j) 2 500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k) 100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l)  2 000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 build="p"/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17410" name="Obdélník 3"/>
          <p:cNvSpPr>
            <a:spLocks noChangeArrowheads="1"/>
          </p:cNvSpPr>
          <p:nvPr/>
        </p:nvSpPr>
        <p:spPr bwMode="auto">
          <a:xfrm>
            <a:off x="468313" y="404813"/>
            <a:ext cx="80645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Příklad 3 :</a:t>
            </a:r>
          </a:p>
          <a:p>
            <a:r>
              <a:rPr lang="cs-CZ" sz="2400" b="1" dirty="0">
                <a:latin typeface="Calibri" pitchFamily="34" charset="0"/>
              </a:rPr>
              <a:t> Nejdříve odhadněte a potom </a:t>
            </a:r>
            <a:r>
              <a:rPr lang="cs-CZ" sz="2400" b="1" dirty="0" smtClean="0">
                <a:latin typeface="Calibri" pitchFamily="34" charset="0"/>
              </a:rPr>
              <a:t>vypočítejte, </a:t>
            </a:r>
            <a:r>
              <a:rPr lang="cs-CZ" sz="2400" b="1" dirty="0">
                <a:latin typeface="Calibri" pitchFamily="34" charset="0"/>
              </a:rPr>
              <a:t>z jakého základu je :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42938" y="2357438"/>
            <a:ext cx="5389562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t-BR" sz="2400">
                <a:latin typeface="Calibri" pitchFamily="34" charset="0"/>
              </a:rPr>
              <a:t>a) 25 % 450;</a:t>
            </a:r>
            <a:r>
              <a:rPr lang="cs-CZ" sz="2400">
                <a:latin typeface="Calibri" pitchFamily="34" charset="0"/>
              </a:rPr>
              <a:t>		</a:t>
            </a:r>
            <a:endParaRPr lang="pt-BR" sz="2400">
              <a:latin typeface="Calibri" pitchFamily="34" charset="0"/>
            </a:endParaRPr>
          </a:p>
          <a:p>
            <a:r>
              <a:rPr lang="pt-BR" sz="2400">
                <a:latin typeface="Calibri" pitchFamily="34" charset="0"/>
              </a:rPr>
              <a:t>b) 41 % 20,5;</a:t>
            </a:r>
            <a:r>
              <a:rPr lang="cs-CZ" sz="2400">
                <a:latin typeface="Calibri" pitchFamily="34" charset="0"/>
              </a:rPr>
              <a:t>		</a:t>
            </a:r>
            <a:endParaRPr lang="pt-BR" sz="2400">
              <a:latin typeface="Calibri" pitchFamily="34" charset="0"/>
            </a:endParaRPr>
          </a:p>
          <a:p>
            <a:r>
              <a:rPr lang="pt-BR" sz="2400">
                <a:latin typeface="Calibri" pitchFamily="34" charset="0"/>
              </a:rPr>
              <a:t>c) 200% 42;</a:t>
            </a:r>
            <a:r>
              <a:rPr lang="cs-CZ" sz="2400">
                <a:latin typeface="Calibri" pitchFamily="34" charset="0"/>
              </a:rPr>
              <a:t>		</a:t>
            </a:r>
            <a:endParaRPr lang="pt-BR" sz="2400">
              <a:latin typeface="Calibri" pitchFamily="34" charset="0"/>
            </a:endParaRPr>
          </a:p>
          <a:p>
            <a:r>
              <a:rPr lang="pt-BR" sz="2400">
                <a:latin typeface="Calibri" pitchFamily="34" charset="0"/>
              </a:rPr>
              <a:t>d) 42,1 % 105,25;</a:t>
            </a:r>
            <a:r>
              <a:rPr lang="cs-CZ" sz="2400">
                <a:latin typeface="Calibri" pitchFamily="34" charset="0"/>
              </a:rPr>
              <a:t>		</a:t>
            </a:r>
            <a:endParaRPr lang="pt-BR" sz="2400">
              <a:latin typeface="Calibri" pitchFamily="34" charset="0"/>
            </a:endParaRPr>
          </a:p>
          <a:p>
            <a:r>
              <a:rPr lang="pt-BR" sz="2400">
                <a:latin typeface="Calibri" pitchFamily="34" charset="0"/>
              </a:rPr>
              <a:t>e) 0,1 % 25;</a:t>
            </a:r>
            <a:r>
              <a:rPr lang="cs-CZ" sz="2400">
                <a:latin typeface="Calibri" pitchFamily="34" charset="0"/>
              </a:rPr>
              <a:t>		</a:t>
            </a:r>
            <a:endParaRPr lang="pt-BR" sz="2400">
              <a:latin typeface="Calibri" pitchFamily="34" charset="0"/>
            </a:endParaRPr>
          </a:p>
          <a:p>
            <a:r>
              <a:rPr lang="pt-BR" sz="2400">
                <a:latin typeface="Calibri" pitchFamily="34" charset="0"/>
              </a:rPr>
              <a:t>f) 72 % 14 400</a:t>
            </a:r>
            <a:r>
              <a:rPr lang="cs-CZ" sz="2400">
                <a:latin typeface="Calibri" pitchFamily="34" charset="0"/>
              </a:rPr>
              <a:t>		</a:t>
            </a:r>
            <a:endParaRPr lang="pt-BR" sz="2400">
              <a:latin typeface="Calibri" pitchFamily="34" charset="0"/>
            </a:endParaRPr>
          </a:p>
          <a:p>
            <a:r>
              <a:rPr lang="pt-BR" sz="2400">
                <a:latin typeface="Calibri" pitchFamily="34" charset="0"/>
              </a:rPr>
              <a:t>g) 22 % 8,8</a:t>
            </a:r>
            <a:r>
              <a:rPr lang="cs-CZ" sz="2400">
                <a:latin typeface="Calibri" pitchFamily="34" charset="0"/>
              </a:rPr>
              <a:t>	</a:t>
            </a:r>
            <a:r>
              <a:rPr lang="cs-CZ">
                <a:latin typeface="Calibri" pitchFamily="34" charset="0"/>
              </a:rPr>
              <a:t>	</a:t>
            </a:r>
          </a:p>
        </p:txBody>
      </p:sp>
      <p:sp>
        <p:nvSpPr>
          <p:cNvPr id="17412" name="Obdélník 5"/>
          <p:cNvSpPr>
            <a:spLocks noChangeArrowheads="1"/>
          </p:cNvSpPr>
          <p:nvPr/>
        </p:nvSpPr>
        <p:spPr bwMode="auto">
          <a:xfrm>
            <a:off x="539750" y="3068638"/>
            <a:ext cx="184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latin typeface="Calibri" pitchFamily="34" charset="0"/>
            </a:endParaRP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468313" y="3573463"/>
            <a:ext cx="3167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43313" y="2286000"/>
            <a:ext cx="2714625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1800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50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21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250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25 000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20 000</a:t>
            </a:r>
          </a:p>
          <a:p>
            <a:pPr marL="342900" indent="-342900">
              <a:buFont typeface="Calibri" pitchFamily="34" charset="0"/>
              <a:buAutoNum type="alphaLcParenR"/>
            </a:pPr>
            <a:r>
              <a:rPr lang="cs-CZ" sz="2400">
                <a:latin typeface="Calibri" pitchFamily="34" charset="0"/>
              </a:rPr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5857875" y="1143000"/>
            <a:ext cx="1857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cs-CZ" sz="2400">
                <a:latin typeface="Calibri" pitchFamily="34" charset="0"/>
              </a:rPr>
              <a:t>	</a:t>
            </a: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642938" y="571500"/>
            <a:ext cx="433625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sz="2400" b="1" dirty="0">
                <a:latin typeface="Calibri" pitchFamily="34" charset="0"/>
              </a:rPr>
              <a:t>Příklad 4: </a:t>
            </a:r>
          </a:p>
          <a:p>
            <a:r>
              <a:rPr lang="pl-PL" sz="2400" b="1" dirty="0" smtClean="0">
                <a:latin typeface="Calibri" pitchFamily="34" charset="0"/>
              </a:rPr>
              <a:t>Vypočítejte, </a:t>
            </a:r>
            <a:r>
              <a:rPr lang="pl-PL" sz="2400" b="1" dirty="0">
                <a:latin typeface="Calibri" pitchFamily="34" charset="0"/>
              </a:rPr>
              <a:t>z jakého základu je 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714375" y="1714500"/>
            <a:ext cx="3214688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t-BR" sz="2400">
                <a:latin typeface="Calibri" pitchFamily="34" charset="0"/>
              </a:rPr>
              <a:t>a) 17 % 85 l;</a:t>
            </a:r>
          </a:p>
          <a:p>
            <a:r>
              <a:rPr lang="pt-BR" sz="2400">
                <a:latin typeface="Calibri" pitchFamily="34" charset="0"/>
              </a:rPr>
              <a:t>b) 2,4 % 0,10152 hl;</a:t>
            </a:r>
          </a:p>
          <a:p>
            <a:r>
              <a:rPr lang="pt-BR" sz="2400">
                <a:latin typeface="Calibri" pitchFamily="34" charset="0"/>
              </a:rPr>
              <a:t>c) 0,5 % 2 cm;</a:t>
            </a:r>
          </a:p>
          <a:p>
            <a:r>
              <a:rPr lang="pt-BR" sz="2400">
                <a:latin typeface="Calibri" pitchFamily="34" charset="0"/>
              </a:rPr>
              <a:t>d) 200 % 35 hod;</a:t>
            </a:r>
          </a:p>
          <a:p>
            <a:r>
              <a:rPr lang="pt-BR" sz="2400">
                <a:latin typeface="Calibri" pitchFamily="34" charset="0"/>
              </a:rPr>
              <a:t>e) 15 % 0,0795 cm;</a:t>
            </a:r>
          </a:p>
          <a:p>
            <a:r>
              <a:rPr lang="pt-BR" sz="2400">
                <a:latin typeface="Calibri" pitchFamily="34" charset="0"/>
              </a:rPr>
              <a:t>f) 20 % 800 m;</a:t>
            </a:r>
          </a:p>
          <a:p>
            <a:r>
              <a:rPr lang="pt-BR" sz="2400">
                <a:latin typeface="Calibri" pitchFamily="34" charset="0"/>
              </a:rPr>
              <a:t>g) 1 000 % 125 000 K</a:t>
            </a:r>
            <a:r>
              <a:rPr lang="cs-CZ" sz="2400">
                <a:latin typeface="Calibri" pitchFamily="34" charset="0"/>
              </a:rPr>
              <a:t>č</a:t>
            </a:r>
            <a:r>
              <a:rPr lang="pt-BR" sz="2400">
                <a:latin typeface="Calibri" pitchFamily="34" charset="0"/>
              </a:rPr>
              <a:t> ;</a:t>
            </a:r>
          </a:p>
          <a:p>
            <a:r>
              <a:rPr lang="pt-BR" sz="2400">
                <a:latin typeface="Calibri" pitchFamily="34" charset="0"/>
              </a:rPr>
              <a:t>h) 30% 236,7 m;</a:t>
            </a:r>
          </a:p>
          <a:p>
            <a:r>
              <a:rPr lang="pt-BR" sz="2400">
                <a:latin typeface="Calibri" pitchFamily="34" charset="0"/>
              </a:rPr>
              <a:t>i) 30 % 19</a:t>
            </a:r>
            <a:r>
              <a:rPr lang="cs-CZ" sz="2400">
                <a:latin typeface="Calibri" pitchFamily="34" charset="0"/>
              </a:rPr>
              <a:t>2</a:t>
            </a:r>
            <a:r>
              <a:rPr lang="pt-BR" sz="2400">
                <a:latin typeface="Calibri" pitchFamily="34" charset="0"/>
              </a:rPr>
              <a:t> m;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3438" y="1643063"/>
            <a:ext cx="2143125" cy="36925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500 l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2,23 </a:t>
            </a:r>
            <a:r>
              <a:rPr lang="cs-CZ" sz="2400" dirty="0" err="1">
                <a:latin typeface="+mn-lt"/>
              </a:rPr>
              <a:t>hl</a:t>
            </a:r>
            <a:endParaRPr lang="cs-CZ" sz="2400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400 cm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17,5 hod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0,53 cm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4 000 m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12 500 Kč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789 m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640 m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349</Words>
  <Application>Microsoft Office PowerPoint</Application>
  <PresentationFormat>Předvádění na obrazovce (4:3)</PresentationFormat>
  <Paragraphs>115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PROCENTA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20</cp:revision>
  <dcterms:created xsi:type="dcterms:W3CDTF">2010-12-05T14:51:18Z</dcterms:created>
  <dcterms:modified xsi:type="dcterms:W3CDTF">2013-05-10T07:31:14Z</dcterms:modified>
</cp:coreProperties>
</file>