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56" r:id="rId3"/>
    <p:sldId id="258" r:id="rId4"/>
    <p:sldId id="259" r:id="rId5"/>
    <p:sldId id="260" r:id="rId6"/>
    <p:sldId id="257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6" d="100"/>
          <a:sy n="76" d="100"/>
        </p:scale>
        <p:origin x="-3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33790079-977F-4FF5-9C4C-3A51653F62D4}" type="datetimeFigureOut">
              <a:rPr lang="cs-CZ"/>
              <a:pPr/>
              <a:t>16.9.2011</a:t>
            </a:fld>
            <a:endParaRPr lang="cs-CZ"/>
          </a:p>
        </p:txBody>
      </p:sp>
      <p:sp>
        <p:nvSpPr>
          <p:cNvPr id="30724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307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91EAA7F7-A46B-433B-9433-BCB2B7E38B8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31748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3E5CEA90-2C6F-4CB5-834D-B5B18F44438B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3DF57C-D083-4DEF-9274-1A8F81820279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26AC97-70DD-4772-A237-03D51317DA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14B65-5927-4362-9630-36EA8D6EF180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226B1C-E72F-4633-947A-59D53646CE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56176-4BAC-4666-9A9C-47D9C6C88AC4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529E6-01EA-4AF5-83E1-13E4DA70AF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620B6-811C-4A8A-B457-CF87D50767A7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C46115-BCAB-4B74-B272-8C0C3A542A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D1D090-42D0-46EC-B5B0-8C9625F0D783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DA0E14-DC3C-4E5A-A276-A0F6E05CB6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522103-E6B1-4DD1-B1F8-B0F2E0152E75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5F1F1-C452-42A7-B605-2AE2441821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D322A-BB30-4875-88A7-6E1FCB893633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65DA8-BB25-4EF2-8BA6-5E645158B9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4C6ED-906A-48AA-958F-27997D58F92F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33122D-5C29-43DB-BDB3-2E9757FDD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F4CA78-4D73-413D-A467-2DB1B6DB0610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5F635-A7C1-40F8-BD85-B0C169FF71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0DFFE0-A796-4F2F-B74B-FE0CC9052ECF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C2B492-A4A5-4A48-9555-2E2DD973DB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3CB380-6BAA-4E08-A08B-EE80DB911C84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539B1E-6F5A-4696-8478-5394FD908E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843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BFFF66E-D257-4C05-91B3-DFBCED315559}" type="datetimeFigureOut">
              <a:rPr lang="cs-CZ"/>
              <a:pPr>
                <a:defRPr/>
              </a:pPr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13F17A3-44F2-426C-A9FF-66D13A8273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9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</p:spPr>
      </p:pic>
      <p:graphicFrame>
        <p:nvGraphicFramePr>
          <p:cNvPr id="29700" name="Group 4"/>
          <p:cNvGraphicFramePr>
            <a:graphicFrameLocks noGrp="1"/>
          </p:cNvGraphicFramePr>
          <p:nvPr/>
        </p:nvGraphicFramePr>
        <p:xfrm>
          <a:off x="971550" y="1989138"/>
          <a:ext cx="7345363" cy="201930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Výpočet základu - procvičování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a proměnná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2800" smtClean="0"/>
              <a:t>PROCENTA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VÝPOČĚT ZÁKLADU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1"/>
          <p:cNvSpPr>
            <a:spLocks noChangeArrowheads="1"/>
          </p:cNvSpPr>
          <p:nvPr/>
        </p:nvSpPr>
        <p:spPr bwMode="auto">
          <a:xfrm>
            <a:off x="468313" y="404813"/>
            <a:ext cx="806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Příklad 1 :</a:t>
            </a:r>
          </a:p>
          <a:p>
            <a:r>
              <a:rPr lang="cs-CZ">
                <a:latin typeface="Calibri" pitchFamily="34" charset="0"/>
              </a:rPr>
              <a:t> </a:t>
            </a:r>
            <a:r>
              <a:rPr lang="cs-CZ" sz="2200">
                <a:latin typeface="Calibri" pitchFamily="34" charset="0"/>
              </a:rPr>
              <a:t>Nejdříve odhadněte a potom vypočítejte z jakého základu je :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750" y="1268413"/>
            <a:ext cx="2519363" cy="4832350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pt-BR" sz="2200" b="1" dirty="0">
                <a:latin typeface="+mn-lt"/>
              </a:rPr>
              <a:t>0,5 % 58,1;</a:t>
            </a:r>
            <a:endParaRPr lang="cs-CZ" sz="2200" b="1" dirty="0">
              <a:latin typeface="+mn-lt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200" dirty="0">
              <a:latin typeface="+mn-lt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endParaRPr lang="cs-CZ" sz="2200" dirty="0">
              <a:latin typeface="+mn-lt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latin typeface="+mn-lt"/>
              </a:rPr>
              <a:t>			</a:t>
            </a:r>
            <a:endParaRPr lang="pt-BR" sz="2200" dirty="0">
              <a:latin typeface="+mn-lt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b="1" dirty="0">
                <a:latin typeface="+mn-lt"/>
              </a:rPr>
              <a:t>b</a:t>
            </a:r>
            <a:r>
              <a:rPr lang="pt-BR" sz="2200" b="1" dirty="0">
                <a:latin typeface="+mn-lt"/>
              </a:rPr>
              <a:t>) 45 % 900;</a:t>
            </a:r>
            <a:endParaRPr lang="cs-CZ" sz="2200" b="1" dirty="0">
              <a:latin typeface="+mn-lt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200" dirty="0">
              <a:latin typeface="+mn-lt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latin typeface="+mn-lt"/>
              </a:rPr>
              <a:t>	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latin typeface="+mn-lt"/>
              </a:rPr>
              <a:t>		</a:t>
            </a:r>
            <a:endParaRPr lang="pt-BR" sz="2200" dirty="0">
              <a:latin typeface="+mn-lt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b="1" dirty="0">
                <a:latin typeface="+mn-lt"/>
              </a:rPr>
              <a:t>c</a:t>
            </a:r>
            <a:r>
              <a:rPr lang="pt-BR" sz="2200" b="1" dirty="0">
                <a:latin typeface="+mn-lt"/>
              </a:rPr>
              <a:t>) 350 % 14 000</a:t>
            </a:r>
            <a:endParaRPr lang="cs-CZ" sz="2200" b="1" dirty="0">
              <a:latin typeface="+mn-lt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200" dirty="0">
              <a:latin typeface="+mn-lt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200" dirty="0">
              <a:latin typeface="+mn-lt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latin typeface="+mn-lt"/>
              </a:rPr>
              <a:t>			</a:t>
            </a:r>
            <a:endParaRPr lang="pt-BR" sz="2200" dirty="0">
              <a:latin typeface="+mn-lt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b="1" dirty="0">
                <a:latin typeface="+mn-lt"/>
              </a:rPr>
              <a:t>d)</a:t>
            </a:r>
            <a:r>
              <a:rPr lang="cs-CZ" sz="2200" dirty="0">
                <a:latin typeface="+mn-lt"/>
              </a:rPr>
              <a:t> </a:t>
            </a:r>
            <a:r>
              <a:rPr lang="pt-BR" sz="2200" dirty="0">
                <a:latin typeface="+mn-lt"/>
              </a:rPr>
              <a:t> </a:t>
            </a:r>
            <a:r>
              <a:rPr lang="pt-BR" sz="2200" b="1" dirty="0">
                <a:latin typeface="+mn-lt"/>
              </a:rPr>
              <a:t>11 % 0,11;</a:t>
            </a:r>
            <a:endParaRPr lang="cs-CZ" sz="2200" b="1" dirty="0">
              <a:latin typeface="+mn-lt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latin typeface="+mn-lt"/>
              </a:rPr>
              <a:t>			</a:t>
            </a:r>
            <a:endParaRPr lang="pt-BR" sz="2200" dirty="0">
              <a:latin typeface="+mn-lt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4500563" y="1268413"/>
            <a:ext cx="30956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r>
              <a:rPr lang="cs-CZ" sz="2200" b="1">
                <a:latin typeface="Calibri" pitchFamily="34" charset="0"/>
              </a:rPr>
              <a:t>e</a:t>
            </a:r>
            <a:r>
              <a:rPr lang="pt-BR" sz="2200" b="1">
                <a:latin typeface="Calibri" pitchFamily="34" charset="0"/>
              </a:rPr>
              <a:t>) 1 000 % 85;</a:t>
            </a:r>
            <a:endParaRPr lang="cs-CZ" sz="2200" b="1">
              <a:latin typeface="Calibri" pitchFamily="34" charset="0"/>
            </a:endParaRPr>
          </a:p>
          <a:p>
            <a:pPr marL="342900" indent="-342900"/>
            <a:endParaRPr lang="cs-CZ" sz="2200">
              <a:latin typeface="Calibri" pitchFamily="34" charset="0"/>
            </a:endParaRPr>
          </a:p>
          <a:p>
            <a:pPr marL="342900" indent="-342900"/>
            <a:endParaRPr lang="cs-CZ" sz="2200">
              <a:latin typeface="Calibri" pitchFamily="34" charset="0"/>
            </a:endParaRPr>
          </a:p>
          <a:p>
            <a:pPr marL="342900" indent="-342900"/>
            <a:r>
              <a:rPr lang="cs-CZ" sz="2200">
                <a:latin typeface="Calibri" pitchFamily="34" charset="0"/>
              </a:rPr>
              <a:t>			</a:t>
            </a:r>
            <a:endParaRPr lang="pt-BR" sz="2200">
              <a:latin typeface="Calibri" pitchFamily="34" charset="0"/>
            </a:endParaRPr>
          </a:p>
          <a:p>
            <a:pPr marL="342900" indent="-342900"/>
            <a:r>
              <a:rPr lang="cs-CZ" sz="2200" b="1">
                <a:latin typeface="Calibri" pitchFamily="34" charset="0"/>
              </a:rPr>
              <a:t>f</a:t>
            </a:r>
            <a:r>
              <a:rPr lang="pt-BR" sz="2200" b="1">
                <a:latin typeface="Calibri" pitchFamily="34" charset="0"/>
              </a:rPr>
              <a:t>) 2,7 % 1,5147;</a:t>
            </a:r>
            <a:endParaRPr lang="cs-CZ" sz="2200" b="1">
              <a:latin typeface="Calibri" pitchFamily="34" charset="0"/>
            </a:endParaRPr>
          </a:p>
          <a:p>
            <a:pPr marL="342900" indent="-342900"/>
            <a:endParaRPr lang="cs-CZ" sz="2200">
              <a:latin typeface="Calibri" pitchFamily="34" charset="0"/>
            </a:endParaRPr>
          </a:p>
          <a:p>
            <a:pPr marL="342900" indent="-342900"/>
            <a:endParaRPr lang="cs-CZ" sz="2200">
              <a:latin typeface="Calibri" pitchFamily="34" charset="0"/>
            </a:endParaRPr>
          </a:p>
          <a:p>
            <a:pPr marL="342900" indent="-342900"/>
            <a:r>
              <a:rPr lang="cs-CZ" sz="2200">
                <a:latin typeface="Calibri" pitchFamily="34" charset="0"/>
              </a:rPr>
              <a:t>			</a:t>
            </a:r>
            <a:endParaRPr lang="pt-BR" sz="2200">
              <a:latin typeface="Calibri" pitchFamily="34" charset="0"/>
            </a:endParaRPr>
          </a:p>
          <a:p>
            <a:pPr marL="342900" indent="-342900"/>
            <a:r>
              <a:rPr lang="cs-CZ" sz="2200" b="1">
                <a:latin typeface="Calibri" pitchFamily="34" charset="0"/>
              </a:rPr>
              <a:t>g</a:t>
            </a:r>
            <a:r>
              <a:rPr lang="pt-BR" sz="2200" b="1">
                <a:latin typeface="Calibri" pitchFamily="34" charset="0"/>
              </a:rPr>
              <a:t>) 6,12 % 15,1164;</a:t>
            </a:r>
            <a:endParaRPr lang="cs-CZ" sz="2200" b="1">
              <a:latin typeface="Calibri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84213" y="1700213"/>
            <a:ext cx="31670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0,5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 58,1</a:t>
            </a:r>
          </a:p>
          <a:p>
            <a:r>
              <a:rPr lang="cs-CZ">
                <a:latin typeface="Calibri" pitchFamily="34" charset="0"/>
              </a:rPr>
              <a:t> 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…. 58,1 : 0,5 = 116,2</a:t>
            </a:r>
          </a:p>
          <a:p>
            <a:r>
              <a:rPr lang="cs-CZ">
                <a:latin typeface="Calibri" pitchFamily="34" charset="0"/>
              </a:rPr>
              <a:t>100</a:t>
            </a:r>
            <a:r>
              <a:rPr lang="pt-BR">
                <a:latin typeface="Calibri" pitchFamily="34" charset="0"/>
              </a:rPr>
              <a:t> %</a:t>
            </a:r>
            <a:r>
              <a:rPr lang="cs-CZ">
                <a:latin typeface="Calibri" pitchFamily="34" charset="0"/>
              </a:rPr>
              <a:t> …. 116,2 . 100 = 11 620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55650" y="2997200"/>
            <a:ext cx="31686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45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 900</a:t>
            </a:r>
          </a:p>
          <a:p>
            <a:r>
              <a:rPr lang="cs-CZ">
                <a:latin typeface="Calibri" pitchFamily="34" charset="0"/>
              </a:rPr>
              <a:t> 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…. 900 : 45 = 20</a:t>
            </a:r>
          </a:p>
          <a:p>
            <a:r>
              <a:rPr lang="cs-CZ">
                <a:latin typeface="Calibri" pitchFamily="34" charset="0"/>
              </a:rPr>
              <a:t>100</a:t>
            </a:r>
            <a:r>
              <a:rPr lang="pt-BR">
                <a:latin typeface="Calibri" pitchFamily="34" charset="0"/>
              </a:rPr>
              <a:t> %</a:t>
            </a:r>
            <a:r>
              <a:rPr lang="cs-CZ">
                <a:latin typeface="Calibri" pitchFamily="34" charset="0"/>
              </a:rPr>
              <a:t> …. 20 . 100 = 2 000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55650" y="4437063"/>
            <a:ext cx="31686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350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 14 000</a:t>
            </a:r>
          </a:p>
          <a:p>
            <a:r>
              <a:rPr lang="cs-CZ">
                <a:latin typeface="Calibri" pitchFamily="34" charset="0"/>
              </a:rPr>
              <a:t> 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…. 14 000 : 350 = 40</a:t>
            </a:r>
          </a:p>
          <a:p>
            <a:r>
              <a:rPr lang="cs-CZ">
                <a:latin typeface="Calibri" pitchFamily="34" charset="0"/>
              </a:rPr>
              <a:t>100</a:t>
            </a:r>
            <a:r>
              <a:rPr lang="pt-BR">
                <a:latin typeface="Calibri" pitchFamily="34" charset="0"/>
              </a:rPr>
              <a:t> %</a:t>
            </a:r>
            <a:r>
              <a:rPr lang="cs-CZ">
                <a:latin typeface="Calibri" pitchFamily="34" charset="0"/>
              </a:rPr>
              <a:t> …. 40 .100 = 4 000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827088" y="5589588"/>
            <a:ext cx="316865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 0,11</a:t>
            </a:r>
          </a:p>
          <a:p>
            <a:r>
              <a:rPr lang="cs-CZ">
                <a:latin typeface="Calibri" pitchFamily="34" charset="0"/>
              </a:rPr>
              <a:t> 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…. 0,11 : 11 = 0,01</a:t>
            </a:r>
          </a:p>
          <a:p>
            <a:r>
              <a:rPr lang="cs-CZ">
                <a:latin typeface="Calibri" pitchFamily="34" charset="0"/>
              </a:rPr>
              <a:t>100</a:t>
            </a:r>
            <a:r>
              <a:rPr lang="pt-BR">
                <a:latin typeface="Calibri" pitchFamily="34" charset="0"/>
              </a:rPr>
              <a:t> %</a:t>
            </a:r>
            <a:r>
              <a:rPr lang="cs-CZ">
                <a:latin typeface="Calibri" pitchFamily="34" charset="0"/>
              </a:rPr>
              <a:t> …. 0,01 . 100 = 1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572000" y="1700213"/>
            <a:ext cx="31686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1000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 85</a:t>
            </a:r>
          </a:p>
          <a:p>
            <a:r>
              <a:rPr lang="cs-CZ">
                <a:latin typeface="Calibri" pitchFamily="34" charset="0"/>
              </a:rPr>
              <a:t> 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…. 85 : 1000 = 0,085</a:t>
            </a:r>
          </a:p>
          <a:p>
            <a:r>
              <a:rPr lang="cs-CZ">
                <a:latin typeface="Calibri" pitchFamily="34" charset="0"/>
              </a:rPr>
              <a:t>100</a:t>
            </a:r>
            <a:r>
              <a:rPr lang="pt-BR">
                <a:latin typeface="Calibri" pitchFamily="34" charset="0"/>
              </a:rPr>
              <a:t> %</a:t>
            </a:r>
            <a:r>
              <a:rPr lang="cs-CZ">
                <a:latin typeface="Calibri" pitchFamily="34" charset="0"/>
              </a:rPr>
              <a:t> …. 0,085.100 = 8,5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572000" y="4437063"/>
            <a:ext cx="31686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6,12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 15,1164</a:t>
            </a:r>
          </a:p>
          <a:p>
            <a:r>
              <a:rPr lang="cs-CZ">
                <a:latin typeface="Calibri" pitchFamily="34" charset="0"/>
              </a:rPr>
              <a:t> 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…. 15,1164 : 6,12= 2,74</a:t>
            </a:r>
          </a:p>
          <a:p>
            <a:r>
              <a:rPr lang="cs-CZ">
                <a:latin typeface="Calibri" pitchFamily="34" charset="0"/>
              </a:rPr>
              <a:t>100</a:t>
            </a:r>
            <a:r>
              <a:rPr lang="pt-BR">
                <a:latin typeface="Calibri" pitchFamily="34" charset="0"/>
              </a:rPr>
              <a:t> %</a:t>
            </a:r>
            <a:r>
              <a:rPr lang="cs-CZ">
                <a:latin typeface="Calibri" pitchFamily="34" charset="0"/>
              </a:rPr>
              <a:t> …. 2,74 . 100 = 247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572000" y="2997200"/>
            <a:ext cx="31686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2,7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 1,5147</a:t>
            </a:r>
          </a:p>
          <a:p>
            <a:r>
              <a:rPr lang="cs-CZ">
                <a:latin typeface="Calibri" pitchFamily="34" charset="0"/>
              </a:rPr>
              <a:t> 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…. 1,5147 : 2,7 = 0,561</a:t>
            </a:r>
          </a:p>
          <a:p>
            <a:r>
              <a:rPr lang="cs-CZ">
                <a:latin typeface="Calibri" pitchFamily="34" charset="0"/>
              </a:rPr>
              <a:t>100</a:t>
            </a:r>
            <a:r>
              <a:rPr lang="pt-BR">
                <a:latin typeface="Calibri" pitchFamily="34" charset="0"/>
              </a:rPr>
              <a:t> %</a:t>
            </a:r>
            <a:r>
              <a:rPr lang="cs-CZ">
                <a:latin typeface="Calibri" pitchFamily="34" charset="0"/>
              </a:rPr>
              <a:t> …. 0,561 . 100 = 56,1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7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7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2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 uiExpand="1" build="p"/>
      <p:bldP spid="8" grpId="0" build="p"/>
      <p:bldP spid="9" grpId="0" build="p"/>
      <p:bldP spid="10" grpId="0" build="p"/>
      <p:bldP spid="11" grpId="0" build="p"/>
      <p:bldP spid="12" grpId="0" build="p"/>
      <p:bldP spid="13" grpId="0" build="p"/>
      <p:bldP spid="1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188" y="981075"/>
            <a:ext cx="2484437" cy="42926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100" b="1" dirty="0">
                <a:latin typeface="+mn-lt"/>
              </a:rPr>
              <a:t>75 % 120 l;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100" b="1" dirty="0">
              <a:latin typeface="+mn-lt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endParaRPr lang="cs-CZ" sz="2100" b="1" dirty="0">
              <a:latin typeface="+mn-lt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endParaRPr lang="cs-CZ" sz="2100" b="1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100" b="1" dirty="0">
                <a:latin typeface="+mn-lt"/>
              </a:rPr>
              <a:t>b) 250 % 800 dm3;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100" b="1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100" b="1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100" b="1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100" b="1" dirty="0">
                <a:latin typeface="+mn-lt"/>
              </a:rPr>
              <a:t>c) 15 % 75 cm;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100" b="1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100" b="1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100" b="1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100" b="1" dirty="0">
                <a:latin typeface="+mn-lt"/>
              </a:rPr>
              <a:t>d) 130 % 278,2 Kč ;</a:t>
            </a:r>
          </a:p>
        </p:txBody>
      </p:sp>
      <p:sp>
        <p:nvSpPr>
          <p:cNvPr id="15362" name="Obdélník 2"/>
          <p:cNvSpPr>
            <a:spLocks noChangeArrowheads="1"/>
          </p:cNvSpPr>
          <p:nvPr/>
        </p:nvSpPr>
        <p:spPr bwMode="auto">
          <a:xfrm>
            <a:off x="468313" y="188913"/>
            <a:ext cx="3883025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pl-PL" b="1">
                <a:latin typeface="Calibri" pitchFamily="34" charset="0"/>
              </a:rPr>
              <a:t>Příklad 2</a:t>
            </a:r>
            <a:r>
              <a:rPr lang="pl-PL" sz="2200" b="1">
                <a:latin typeface="Calibri" pitchFamily="34" charset="0"/>
              </a:rPr>
              <a:t>:</a:t>
            </a:r>
          </a:p>
          <a:p>
            <a:r>
              <a:rPr lang="pl-PL" sz="2200">
                <a:latin typeface="Calibri" pitchFamily="34" charset="0"/>
              </a:rPr>
              <a:t> Vypočítejte z jakého základu je :</a:t>
            </a:r>
            <a:endParaRPr lang="cs-CZ" sz="2200">
              <a:latin typeface="Calibri" pitchFamily="34" charset="0"/>
            </a:endParaRP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4643438" y="981075"/>
            <a:ext cx="3348037" cy="429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100" b="1">
                <a:latin typeface="Calibri" pitchFamily="34" charset="0"/>
              </a:rPr>
              <a:t>f) 140 %  453,6 km;</a:t>
            </a:r>
          </a:p>
          <a:p>
            <a:endParaRPr lang="cs-CZ" sz="2100" b="1">
              <a:latin typeface="Calibri" pitchFamily="34" charset="0"/>
            </a:endParaRPr>
          </a:p>
          <a:p>
            <a:endParaRPr lang="cs-CZ" sz="2100" b="1">
              <a:latin typeface="Calibri" pitchFamily="34" charset="0"/>
            </a:endParaRPr>
          </a:p>
          <a:p>
            <a:endParaRPr lang="cs-CZ" sz="2100" b="1">
              <a:latin typeface="Calibri" pitchFamily="34" charset="0"/>
            </a:endParaRPr>
          </a:p>
          <a:p>
            <a:r>
              <a:rPr lang="cs-CZ" sz="2100" b="1">
                <a:latin typeface="Calibri" pitchFamily="34" charset="0"/>
              </a:rPr>
              <a:t>g) 1,2 % 1,44 kg;</a:t>
            </a:r>
          </a:p>
          <a:p>
            <a:endParaRPr lang="cs-CZ" sz="2100" b="1">
              <a:latin typeface="Calibri" pitchFamily="34" charset="0"/>
            </a:endParaRPr>
          </a:p>
          <a:p>
            <a:endParaRPr lang="cs-CZ" sz="2100" b="1">
              <a:latin typeface="Calibri" pitchFamily="34" charset="0"/>
            </a:endParaRPr>
          </a:p>
          <a:p>
            <a:endParaRPr lang="cs-CZ" sz="2100" b="1">
              <a:latin typeface="Calibri" pitchFamily="34" charset="0"/>
            </a:endParaRPr>
          </a:p>
          <a:p>
            <a:r>
              <a:rPr lang="cs-CZ" sz="2100" b="1">
                <a:latin typeface="Calibri" pitchFamily="34" charset="0"/>
              </a:rPr>
              <a:t>h) 1,3 %  1,69 kg;</a:t>
            </a:r>
          </a:p>
          <a:p>
            <a:endParaRPr lang="cs-CZ" sz="2100" b="1">
              <a:latin typeface="Calibri" pitchFamily="34" charset="0"/>
            </a:endParaRPr>
          </a:p>
          <a:p>
            <a:endParaRPr lang="cs-CZ" sz="2100" b="1">
              <a:latin typeface="Calibri" pitchFamily="34" charset="0"/>
            </a:endParaRPr>
          </a:p>
          <a:p>
            <a:endParaRPr lang="cs-CZ" sz="2100" b="1">
              <a:latin typeface="Calibri" pitchFamily="34" charset="0"/>
            </a:endParaRPr>
          </a:p>
          <a:p>
            <a:r>
              <a:rPr lang="cs-CZ" sz="2100" b="1">
                <a:latin typeface="Calibri" pitchFamily="34" charset="0"/>
              </a:rPr>
              <a:t>i) 36,8 %  254,656 dm3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00113" y="1341438"/>
            <a:ext cx="31670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75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 120 l</a:t>
            </a:r>
          </a:p>
          <a:p>
            <a:r>
              <a:rPr lang="cs-CZ">
                <a:latin typeface="Calibri" pitchFamily="34" charset="0"/>
              </a:rPr>
              <a:t> 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…. 120 : 75 = 1,6 l</a:t>
            </a:r>
          </a:p>
          <a:p>
            <a:r>
              <a:rPr lang="cs-CZ">
                <a:latin typeface="Calibri" pitchFamily="34" charset="0"/>
              </a:rPr>
              <a:t>100</a:t>
            </a:r>
            <a:r>
              <a:rPr lang="pt-BR">
                <a:latin typeface="Calibri" pitchFamily="34" charset="0"/>
              </a:rPr>
              <a:t> %</a:t>
            </a:r>
            <a:r>
              <a:rPr lang="cs-CZ">
                <a:latin typeface="Calibri" pitchFamily="34" charset="0"/>
              </a:rPr>
              <a:t> …. 1,6 . 100 = 160 l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900113" y="2636838"/>
            <a:ext cx="31670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250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 800dm3</a:t>
            </a:r>
          </a:p>
          <a:p>
            <a:r>
              <a:rPr lang="cs-CZ">
                <a:latin typeface="Calibri" pitchFamily="34" charset="0"/>
              </a:rPr>
              <a:t> 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…. 800 : 250 = 3,2dm3</a:t>
            </a:r>
          </a:p>
          <a:p>
            <a:r>
              <a:rPr lang="cs-CZ">
                <a:latin typeface="Calibri" pitchFamily="34" charset="0"/>
              </a:rPr>
              <a:t>100</a:t>
            </a:r>
            <a:r>
              <a:rPr lang="pt-BR">
                <a:latin typeface="Calibri" pitchFamily="34" charset="0"/>
              </a:rPr>
              <a:t> %</a:t>
            </a:r>
            <a:r>
              <a:rPr lang="cs-CZ">
                <a:latin typeface="Calibri" pitchFamily="34" charset="0"/>
              </a:rPr>
              <a:t> …. 3,2. 100 = 320 dm3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64163" y="2636838"/>
            <a:ext cx="31686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1,2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 1,44 kg</a:t>
            </a:r>
          </a:p>
          <a:p>
            <a:r>
              <a:rPr lang="cs-CZ">
                <a:latin typeface="Calibri" pitchFamily="34" charset="0"/>
              </a:rPr>
              <a:t> 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…. 1,44 : 1,2= 1,2 kg</a:t>
            </a:r>
          </a:p>
          <a:p>
            <a:r>
              <a:rPr lang="cs-CZ">
                <a:latin typeface="Calibri" pitchFamily="34" charset="0"/>
              </a:rPr>
              <a:t>100</a:t>
            </a:r>
            <a:r>
              <a:rPr lang="pt-BR">
                <a:latin typeface="Calibri" pitchFamily="34" charset="0"/>
              </a:rPr>
              <a:t> %</a:t>
            </a:r>
            <a:r>
              <a:rPr lang="cs-CZ">
                <a:latin typeface="Calibri" pitchFamily="34" charset="0"/>
              </a:rPr>
              <a:t> …. 1,2 . 100 = 120 kg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27088" y="5157788"/>
            <a:ext cx="316865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130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 278,2</a:t>
            </a:r>
          </a:p>
          <a:p>
            <a:r>
              <a:rPr lang="cs-CZ">
                <a:latin typeface="Calibri" pitchFamily="34" charset="0"/>
              </a:rPr>
              <a:t> 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…. 278,2 : 130 = 2,14</a:t>
            </a:r>
          </a:p>
          <a:p>
            <a:r>
              <a:rPr lang="cs-CZ">
                <a:latin typeface="Calibri" pitchFamily="34" charset="0"/>
              </a:rPr>
              <a:t>100</a:t>
            </a:r>
            <a:r>
              <a:rPr lang="pt-BR">
                <a:latin typeface="Calibri" pitchFamily="34" charset="0"/>
              </a:rPr>
              <a:t> %</a:t>
            </a:r>
            <a:r>
              <a:rPr lang="cs-CZ">
                <a:latin typeface="Calibri" pitchFamily="34" charset="0"/>
              </a:rPr>
              <a:t> …. 2,14 . 100 = 214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900113" y="3860800"/>
            <a:ext cx="31670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15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 75 cm</a:t>
            </a:r>
          </a:p>
          <a:p>
            <a:r>
              <a:rPr lang="cs-CZ">
                <a:latin typeface="Calibri" pitchFamily="34" charset="0"/>
              </a:rPr>
              <a:t> 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…. 75 : 15 = 5 cm</a:t>
            </a:r>
          </a:p>
          <a:p>
            <a:r>
              <a:rPr lang="cs-CZ">
                <a:latin typeface="Calibri" pitchFamily="34" charset="0"/>
              </a:rPr>
              <a:t>100</a:t>
            </a:r>
            <a:r>
              <a:rPr lang="pt-BR">
                <a:latin typeface="Calibri" pitchFamily="34" charset="0"/>
              </a:rPr>
              <a:t> %</a:t>
            </a:r>
            <a:r>
              <a:rPr lang="cs-CZ">
                <a:latin typeface="Calibri" pitchFamily="34" charset="0"/>
              </a:rPr>
              <a:t> …. 5 . 100 = 500 cm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292725" y="1341438"/>
            <a:ext cx="3167063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140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 453,6 km</a:t>
            </a:r>
          </a:p>
          <a:p>
            <a:r>
              <a:rPr lang="cs-CZ">
                <a:latin typeface="Calibri" pitchFamily="34" charset="0"/>
              </a:rPr>
              <a:t> 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…. 453,6 : 140= 3,24 km</a:t>
            </a:r>
          </a:p>
          <a:p>
            <a:r>
              <a:rPr lang="cs-CZ">
                <a:latin typeface="Calibri" pitchFamily="34" charset="0"/>
              </a:rPr>
              <a:t>100</a:t>
            </a:r>
            <a:r>
              <a:rPr lang="pt-BR">
                <a:latin typeface="Calibri" pitchFamily="34" charset="0"/>
              </a:rPr>
              <a:t> %</a:t>
            </a:r>
            <a:r>
              <a:rPr lang="cs-CZ">
                <a:latin typeface="Calibri" pitchFamily="34" charset="0"/>
              </a:rPr>
              <a:t> …. 3,24 . 100 = 324 km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364163" y="3860800"/>
            <a:ext cx="31686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1,3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 1,69</a:t>
            </a:r>
          </a:p>
          <a:p>
            <a:r>
              <a:rPr lang="cs-CZ">
                <a:latin typeface="Calibri" pitchFamily="34" charset="0"/>
              </a:rPr>
              <a:t> 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…. 1,69 : 1,3 = 1,3</a:t>
            </a:r>
          </a:p>
          <a:p>
            <a:r>
              <a:rPr lang="cs-CZ">
                <a:latin typeface="Calibri" pitchFamily="34" charset="0"/>
              </a:rPr>
              <a:t>100</a:t>
            </a:r>
            <a:r>
              <a:rPr lang="pt-BR">
                <a:latin typeface="Calibri" pitchFamily="34" charset="0"/>
              </a:rPr>
              <a:t> %</a:t>
            </a:r>
            <a:r>
              <a:rPr lang="cs-CZ">
                <a:latin typeface="Calibri" pitchFamily="34" charset="0"/>
              </a:rPr>
              <a:t> …. 1,3. 100 = 130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435600" y="5229225"/>
            <a:ext cx="31686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36,8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 254,656</a:t>
            </a:r>
          </a:p>
          <a:p>
            <a:r>
              <a:rPr lang="cs-CZ">
                <a:latin typeface="Calibri" pitchFamily="34" charset="0"/>
              </a:rPr>
              <a:t> 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…. 254,656 : 36,8 = 6,92</a:t>
            </a:r>
          </a:p>
          <a:p>
            <a:r>
              <a:rPr lang="cs-CZ">
                <a:latin typeface="Calibri" pitchFamily="34" charset="0"/>
              </a:rPr>
              <a:t>100</a:t>
            </a:r>
            <a:r>
              <a:rPr lang="pt-BR">
                <a:latin typeface="Calibri" pitchFamily="34" charset="0"/>
              </a:rPr>
              <a:t> %</a:t>
            </a:r>
            <a:r>
              <a:rPr lang="cs-CZ">
                <a:latin typeface="Calibri" pitchFamily="34" charset="0"/>
              </a:rPr>
              <a:t> …. 6,92 . 100 = 692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 uiExpand="1" build="p"/>
      <p:bldP spid="5" grpId="0" build="p"/>
      <p:bldP spid="6" grpId="0" build="p"/>
      <p:bldP spid="7" grpId="0" build="p"/>
      <p:bldP spid="8" grpId="0" uiExpand="1" build="p"/>
      <p:bldP spid="9" grpId="0" build="p"/>
      <p:bldP spid="10" grpId="0" build="p"/>
      <p:bldP spid="11" grpId="0" build="p"/>
      <p:bldP spid="1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4932363" y="1484313"/>
            <a:ext cx="2130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d</a:t>
            </a:r>
            <a:r>
              <a:rPr lang="pt-BR" sz="2400" b="1">
                <a:latin typeface="Calibri" pitchFamily="34" charset="0"/>
              </a:rPr>
              <a:t>) 500 %</a:t>
            </a:r>
            <a:r>
              <a:rPr lang="cs-CZ" sz="2400" b="1">
                <a:latin typeface="Calibri" pitchFamily="34" charset="0"/>
              </a:rPr>
              <a:t> </a:t>
            </a:r>
            <a:r>
              <a:rPr lang="pt-BR" sz="2400" b="1">
                <a:latin typeface="Calibri" pitchFamily="34" charset="0"/>
              </a:rPr>
              <a:t>1,028;</a:t>
            </a:r>
            <a:endParaRPr lang="cs-CZ" sz="2400" b="1">
              <a:latin typeface="Calibri" pitchFamily="34" charset="0"/>
            </a:endParaRP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5003800" y="3213100"/>
            <a:ext cx="23574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e</a:t>
            </a:r>
            <a:r>
              <a:rPr lang="pt-BR" sz="2400" b="1">
                <a:latin typeface="Calibri" pitchFamily="34" charset="0"/>
              </a:rPr>
              <a:t>) 27,1 % </a:t>
            </a:r>
            <a:r>
              <a:rPr lang="cs-CZ" sz="2400" b="1">
                <a:latin typeface="Calibri" pitchFamily="34" charset="0"/>
              </a:rPr>
              <a:t>249,32</a:t>
            </a:r>
            <a:r>
              <a:rPr lang="pt-BR" sz="2400" b="1">
                <a:latin typeface="Calibri" pitchFamily="34" charset="0"/>
              </a:rPr>
              <a:t>;</a:t>
            </a:r>
            <a:endParaRPr lang="cs-CZ" sz="2400" b="1">
              <a:latin typeface="Calibri" pitchFamily="34" charset="0"/>
            </a:endParaRP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5148263" y="4797425"/>
            <a:ext cx="1730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i</a:t>
            </a:r>
            <a:r>
              <a:rPr lang="pt-BR" sz="2400" b="1">
                <a:latin typeface="Calibri" pitchFamily="34" charset="0"/>
              </a:rPr>
              <a:t>) 300 % 5,4;</a:t>
            </a:r>
            <a:endParaRPr lang="cs-CZ" sz="2400" b="1">
              <a:latin typeface="Calibri" pitchFamily="34" charset="0"/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258888" y="4797425"/>
            <a:ext cx="15478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c</a:t>
            </a:r>
            <a:r>
              <a:rPr lang="pt-BR" sz="2400" b="1">
                <a:latin typeface="Calibri" pitchFamily="34" charset="0"/>
              </a:rPr>
              <a:t>) 16 % 42;</a:t>
            </a:r>
            <a:endParaRPr lang="cs-CZ" sz="2400" b="1">
              <a:latin typeface="Calibri" pitchFamily="34" charset="0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187450" y="3213100"/>
            <a:ext cx="1584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b</a:t>
            </a:r>
            <a:r>
              <a:rPr lang="pt-BR" sz="2400" b="1">
                <a:latin typeface="Calibri" pitchFamily="34" charset="0"/>
              </a:rPr>
              <a:t>) 8 % 160;</a:t>
            </a:r>
            <a:endParaRPr lang="cs-CZ" sz="2400" b="1">
              <a:latin typeface="Calibri" pitchFamily="34" charset="0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187450" y="1484313"/>
            <a:ext cx="2022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a</a:t>
            </a:r>
            <a:r>
              <a:rPr lang="pt-BR" sz="2400" b="1">
                <a:latin typeface="Calibri" pitchFamily="34" charset="0"/>
              </a:rPr>
              <a:t>) 110 % 1012;</a:t>
            </a:r>
            <a:endParaRPr lang="cs-CZ" sz="2400" b="1">
              <a:latin typeface="Calibri" pitchFamily="34" charset="0"/>
            </a:endParaRPr>
          </a:p>
        </p:txBody>
      </p:sp>
      <p:sp>
        <p:nvSpPr>
          <p:cNvPr id="16391" name="Obdélník 7"/>
          <p:cNvSpPr>
            <a:spLocks noChangeArrowheads="1"/>
          </p:cNvSpPr>
          <p:nvPr/>
        </p:nvSpPr>
        <p:spPr bwMode="auto">
          <a:xfrm>
            <a:off x="468313" y="188913"/>
            <a:ext cx="3883025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pl-PL" b="1">
                <a:latin typeface="Calibri" pitchFamily="34" charset="0"/>
              </a:rPr>
              <a:t>Příklad 3</a:t>
            </a:r>
            <a:r>
              <a:rPr lang="pl-PL" sz="2200" b="1">
                <a:latin typeface="Calibri" pitchFamily="34" charset="0"/>
              </a:rPr>
              <a:t>:</a:t>
            </a:r>
          </a:p>
          <a:p>
            <a:r>
              <a:rPr lang="pl-PL" sz="2200">
                <a:latin typeface="Calibri" pitchFamily="34" charset="0"/>
              </a:rPr>
              <a:t> Vypočítejte z jakého základu je :</a:t>
            </a:r>
            <a:endParaRPr lang="cs-CZ" sz="2200">
              <a:latin typeface="Calibri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900113" y="1989138"/>
            <a:ext cx="31670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110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 1 012</a:t>
            </a:r>
          </a:p>
          <a:p>
            <a:r>
              <a:rPr lang="cs-CZ">
                <a:latin typeface="Calibri" pitchFamily="34" charset="0"/>
              </a:rPr>
              <a:t> 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…. 1 012 : 110 = 9,2</a:t>
            </a:r>
          </a:p>
          <a:p>
            <a:r>
              <a:rPr lang="cs-CZ">
                <a:latin typeface="Calibri" pitchFamily="34" charset="0"/>
              </a:rPr>
              <a:t>100</a:t>
            </a:r>
            <a:r>
              <a:rPr lang="pt-BR">
                <a:latin typeface="Calibri" pitchFamily="34" charset="0"/>
              </a:rPr>
              <a:t> %</a:t>
            </a:r>
            <a:r>
              <a:rPr lang="cs-CZ">
                <a:latin typeface="Calibri" pitchFamily="34" charset="0"/>
              </a:rPr>
              <a:t> …. 9,2 . 100 = 920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900113" y="3789363"/>
            <a:ext cx="31670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8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 160</a:t>
            </a:r>
          </a:p>
          <a:p>
            <a:r>
              <a:rPr lang="cs-CZ">
                <a:latin typeface="Calibri" pitchFamily="34" charset="0"/>
              </a:rPr>
              <a:t> 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…. 160: 8= 20</a:t>
            </a:r>
          </a:p>
          <a:p>
            <a:r>
              <a:rPr lang="cs-CZ">
                <a:latin typeface="Calibri" pitchFamily="34" charset="0"/>
              </a:rPr>
              <a:t>100</a:t>
            </a:r>
            <a:r>
              <a:rPr lang="pt-BR">
                <a:latin typeface="Calibri" pitchFamily="34" charset="0"/>
              </a:rPr>
              <a:t> %</a:t>
            </a:r>
            <a:r>
              <a:rPr lang="cs-CZ">
                <a:latin typeface="Calibri" pitchFamily="34" charset="0"/>
              </a:rPr>
              <a:t> …. 20 . 100 = 200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971550" y="5229225"/>
            <a:ext cx="31686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16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 42</a:t>
            </a:r>
          </a:p>
          <a:p>
            <a:r>
              <a:rPr lang="cs-CZ">
                <a:latin typeface="Calibri" pitchFamily="34" charset="0"/>
              </a:rPr>
              <a:t> 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…. 42 : 16 = 3</a:t>
            </a:r>
          </a:p>
          <a:p>
            <a:r>
              <a:rPr lang="cs-CZ">
                <a:latin typeface="Calibri" pitchFamily="34" charset="0"/>
              </a:rPr>
              <a:t>100</a:t>
            </a:r>
            <a:r>
              <a:rPr lang="pt-BR">
                <a:latin typeface="Calibri" pitchFamily="34" charset="0"/>
              </a:rPr>
              <a:t> %</a:t>
            </a:r>
            <a:r>
              <a:rPr lang="cs-CZ">
                <a:latin typeface="Calibri" pitchFamily="34" charset="0"/>
              </a:rPr>
              <a:t> …. 3 . 100 = 300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500563" y="2060575"/>
            <a:ext cx="39592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500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 1,028</a:t>
            </a:r>
          </a:p>
          <a:p>
            <a:r>
              <a:rPr lang="cs-CZ">
                <a:latin typeface="Calibri" pitchFamily="34" charset="0"/>
              </a:rPr>
              <a:t> 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…. 1,028 : 500 = 0,002056</a:t>
            </a:r>
          </a:p>
          <a:p>
            <a:r>
              <a:rPr lang="cs-CZ">
                <a:latin typeface="Calibri" pitchFamily="34" charset="0"/>
              </a:rPr>
              <a:t>100</a:t>
            </a:r>
            <a:r>
              <a:rPr lang="pt-BR">
                <a:latin typeface="Calibri" pitchFamily="34" charset="0"/>
              </a:rPr>
              <a:t> %</a:t>
            </a:r>
            <a:r>
              <a:rPr lang="cs-CZ">
                <a:latin typeface="Calibri" pitchFamily="34" charset="0"/>
              </a:rPr>
              <a:t> …. 0,002056 . 100 = 0,2056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572000" y="3644900"/>
            <a:ext cx="31686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27,1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 0,4604</a:t>
            </a:r>
          </a:p>
          <a:p>
            <a:r>
              <a:rPr lang="cs-CZ">
                <a:latin typeface="Calibri" pitchFamily="34" charset="0"/>
              </a:rPr>
              <a:t> 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…. 249,32 : 27,1 = 9,2</a:t>
            </a:r>
          </a:p>
          <a:p>
            <a:r>
              <a:rPr lang="cs-CZ">
                <a:latin typeface="Calibri" pitchFamily="34" charset="0"/>
              </a:rPr>
              <a:t>100</a:t>
            </a:r>
            <a:r>
              <a:rPr lang="pt-BR">
                <a:latin typeface="Calibri" pitchFamily="34" charset="0"/>
              </a:rPr>
              <a:t> %</a:t>
            </a:r>
            <a:r>
              <a:rPr lang="cs-CZ">
                <a:latin typeface="Calibri" pitchFamily="34" charset="0"/>
              </a:rPr>
              <a:t> …. 9,2 . 100 = 920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572000" y="5157788"/>
            <a:ext cx="316865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300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 5,4</a:t>
            </a:r>
          </a:p>
          <a:p>
            <a:r>
              <a:rPr lang="cs-CZ">
                <a:latin typeface="Calibri" pitchFamily="34" charset="0"/>
              </a:rPr>
              <a:t> 1 </a:t>
            </a:r>
            <a:r>
              <a:rPr lang="pt-BR">
                <a:latin typeface="Calibri" pitchFamily="34" charset="0"/>
              </a:rPr>
              <a:t>%</a:t>
            </a:r>
            <a:r>
              <a:rPr lang="cs-CZ">
                <a:latin typeface="Calibri" pitchFamily="34" charset="0"/>
              </a:rPr>
              <a:t> …. 5,4: 300 = 0,018</a:t>
            </a:r>
          </a:p>
          <a:p>
            <a:r>
              <a:rPr lang="cs-CZ">
                <a:latin typeface="Calibri" pitchFamily="34" charset="0"/>
              </a:rPr>
              <a:t>100</a:t>
            </a:r>
            <a:r>
              <a:rPr lang="pt-BR">
                <a:latin typeface="Calibri" pitchFamily="34" charset="0"/>
              </a:rPr>
              <a:t> %</a:t>
            </a:r>
            <a:r>
              <a:rPr lang="cs-CZ">
                <a:latin typeface="Calibri" pitchFamily="34" charset="0"/>
              </a:rPr>
              <a:t> …. 0,018 . 100 = 1,8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2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7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2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11" grpId="0" build="p"/>
      <p:bldP spid="12" grpId="0" build="p"/>
      <p:bldP spid="13" grpId="0" build="p"/>
      <p:bldP spid="14" grpId="0" build="p"/>
      <p:bldP spid="15" grpId="0" build="p"/>
      <p:bldP spid="1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Obdélník 3"/>
          <p:cNvSpPr>
            <a:spLocks noChangeArrowheads="1"/>
          </p:cNvSpPr>
          <p:nvPr/>
        </p:nvSpPr>
        <p:spPr bwMode="auto">
          <a:xfrm>
            <a:off x="250825" y="260350"/>
            <a:ext cx="889317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Příklad 4 :</a:t>
            </a:r>
          </a:p>
          <a:p>
            <a:r>
              <a:rPr lang="cs-CZ">
                <a:latin typeface="Calibri" pitchFamily="34" charset="0"/>
              </a:rPr>
              <a:t> </a:t>
            </a:r>
            <a:r>
              <a:rPr lang="cs-CZ" sz="2200">
                <a:latin typeface="Calibri" pitchFamily="34" charset="0"/>
              </a:rPr>
              <a:t>Bratr dostal minulý měsíc odměnu 5 000 Kč , což bylo 25 % jeho měsíční</a:t>
            </a:r>
          </a:p>
          <a:p>
            <a:r>
              <a:rPr lang="cs-CZ" sz="2200">
                <a:latin typeface="Calibri" pitchFamily="34" charset="0"/>
              </a:rPr>
              <a:t>mzdy. Jaký měsíční hrubý plat má bratr ?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971550" y="1700213"/>
            <a:ext cx="66294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  25 % ……………………………….. 5 000 Kč</a:t>
            </a:r>
          </a:p>
          <a:p>
            <a:r>
              <a:rPr lang="cs-CZ" sz="2400">
                <a:latin typeface="Calibri" pitchFamily="34" charset="0"/>
              </a:rPr>
              <a:t>100 % ………………………………..         x Kč</a:t>
            </a: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260600" y="3068638"/>
          <a:ext cx="1820863" cy="806450"/>
        </p:xfrm>
        <a:graphic>
          <a:graphicData uri="http://schemas.openxmlformats.org/presentationml/2006/ole">
            <p:oleObj spid="_x0000_s1026" name="Rovnice" r:id="rId3" imgW="888840" imgH="393480" progId="Equation.3">
              <p:embed/>
            </p:oleObj>
          </a:graphicData>
        </a:graphic>
      </p:graphicFrame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268538" y="4149725"/>
            <a:ext cx="21415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x = 20 000</a:t>
            </a:r>
            <a:endParaRPr lang="cs-CZ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187450" y="4868863"/>
            <a:ext cx="6096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Bratrův měsíční plat je 20 000 Kč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Obdélník 1"/>
          <p:cNvSpPr>
            <a:spLocks noChangeArrowheads="1"/>
          </p:cNvSpPr>
          <p:nvPr/>
        </p:nvSpPr>
        <p:spPr bwMode="auto">
          <a:xfrm>
            <a:off x="395288" y="196850"/>
            <a:ext cx="835342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Příklad 5 :</a:t>
            </a:r>
          </a:p>
          <a:p>
            <a:r>
              <a:rPr lang="cs-CZ" sz="2200">
                <a:latin typeface="Calibri" pitchFamily="34" charset="0"/>
              </a:rPr>
              <a:t> Rozvodněná řeka Berounka zaplavila 26 ha pole pana Nováka,</a:t>
            </a:r>
          </a:p>
          <a:p>
            <a:r>
              <a:rPr lang="cs-CZ" sz="2200">
                <a:latin typeface="Calibri" pitchFamily="34" charset="0"/>
              </a:rPr>
              <a:t> což je 8 % jeho všech polí. Kolik ha pole pan Novák obhospodařuje ?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971550" y="1700213"/>
            <a:ext cx="66294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    8 % ……………………………….. 26 ha</a:t>
            </a:r>
          </a:p>
          <a:p>
            <a:r>
              <a:rPr lang="cs-CZ" sz="2400">
                <a:latin typeface="Calibri" pitchFamily="34" charset="0"/>
              </a:rPr>
              <a:t>100 % ………………………………..    x ha</a:t>
            </a:r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2403475" y="3068638"/>
          <a:ext cx="1535113" cy="806450"/>
        </p:xfrm>
        <a:graphic>
          <a:graphicData uri="http://schemas.openxmlformats.org/presentationml/2006/ole">
            <p:oleObj spid="_x0000_s2050" name="Rovnice" r:id="rId3" imgW="749160" imgH="393480" progId="Equation.3">
              <p:embed/>
            </p:oleObj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411413" y="4076700"/>
            <a:ext cx="2143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x = 325</a:t>
            </a:r>
            <a:endParaRPr lang="cs-CZ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87450" y="4868863"/>
            <a:ext cx="6096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Pan Novák obhospodařuje 325 ha polí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Obdélník 1"/>
          <p:cNvSpPr>
            <a:spLocks noChangeArrowheads="1"/>
          </p:cNvSpPr>
          <p:nvPr/>
        </p:nvSpPr>
        <p:spPr bwMode="auto">
          <a:xfrm>
            <a:off x="684213" y="333375"/>
            <a:ext cx="7920037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Příklad 6 :</a:t>
            </a:r>
          </a:p>
          <a:p>
            <a:r>
              <a:rPr lang="cs-CZ" sz="2200">
                <a:latin typeface="Calibri" pitchFamily="34" charset="0"/>
              </a:rPr>
              <a:t> Nakupující po 8 % slev zaplatil za zboží 2 737 Kč . Kolik stálo zboží před slevou ?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971550" y="1700213"/>
            <a:ext cx="66294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  92 % ……………………………….. 2 737 Kč</a:t>
            </a:r>
          </a:p>
          <a:p>
            <a:r>
              <a:rPr lang="cs-CZ" sz="2400">
                <a:latin typeface="Calibri" pitchFamily="34" charset="0"/>
              </a:rPr>
              <a:t>100 % ………………………………..        x Kč</a:t>
            </a:r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2247900" y="3068638"/>
          <a:ext cx="1847850" cy="806450"/>
        </p:xfrm>
        <a:graphic>
          <a:graphicData uri="http://schemas.openxmlformats.org/presentationml/2006/ole">
            <p:oleObj spid="_x0000_s3074" name="Rovnice" r:id="rId3" imgW="901440" imgH="393480" progId="Equation.3">
              <p:embed/>
            </p:oleObj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268538" y="4149725"/>
            <a:ext cx="21415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x = 2 975</a:t>
            </a:r>
            <a:endParaRPr lang="cs-CZ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87450" y="4868863"/>
            <a:ext cx="6096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Zboží před slevou stálo 2 975 Kč.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Obdélník 1"/>
          <p:cNvSpPr>
            <a:spLocks noChangeArrowheads="1"/>
          </p:cNvSpPr>
          <p:nvPr/>
        </p:nvSpPr>
        <p:spPr bwMode="auto">
          <a:xfrm>
            <a:off x="539750" y="476250"/>
            <a:ext cx="763270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Příklad 7 :</a:t>
            </a:r>
          </a:p>
          <a:p>
            <a:r>
              <a:rPr lang="cs-CZ">
                <a:latin typeface="Calibri" pitchFamily="34" charset="0"/>
              </a:rPr>
              <a:t> </a:t>
            </a:r>
            <a:r>
              <a:rPr lang="cs-CZ" sz="2200">
                <a:latin typeface="Calibri" pitchFamily="34" charset="0"/>
              </a:rPr>
              <a:t>Během letošního roku můj syn vyrostl o 5 % a nyní měří 147 cm. Kolik měřil před rokem ?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971550" y="1700213"/>
            <a:ext cx="66294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105 % ……………………………….. 147 cm</a:t>
            </a:r>
          </a:p>
          <a:p>
            <a:r>
              <a:rPr lang="cs-CZ" sz="2400">
                <a:latin typeface="Calibri" pitchFamily="34" charset="0"/>
              </a:rPr>
              <a:t>100 % ……………………………….       x cm</a:t>
            </a:r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2351088" y="3068638"/>
          <a:ext cx="1638300" cy="806450"/>
        </p:xfrm>
        <a:graphic>
          <a:graphicData uri="http://schemas.openxmlformats.org/presentationml/2006/ole">
            <p:oleObj spid="_x0000_s4098" name="Rovnice" r:id="rId3" imgW="799920" imgH="393480" progId="Equation.3">
              <p:embed/>
            </p:oleObj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187450" y="4868863"/>
            <a:ext cx="6096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Před rokem syn měřil 140 cm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411413" y="4149725"/>
            <a:ext cx="21431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x = 140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Obdélník 1"/>
          <p:cNvSpPr>
            <a:spLocks noChangeArrowheads="1"/>
          </p:cNvSpPr>
          <p:nvPr/>
        </p:nvSpPr>
        <p:spPr bwMode="auto">
          <a:xfrm>
            <a:off x="395288" y="476250"/>
            <a:ext cx="813752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Příklad 8 :</a:t>
            </a:r>
          </a:p>
          <a:p>
            <a:r>
              <a:rPr lang="cs-CZ">
                <a:latin typeface="Calibri" pitchFamily="34" charset="0"/>
              </a:rPr>
              <a:t> </a:t>
            </a:r>
            <a:r>
              <a:rPr lang="cs-CZ" sz="2200">
                <a:latin typeface="Calibri" pitchFamily="34" charset="0"/>
              </a:rPr>
              <a:t>V průběhu aukce byla cena obrazu zvýšena o 56 % a obraz byl vydražen za 8580 Kč . Jaká byla vyvolávací cena obrazu ?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971550" y="1700213"/>
            <a:ext cx="66294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156 % ……………………………….. 8 580 Kč</a:t>
            </a:r>
          </a:p>
          <a:p>
            <a:r>
              <a:rPr lang="cs-CZ" sz="2400">
                <a:latin typeface="Calibri" pitchFamily="34" charset="0"/>
              </a:rPr>
              <a:t>100 % ………………………………..         x Kč</a:t>
            </a:r>
          </a:p>
        </p:txBody>
      </p:sp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2260600" y="3068638"/>
          <a:ext cx="1820863" cy="806450"/>
        </p:xfrm>
        <a:graphic>
          <a:graphicData uri="http://schemas.openxmlformats.org/presentationml/2006/ole">
            <p:oleObj spid="_x0000_s5122" name="Rovnice" r:id="rId3" imgW="888840" imgH="393480" progId="Equation.3">
              <p:embed/>
            </p:oleObj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268538" y="4149725"/>
            <a:ext cx="21415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x = 5 500</a:t>
            </a:r>
            <a:endParaRPr lang="cs-CZ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87450" y="4868863"/>
            <a:ext cx="6096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Vyvolávací cena obrazu byla 5 500 Kč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Obdélník 1"/>
          <p:cNvSpPr>
            <a:spLocks noChangeArrowheads="1"/>
          </p:cNvSpPr>
          <p:nvPr/>
        </p:nvSpPr>
        <p:spPr bwMode="auto">
          <a:xfrm>
            <a:off x="684213" y="620713"/>
            <a:ext cx="7848600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Příklad 9 :</a:t>
            </a:r>
          </a:p>
          <a:p>
            <a:r>
              <a:rPr lang="cs-CZ">
                <a:latin typeface="Calibri" pitchFamily="34" charset="0"/>
              </a:rPr>
              <a:t> </a:t>
            </a:r>
            <a:r>
              <a:rPr lang="cs-CZ" sz="2200">
                <a:latin typeface="Calibri" pitchFamily="34" charset="0"/>
              </a:rPr>
              <a:t>Chatař platí za půjčení chaty majiteli měsíčně 300.- Kč , což je</a:t>
            </a:r>
          </a:p>
          <a:p>
            <a:r>
              <a:rPr lang="cs-CZ" sz="2200">
                <a:latin typeface="Calibri" pitchFamily="34" charset="0"/>
              </a:rPr>
              <a:t> 0,12 % hodnoty chaty. Jakou hodnotu má chata ?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971550" y="2205038"/>
            <a:ext cx="66294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     0,12% ……………………………….. 300 Kč</a:t>
            </a:r>
          </a:p>
          <a:p>
            <a:r>
              <a:rPr lang="cs-CZ" sz="2400">
                <a:latin typeface="Calibri" pitchFamily="34" charset="0"/>
              </a:rPr>
              <a:t>100 %     ………………………………..       x Kč</a:t>
            </a:r>
          </a:p>
        </p:txBody>
      </p:sp>
      <p:graphicFrame>
        <p:nvGraphicFramePr>
          <p:cNvPr id="6146" name="Object 2"/>
          <p:cNvGraphicFramePr>
            <a:graphicFrameLocks noChangeAspect="1"/>
          </p:cNvGraphicFramePr>
          <p:nvPr/>
        </p:nvGraphicFramePr>
        <p:xfrm>
          <a:off x="2652713" y="3403600"/>
          <a:ext cx="1768475" cy="858838"/>
        </p:xfrm>
        <a:graphic>
          <a:graphicData uri="http://schemas.openxmlformats.org/presentationml/2006/ole">
            <p:oleObj spid="_x0000_s6146" name="Rovnice" r:id="rId3" imgW="863280" imgH="419040" progId="Equation.3">
              <p:embed/>
            </p:oleObj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627313" y="4437063"/>
            <a:ext cx="2143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x = 250 000</a:t>
            </a:r>
            <a:endParaRPr lang="cs-CZ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258888" y="5229225"/>
            <a:ext cx="6096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Hodnota chaty je 250 000 Kč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573</Words>
  <Application>Microsoft Office PowerPoint</Application>
  <PresentationFormat>Předvádění na obrazovce (4:3)</PresentationFormat>
  <Paragraphs>176</Paragraphs>
  <Slides>11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Calibri</vt:lpstr>
      <vt:lpstr>Arial</vt:lpstr>
      <vt:lpstr>Motiv sady Office</vt:lpstr>
      <vt:lpstr>Rovnice</vt:lpstr>
      <vt:lpstr>Snímek 1</vt:lpstr>
      <vt:lpstr>PROCENTA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Katka</dc:creator>
  <cp:lastModifiedBy>novakova</cp:lastModifiedBy>
  <cp:revision>29</cp:revision>
  <dcterms:created xsi:type="dcterms:W3CDTF">2010-12-05T14:51:18Z</dcterms:created>
  <dcterms:modified xsi:type="dcterms:W3CDTF">2011-09-16T13:56:31Z</dcterms:modified>
</cp:coreProperties>
</file>