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FFCCFF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3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B28F248-C67D-46C5-AEF4-F206CE272E3F}" type="datetimeFigureOut">
              <a:rPr lang="cs-CZ"/>
              <a:pPr/>
              <a:t>16.9.2011</a:t>
            </a:fld>
            <a:endParaRPr lang="cs-CZ"/>
          </a:p>
        </p:txBody>
      </p:sp>
      <p:sp>
        <p:nvSpPr>
          <p:cNvPr id="194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cs-CZ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D7552D7A-AC26-4518-80BA-FFA486F5B26A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cs-CZ"/>
          </a:p>
        </p:txBody>
      </p:sp>
      <p:sp>
        <p:nvSpPr>
          <p:cNvPr id="20484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F340534-31E9-41A2-9E8F-77FC0D11C906}" type="slidenum">
              <a:rPr lang="cs-CZ" sz="1200">
                <a:latin typeface="Calibri" pitchFamily="34" charset="0"/>
              </a:rPr>
              <a:pPr algn="r"/>
              <a:t>1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ACAB8-0197-4C92-99E9-7236AD4E894A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86106-B4E9-4F2F-AF42-9A441E8CCF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28AF0-CE18-4B05-852C-3E0ADD0DF996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9E5E0-91E2-49C6-BBBF-56D8814A76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118ED-4DCE-4A84-ACAE-8277A7D0A575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BF79D-BBAE-41EC-A804-8433D44CEB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E74A3-B919-43B7-8D9D-535EE3ECE7CF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69C02-8672-433F-AF87-33715D9EFE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2FE23-0A54-4639-BBBB-9E0167B84CFA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31748-0383-4FC4-8201-E921B2EFD0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B0E73B-29F4-4366-81E3-10464AD979C9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75E44-E0C9-4617-8290-301735BDCF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84C13-2D77-464E-ACED-C5303DA45FEF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3F39E-4C86-4032-B08B-593AF3BB4C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15B74-8703-4604-8B5A-39663B5CCB21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9E028-6F90-4BC9-8102-A1CA5EE5A2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A8EA1-EC0D-4FAC-8061-5EFCEA1991B1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100D3-0F40-4EE1-8CD0-F698C63014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8C398-3975-4644-929B-37D1A2AE39A7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C468A-2BAD-41BC-91D6-87D4727971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AC3FD-E71F-419C-B7BB-826FD13A0944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D2C28-3DF7-422A-8D28-DAFC640458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741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4D32CC-E0F7-40D9-9FC2-BE2948351EA9}" type="datetimeFigureOut">
              <a:rPr lang="cs-CZ"/>
              <a:pPr>
                <a:defRPr/>
              </a:pPr>
              <a:t>16.9.2011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B0508A6-E352-4EE6-8535-86DB3F6251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LOGO_obdelni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</p:spPr>
      </p:pic>
      <p:graphicFrame>
        <p:nvGraphicFramePr>
          <p:cNvPr id="18436" name="Group 4"/>
          <p:cNvGraphicFramePr>
            <a:graphicFrameLocks noGrp="1"/>
          </p:cNvGraphicFramePr>
          <p:nvPr/>
        </p:nvGraphicFramePr>
        <p:xfrm>
          <a:off x="971550" y="1989138"/>
          <a:ext cx="7345363" cy="201930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Ivana Nováková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Výpočet počtu procent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a proměnná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VÝPOČET POČTU PROCENT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Obdélník 3"/>
          <p:cNvSpPr>
            <a:spLocks noChangeArrowheads="1"/>
          </p:cNvSpPr>
          <p:nvPr/>
        </p:nvSpPr>
        <p:spPr bwMode="auto">
          <a:xfrm>
            <a:off x="468313" y="404813"/>
            <a:ext cx="82073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Příklad 1:</a:t>
            </a:r>
          </a:p>
          <a:p>
            <a:r>
              <a:rPr lang="cs-CZ">
                <a:latin typeface="Calibri" pitchFamily="34" charset="0"/>
              </a:rPr>
              <a:t> Přes víkend se v obchod prodalo 156 kg jablek z celkového množství 390 kg.</a:t>
            </a:r>
          </a:p>
          <a:p>
            <a:r>
              <a:rPr lang="cs-CZ">
                <a:latin typeface="Calibri" pitchFamily="34" charset="0"/>
              </a:rPr>
              <a:t>Jaké množství jablek v procentech prodal obchodník přes víkend?</a:t>
            </a: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468313" y="1341438"/>
            <a:ext cx="755967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>
                <a:latin typeface="Calibri" pitchFamily="34" charset="0"/>
              </a:rPr>
              <a:t>1</a:t>
            </a:r>
            <a:r>
              <a:rPr lang="de-DE" sz="2400">
                <a:latin typeface="Calibri" pitchFamily="34" charset="0"/>
              </a:rPr>
              <a:t>) p</a:t>
            </a:r>
            <a:r>
              <a:rPr lang="cs-CZ" sz="2400">
                <a:latin typeface="Calibri" pitchFamily="34" charset="0"/>
              </a:rPr>
              <a:t>ř</a:t>
            </a:r>
            <a:r>
              <a:rPr lang="de-DE" sz="2400">
                <a:latin typeface="Calibri" pitchFamily="34" charset="0"/>
              </a:rPr>
              <a:t>es 1 %</a:t>
            </a:r>
          </a:p>
          <a:p>
            <a:r>
              <a:rPr lang="de-DE" sz="2400">
                <a:latin typeface="Calibri" pitchFamily="34" charset="0"/>
              </a:rPr>
              <a:t>100 % ………… 390 kg</a:t>
            </a:r>
          </a:p>
          <a:p>
            <a:r>
              <a:rPr lang="de-DE" sz="2400">
                <a:latin typeface="Calibri" pitchFamily="34" charset="0"/>
              </a:rPr>
              <a:t>1 % ………… 390 : 100 = 3,9 kg</a:t>
            </a:r>
          </a:p>
          <a:p>
            <a:r>
              <a:rPr lang="de-DE" sz="2400">
                <a:latin typeface="Calibri" pitchFamily="34" charset="0"/>
              </a:rPr>
              <a:t>x % ………….156 kg 156 : 3,9 = 40</a:t>
            </a:r>
          </a:p>
          <a:p>
            <a:r>
              <a:rPr lang="de-DE" sz="2400">
                <a:latin typeface="Calibri" pitchFamily="34" charset="0"/>
              </a:rPr>
              <a:t>x = 40 %</a:t>
            </a:r>
            <a:endParaRPr lang="cs-CZ" sz="2400">
              <a:latin typeface="Calibri" pitchFamily="34" charset="0"/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4716463" y="1484313"/>
            <a:ext cx="2232025" cy="1223962"/>
          </a:xfrm>
          <a:prstGeom prst="cloudCallout">
            <a:avLst>
              <a:gd name="adj1" fmla="val -80990"/>
              <a:gd name="adj2" fmla="val -92484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148263" y="3213100"/>
            <a:ext cx="2232025" cy="1584325"/>
          </a:xfrm>
          <a:prstGeom prst="cloudCallout">
            <a:avLst>
              <a:gd name="adj1" fmla="val -123416"/>
              <a:gd name="adj2" fmla="val -168152"/>
            </a:avLst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7019925" y="1484313"/>
            <a:ext cx="1981200" cy="1081087"/>
          </a:xfrm>
          <a:prstGeom prst="cloudCallout">
            <a:avLst>
              <a:gd name="adj1" fmla="val -35609"/>
              <a:gd name="adj2" fmla="val -88332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003800" y="1773238"/>
            <a:ext cx="18002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accent2"/>
                </a:solidFill>
                <a:latin typeface="Calibri" pitchFamily="34" charset="0"/>
              </a:rPr>
              <a:t>Procentová část           x </a:t>
            </a:r>
            <a:r>
              <a:rPr lang="de-DE">
                <a:solidFill>
                  <a:schemeClr val="accent2"/>
                </a:solidFill>
                <a:latin typeface="Calibri" pitchFamily="34" charset="0"/>
              </a:rPr>
              <a:t>%</a:t>
            </a:r>
            <a:endParaRPr lang="cs-CZ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5364163" y="3573463"/>
            <a:ext cx="18002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solidFill>
                  <a:schemeClr val="accent2"/>
                </a:solidFill>
                <a:latin typeface="Calibri" pitchFamily="34" charset="0"/>
              </a:rPr>
              <a:t>Počet procent     x </a:t>
            </a:r>
            <a:r>
              <a:rPr lang="de-DE">
                <a:solidFill>
                  <a:schemeClr val="accent2"/>
                </a:solidFill>
                <a:latin typeface="Calibri" pitchFamily="34" charset="0"/>
              </a:rPr>
              <a:t>%</a:t>
            </a:r>
            <a:endParaRPr lang="cs-CZ">
              <a:solidFill>
                <a:schemeClr val="accent2"/>
              </a:solidFill>
              <a:latin typeface="Calibri" pitchFamily="34" charset="0"/>
            </a:endParaRP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539750" y="3429000"/>
            <a:ext cx="1911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DE" sz="2400">
                <a:latin typeface="Calibri" pitchFamily="34" charset="0"/>
              </a:rPr>
              <a:t>1) </a:t>
            </a:r>
            <a:r>
              <a:rPr lang="cs-CZ" sz="2400">
                <a:latin typeface="Calibri" pitchFamily="34" charset="0"/>
              </a:rPr>
              <a:t>trojčlenkou</a:t>
            </a:r>
            <a:endParaRPr lang="de-DE" sz="2400">
              <a:latin typeface="Calibri" pitchFamily="34" charset="0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p:oleObj spid="_x0000_s1026" name="Rovnice" r:id="rId3" imgW="114120" imgH="215640" progId="Equation.3">
              <p:embed/>
            </p:oleObj>
          </a:graphicData>
        </a:graphic>
      </p:graphicFrame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7164388" y="1844675"/>
            <a:ext cx="1800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accent2"/>
                </a:solidFill>
                <a:latin typeface="Calibri" pitchFamily="34" charset="0"/>
              </a:rPr>
              <a:t>Základ       100 </a:t>
            </a:r>
            <a:r>
              <a:rPr lang="de-DE">
                <a:solidFill>
                  <a:schemeClr val="accent2"/>
                </a:solidFill>
                <a:latin typeface="Calibri" pitchFamily="34" charset="0"/>
              </a:rPr>
              <a:t>%</a:t>
            </a:r>
            <a:endParaRPr lang="cs-CZ">
              <a:solidFill>
                <a:schemeClr val="accent2"/>
              </a:solidFill>
              <a:latin typeface="Calibri" pitchFamily="34" charset="0"/>
            </a:endParaRPr>
          </a:p>
        </p:txBody>
      </p:sp>
      <p:graphicFrame>
        <p:nvGraphicFramePr>
          <p:cNvPr id="16" name="Object 3"/>
          <p:cNvGraphicFramePr>
            <a:graphicFrameLocks noChangeAspect="1"/>
          </p:cNvGraphicFramePr>
          <p:nvPr/>
        </p:nvGraphicFramePr>
        <p:xfrm>
          <a:off x="611188" y="3789363"/>
          <a:ext cx="2692400" cy="1165225"/>
        </p:xfrm>
        <a:graphic>
          <a:graphicData uri="http://schemas.openxmlformats.org/presentationml/2006/ole">
            <p:oleObj spid="_x0000_s1027" name="Rovnice" r:id="rId4" imgW="1549080" imgH="622080" progId="Equation.3">
              <p:embed/>
            </p:oleObj>
          </a:graphicData>
        </a:graphic>
      </p:graphicFrame>
      <p:cxnSp>
        <p:nvCxnSpPr>
          <p:cNvPr id="18" name="Přímá spojovací čára 17"/>
          <p:cNvCxnSpPr/>
          <p:nvPr/>
        </p:nvCxnSpPr>
        <p:spPr>
          <a:xfrm>
            <a:off x="611188" y="4508500"/>
            <a:ext cx="27368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rot="5400000" flipH="1" flipV="1">
            <a:off x="252413" y="4076700"/>
            <a:ext cx="57626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5400000" flipH="1" flipV="1">
            <a:off x="3132138" y="4076700"/>
            <a:ext cx="576262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611188" y="3716338"/>
          <a:ext cx="2714625" cy="1103312"/>
        </p:xfrm>
        <a:graphic>
          <a:graphicData uri="http://schemas.openxmlformats.org/presentationml/2006/ole">
            <p:oleObj spid="_x0000_s1028" name="Rovnice" r:id="rId5" imgW="1562040" imgH="634680" progId="Equation.3">
              <p:embed/>
            </p:oleObj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323850" y="5084763"/>
          <a:ext cx="2008188" cy="706437"/>
        </p:xfrm>
        <a:graphic>
          <a:graphicData uri="http://schemas.openxmlformats.org/presentationml/2006/ole">
            <p:oleObj spid="_x0000_s1029" name="Rovnice" r:id="rId6" imgW="1155600" imgH="406080" progId="Equation.3">
              <p:embed/>
            </p:oleObj>
          </a:graphicData>
        </a:graphic>
      </p:graphicFrame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323850" y="4292600"/>
          <a:ext cx="2338388" cy="1411288"/>
        </p:xfrm>
        <a:graphic>
          <a:graphicData uri="http://schemas.openxmlformats.org/presentationml/2006/ole">
            <p:oleObj spid="_x0000_s1030" name="Rovnice" r:id="rId7" imgW="1346040" imgH="812520" progId="Equation.3">
              <p:embed/>
            </p:oleObj>
          </a:graphicData>
        </a:graphic>
      </p:graphicFrame>
      <p:sp>
        <p:nvSpPr>
          <p:cNvPr id="26" name="TextovéPole 25"/>
          <p:cNvSpPr txBox="1">
            <a:spLocks noChangeArrowheads="1"/>
          </p:cNvSpPr>
          <p:nvPr/>
        </p:nvSpPr>
        <p:spPr bwMode="auto">
          <a:xfrm>
            <a:off x="395288" y="5805488"/>
            <a:ext cx="56165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latin typeface="Calibri" pitchFamily="34" charset="0"/>
              </a:rPr>
              <a:t>Obchodník prodal 40 </a:t>
            </a:r>
            <a:r>
              <a:rPr lang="de-DE" sz="2400">
                <a:latin typeface="Calibri" pitchFamily="34" charset="0"/>
              </a:rPr>
              <a:t>%</a:t>
            </a:r>
            <a:r>
              <a:rPr lang="cs-CZ" sz="2400">
                <a:latin typeface="Calibri" pitchFamily="34" charset="0"/>
              </a:rPr>
              <a:t> množství jablek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animBg="1"/>
      <p:bldP spid="9" grpId="0" animBg="1"/>
      <p:bldP spid="10" grpId="0" animBg="1"/>
      <p:bldP spid="11" grpId="0"/>
      <p:bldP spid="13" grpId="0"/>
      <p:bldP spid="14" grpId="0"/>
      <p:bldP spid="8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836613"/>
            <a:ext cx="44958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684213" y="1557338"/>
            <a:ext cx="19431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AutoNum type="alphaLcParenR"/>
            </a:pPr>
            <a:r>
              <a:rPr lang="cs-CZ" sz="2800">
                <a:latin typeface="Calibri" pitchFamily="34" charset="0"/>
              </a:rPr>
              <a:t>5 z 20</a:t>
            </a:r>
          </a:p>
          <a:p>
            <a:pPr marL="342900" indent="-342900">
              <a:buFontTx/>
              <a:buAutoNum type="alphaLcParenR"/>
            </a:pPr>
            <a:r>
              <a:rPr lang="cs-CZ" sz="2800">
                <a:latin typeface="Calibri" pitchFamily="34" charset="0"/>
              </a:rPr>
              <a:t>1 z 5</a:t>
            </a:r>
          </a:p>
          <a:p>
            <a:pPr marL="342900" indent="-342900">
              <a:buFontTx/>
              <a:buAutoNum type="alphaLcParenR"/>
            </a:pPr>
            <a:r>
              <a:rPr lang="cs-CZ" sz="2800">
                <a:latin typeface="Calibri" pitchFamily="34" charset="0"/>
              </a:rPr>
              <a:t>5 z 500</a:t>
            </a:r>
          </a:p>
          <a:p>
            <a:pPr marL="342900" indent="-342900">
              <a:buFontTx/>
              <a:buAutoNum type="alphaLcParenR"/>
            </a:pPr>
            <a:r>
              <a:rPr lang="cs-CZ" sz="2800">
                <a:latin typeface="Calibri" pitchFamily="34" charset="0"/>
              </a:rPr>
              <a:t>800 z 8</a:t>
            </a:r>
          </a:p>
          <a:p>
            <a:pPr marL="342900" indent="-342900">
              <a:buFontTx/>
              <a:buAutoNum type="alphaLcParenR"/>
            </a:pPr>
            <a:r>
              <a:rPr lang="cs-CZ" sz="2800">
                <a:latin typeface="Calibri" pitchFamily="34" charset="0"/>
              </a:rPr>
              <a:t>5 z 50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500563" y="1500188"/>
            <a:ext cx="2447925" cy="2524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f)  200 z 1000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g) 5 z 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h) 12 z 240</a:t>
            </a:r>
          </a:p>
          <a:p>
            <a:pPr marL="400050" indent="-400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i)  8 z 10</a:t>
            </a:r>
          </a:p>
          <a:p>
            <a:pPr marL="400050" indent="-4000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atin typeface="+mn-lt"/>
              </a:rPr>
              <a:t>j)  50 z 5</a:t>
            </a:r>
          </a:p>
          <a:p>
            <a:pPr marL="400050" indent="-40005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755650" y="4437063"/>
            <a:ext cx="17287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k) 2 z 100</a:t>
            </a:r>
          </a:p>
          <a:p>
            <a:r>
              <a:rPr lang="cs-CZ" sz="2800">
                <a:latin typeface="Calibri" pitchFamily="34" charset="0"/>
              </a:rPr>
              <a:t>l) 11 z 1,1</a:t>
            </a:r>
          </a:p>
        </p:txBody>
      </p:sp>
      <p:graphicFrame>
        <p:nvGraphicFramePr>
          <p:cNvPr id="12" name="Object 2"/>
          <p:cNvGraphicFramePr>
            <a:graphicFrameLocks noChangeAspect="1"/>
          </p:cNvGraphicFramePr>
          <p:nvPr/>
        </p:nvGraphicFramePr>
        <p:xfrm>
          <a:off x="684213" y="5300663"/>
          <a:ext cx="1338262" cy="812800"/>
        </p:xfrm>
        <a:graphic>
          <a:graphicData uri="http://schemas.openxmlformats.org/presentationml/2006/ole">
            <p:oleObj spid="_x0000_s15362" name="Rovnice" r:id="rId4" imgW="647640" imgH="393480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4584700" y="4437063"/>
          <a:ext cx="1231900" cy="1677987"/>
        </p:xfrm>
        <a:graphic>
          <a:graphicData uri="http://schemas.openxmlformats.org/presentationml/2006/ole">
            <p:oleObj spid="_x0000_s15363" name="Rovnice" r:id="rId5" imgW="596880" imgH="812520" progId="Equation.3">
              <p:embed/>
            </p:oleObj>
          </a:graphicData>
        </a:graphic>
      </p:graphicFrame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357438" y="1500188"/>
            <a:ext cx="1857375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buFont typeface="Calibri" pitchFamily="34" charset="0"/>
              <a:buAutoNum type="alphaLcParenR"/>
            </a:pPr>
            <a:r>
              <a:rPr lang="cs-CZ" sz="2800">
                <a:latin typeface="Calibri" pitchFamily="34" charset="0"/>
              </a:rPr>
              <a:t>25</a:t>
            </a:r>
          </a:p>
          <a:p>
            <a:pPr marL="514350" indent="-514350">
              <a:buFont typeface="Calibri" pitchFamily="34" charset="0"/>
              <a:buAutoNum type="alphaLcParenR"/>
            </a:pPr>
            <a:r>
              <a:rPr lang="cs-CZ" sz="2800">
                <a:latin typeface="Calibri" pitchFamily="34" charset="0"/>
              </a:rPr>
              <a:t>20</a:t>
            </a:r>
          </a:p>
          <a:p>
            <a:pPr marL="514350" indent="-514350">
              <a:buFont typeface="Calibri" pitchFamily="34" charset="0"/>
              <a:buAutoNum type="alphaLcParenR"/>
            </a:pPr>
            <a:r>
              <a:rPr lang="cs-CZ" sz="2800">
                <a:latin typeface="Calibri" pitchFamily="34" charset="0"/>
              </a:rPr>
              <a:t>1</a:t>
            </a:r>
          </a:p>
          <a:p>
            <a:pPr marL="514350" indent="-514350">
              <a:buFont typeface="Calibri" pitchFamily="34" charset="0"/>
              <a:buAutoNum type="alphaLcParenR"/>
            </a:pPr>
            <a:r>
              <a:rPr lang="cs-CZ" sz="2800">
                <a:latin typeface="Calibri" pitchFamily="34" charset="0"/>
              </a:rPr>
              <a:t>10 000</a:t>
            </a:r>
          </a:p>
          <a:p>
            <a:pPr marL="514350" indent="-514350">
              <a:buFont typeface="Calibri" pitchFamily="34" charset="0"/>
              <a:buAutoNum type="alphaLcParenR"/>
            </a:pPr>
            <a:r>
              <a:rPr lang="cs-CZ" sz="2800">
                <a:latin typeface="Calibri" pitchFamily="34" charset="0"/>
              </a:rPr>
              <a:t>10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6858000" y="1500188"/>
            <a:ext cx="22860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cs-CZ" sz="2800">
                <a:latin typeface="Calibri" pitchFamily="34" charset="0"/>
              </a:rPr>
              <a:t>f)	20</a:t>
            </a:r>
          </a:p>
          <a:p>
            <a:pPr marL="342900" indent="-342900"/>
            <a:r>
              <a:rPr lang="cs-CZ" sz="2800">
                <a:latin typeface="Calibri" pitchFamily="34" charset="0"/>
              </a:rPr>
              <a:t>g)	100</a:t>
            </a:r>
          </a:p>
          <a:p>
            <a:pPr marL="342900" indent="-342900"/>
            <a:r>
              <a:rPr lang="cs-CZ" sz="2800">
                <a:latin typeface="Calibri" pitchFamily="34" charset="0"/>
              </a:rPr>
              <a:t>h)	5</a:t>
            </a:r>
          </a:p>
          <a:p>
            <a:pPr marL="342900" indent="-342900"/>
            <a:r>
              <a:rPr lang="cs-CZ" sz="2800">
                <a:latin typeface="Calibri" pitchFamily="34" charset="0"/>
              </a:rPr>
              <a:t>i)	80</a:t>
            </a:r>
          </a:p>
          <a:p>
            <a:pPr marL="342900" indent="-342900"/>
            <a:r>
              <a:rPr lang="cs-CZ" sz="2800">
                <a:latin typeface="Calibri" pitchFamily="34" charset="0"/>
              </a:rPr>
              <a:t>j)	1 000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2571750" y="4500563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cs-CZ" sz="2800">
                <a:latin typeface="Calibri" pitchFamily="34" charset="0"/>
              </a:rPr>
              <a:t>k)	2</a:t>
            </a:r>
          </a:p>
          <a:p>
            <a:pPr marL="514350" indent="-514350"/>
            <a:r>
              <a:rPr lang="cs-CZ" sz="2800">
                <a:latin typeface="Calibri" pitchFamily="34" charset="0"/>
              </a:rPr>
              <a:t>l)	1 000</a:t>
            </a:r>
          </a:p>
          <a:p>
            <a:pPr marL="514350" indent="-514350"/>
            <a:r>
              <a:rPr lang="cs-CZ" sz="2800">
                <a:latin typeface="Calibri" pitchFamily="34" charset="0"/>
              </a:rPr>
              <a:t>m)	10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6357938" y="4500563"/>
            <a:ext cx="14287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/>
            <a:r>
              <a:rPr lang="cs-CZ" sz="2800">
                <a:latin typeface="Calibri" pitchFamily="34" charset="0"/>
              </a:rPr>
              <a:t>n)	5</a:t>
            </a:r>
          </a:p>
          <a:p>
            <a:pPr marL="514350" indent="-514350">
              <a:buFont typeface="Calibri" pitchFamily="34" charset="0"/>
              <a:buAutoNum type="alphaLcParenR"/>
            </a:pPr>
            <a:endParaRPr lang="cs-CZ" sz="2800">
              <a:latin typeface="Calibri" pitchFamily="34" charset="0"/>
            </a:endParaRPr>
          </a:p>
          <a:p>
            <a:pPr marL="514350" indent="-514350"/>
            <a:r>
              <a:rPr lang="cs-CZ" sz="2800">
                <a:latin typeface="Calibri" pitchFamily="34" charset="0"/>
              </a:rPr>
              <a:t>o)	3,75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9" grpId="0" build="p"/>
      <p:bldP spid="13" grpId="0" build="p"/>
      <p:bldP spid="14" grpId="0" build="p"/>
      <p:bldP spid="16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162</Words>
  <Application>Microsoft Office PowerPoint</Application>
  <PresentationFormat>Předvádění na obrazovce (4:3)</PresentationFormat>
  <Paragraphs>53</Paragraphs>
  <Slides>4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Calibri</vt:lpstr>
      <vt:lpstr>Arial</vt:lpstr>
      <vt:lpstr>Motiv sady Office</vt:lpstr>
      <vt:lpstr>Rovnice</vt:lpstr>
      <vt:lpstr>Snímek 1</vt:lpstr>
      <vt:lpstr>VÝPOČET POČTU PROCENT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VÝPOČET POČTU PROCENT</dc:title>
  <dc:creator>Katka</dc:creator>
  <cp:lastModifiedBy>novakova</cp:lastModifiedBy>
  <cp:revision>19</cp:revision>
  <dcterms:created xsi:type="dcterms:W3CDTF">2011-01-03T14:17:43Z</dcterms:created>
  <dcterms:modified xsi:type="dcterms:W3CDTF">2011-09-16T13:57:26Z</dcterms:modified>
</cp:coreProperties>
</file>