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8" r:id="rId4"/>
    <p:sldId id="257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12" Type="http://schemas.openxmlformats.org/officeDocument/2006/relationships/image" Target="../media/image34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6" Type="http://schemas.openxmlformats.org/officeDocument/2006/relationships/image" Target="../media/image28.wmf"/><Relationship Id="rId11" Type="http://schemas.openxmlformats.org/officeDocument/2006/relationships/image" Target="../media/image33.wmf"/><Relationship Id="rId5" Type="http://schemas.openxmlformats.org/officeDocument/2006/relationships/image" Target="../media/image27.wmf"/><Relationship Id="rId10" Type="http://schemas.openxmlformats.org/officeDocument/2006/relationships/image" Target="../media/image32.wmf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1B0211C-EB9C-4039-ABE8-C2586694E36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50C528C-E7D6-452A-9C5D-B5842365B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C511A62-2A37-4B7D-9C56-752627A45C81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3A67B38-E9B7-4FD2-BA1E-A680405F652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EBF46-E24F-467E-BBF3-D4123DFD5FA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26ABE-E391-46EC-BD44-31B95E331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40CB1-4A77-44EE-A0A1-92F78EB0BE1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B407D-6CB7-4A13-83F4-9B30A84A8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30F7C-2424-4231-A7DB-354C7821090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84F9B-DC66-47F6-9D65-B11B21341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38432-F81A-45AE-915E-E6C020B7969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9DE8A-726B-4FFC-9931-53F737D30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7262F-C33E-4402-A9C6-7FC0A99884F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36CA3-2C11-4C16-A435-CEEC4A86E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D422B-BC6C-495D-BE0A-49699D2DE0B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96569-A369-438D-AF9A-0E9D4E9E9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7A65F-05AF-4522-8A84-2FF8112EAA97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B64EF-6D90-4358-AC0B-C72AAEC4B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FE91F-926A-4268-9794-48D7FC9DB02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77B21-C451-4014-A0EB-935F416FA0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C4252-99F4-47A9-906E-A59FC9BEE99B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C6F32-97CB-4C1C-84C7-5D980B975B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8497F-11F9-4BB1-AD6A-B020C7ECB36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3E936-A96B-439F-8281-CEE033BD9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0620-8CBE-4BB4-BFDD-440EC7D93E90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D1068-B17B-4499-8743-30B2922D4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150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A9DBFF4-BB1B-47C9-AB16-35B7609BF91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DF6A57D-A285-4355-914A-AEFD9C327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oleObject" Target="../embeddings/oleObject10.bin"/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4.bin"/><Relationship Id="rId12" Type="http://schemas.openxmlformats.org/officeDocument/2006/relationships/oleObject" Target="../embeddings/oleObject9.bin"/><Relationship Id="rId17" Type="http://schemas.openxmlformats.org/officeDocument/2006/relationships/oleObject" Target="../embeddings/oleObject14.bin"/><Relationship Id="rId2" Type="http://schemas.openxmlformats.org/officeDocument/2006/relationships/slideLayout" Target="../slideLayouts/slideLayout7.xml"/><Relationship Id="rId16" Type="http://schemas.openxmlformats.org/officeDocument/2006/relationships/oleObject" Target="../embeddings/oleObject13.bin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12.bin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1.bin"/><Relationship Id="rId9" Type="http://schemas.openxmlformats.org/officeDocument/2006/relationships/oleObject" Target="../embeddings/oleObject6.bin"/><Relationship Id="rId14" Type="http://schemas.openxmlformats.org/officeDocument/2006/relationships/oleObject" Target="../embeddings/oleObject11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6.bin"/><Relationship Id="rId13" Type="http://schemas.openxmlformats.org/officeDocument/2006/relationships/oleObject" Target="../embeddings/oleObject31.bin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5.bin"/><Relationship Id="rId12" Type="http://schemas.openxmlformats.org/officeDocument/2006/relationships/oleObject" Target="../embeddings/oleObject3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4.bin"/><Relationship Id="rId11" Type="http://schemas.openxmlformats.org/officeDocument/2006/relationships/oleObject" Target="../embeddings/oleObject29.bin"/><Relationship Id="rId5" Type="http://schemas.openxmlformats.org/officeDocument/2006/relationships/oleObject" Target="../embeddings/oleObject23.bin"/><Relationship Id="rId10" Type="http://schemas.openxmlformats.org/officeDocument/2006/relationships/oleObject" Target="../embeddings/oleObject28.bin"/><Relationship Id="rId4" Type="http://schemas.openxmlformats.org/officeDocument/2006/relationships/oleObject" Target="../embeddings/oleObject22.bin"/><Relationship Id="rId9" Type="http://schemas.openxmlformats.org/officeDocument/2006/relationships/oleObject" Target="../embeddings/oleObject27.bin"/><Relationship Id="rId14" Type="http://schemas.openxmlformats.org/officeDocument/2006/relationships/oleObject" Target="../embeddings/oleObject32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5604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Procenta a zlomky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PROCENTA A ZLOMKY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pl-PL" sz="2400" dirty="0">
                <a:latin typeface="+mj-lt"/>
                <a:ea typeface="+mj-ea"/>
                <a:cs typeface="+mj-cs"/>
              </a:rPr>
              <a:t/>
            </a:r>
            <a:br>
              <a:rPr lang="pl-PL" sz="2400" dirty="0">
                <a:latin typeface="+mj-lt"/>
                <a:ea typeface="+mj-ea"/>
                <a:cs typeface="+mj-cs"/>
              </a:rPr>
            </a:br>
            <a:r>
              <a:rPr lang="pl-PL" sz="2400" dirty="0">
                <a:latin typeface="+mj-lt"/>
                <a:ea typeface="+mj-ea"/>
                <a:cs typeface="+mj-cs"/>
              </a:rPr>
              <a:t/>
            </a:r>
            <a:br>
              <a:rPr lang="pl-PL" sz="2400" dirty="0">
                <a:latin typeface="+mj-lt"/>
                <a:ea typeface="+mj-ea"/>
                <a:cs typeface="+mj-cs"/>
              </a:rPr>
            </a:br>
            <a:r>
              <a:rPr lang="pl-PL" sz="8000" dirty="0">
                <a:latin typeface="+mj-lt"/>
                <a:ea typeface="+mj-ea"/>
                <a:cs typeface="+mj-cs"/>
              </a:rPr>
              <a:t>Příklad 1</a:t>
            </a:r>
            <a:br>
              <a:rPr lang="pl-PL" sz="8000" dirty="0">
                <a:latin typeface="+mj-lt"/>
                <a:ea typeface="+mj-ea"/>
                <a:cs typeface="+mj-cs"/>
              </a:rPr>
            </a:br>
            <a:r>
              <a:rPr lang="pl-PL" sz="8000" dirty="0" smtClean="0">
                <a:latin typeface="+mj-lt"/>
                <a:ea typeface="+mj-ea"/>
                <a:cs typeface="+mj-cs"/>
              </a:rPr>
              <a:t>Vypočítejte, čeho </a:t>
            </a:r>
            <a:r>
              <a:rPr lang="pl-PL" sz="8000" dirty="0">
                <a:latin typeface="+mj-lt"/>
                <a:ea typeface="+mj-ea"/>
                <a:cs typeface="+mj-cs"/>
              </a:rPr>
              <a:t>je více :</a:t>
            </a:r>
            <a:br>
              <a:rPr lang="pl-PL" sz="8000" dirty="0">
                <a:latin typeface="+mj-lt"/>
                <a:ea typeface="+mj-ea"/>
                <a:cs typeface="+mj-cs"/>
              </a:rPr>
            </a:br>
            <a:endParaRPr lang="cs-CZ" sz="80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pl-PL" sz="2400" b="1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pl-PL" sz="2400" b="1">
                <a:latin typeface="Calibri" pitchFamily="34" charset="0"/>
              </a:rPr>
              <a:t>a) 51 % z 17 jablek nebo 17 % z 51 hrušek;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pl-PL" sz="2400" b="1">
                <a:latin typeface="Calibri" pitchFamily="34" charset="0"/>
              </a:rPr>
              <a:t>b) 23 % z 400 mm nebo 2,3 % ze 40 mm;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pl-PL" sz="2400" b="1">
                <a:latin typeface="Calibri" pitchFamily="34" charset="0"/>
              </a:rPr>
              <a:t>c) 1,5 % z 12 K nebo 1,2 % z 15 Kč ;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pl-PL" sz="2400" b="1">
                <a:latin typeface="Calibri" pitchFamily="34" charset="0"/>
              </a:rPr>
              <a:t>d) 21,7 % z 56 l nebo 5 % z 8 hl;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pl-PL" sz="2400" b="1">
                <a:latin typeface="Calibri" pitchFamily="34" charset="0"/>
              </a:rPr>
              <a:t>e) 0,1 % z 5 dm nebo 2,1 % z 5 m;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4076700"/>
            <a:ext cx="5975350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2400">
                <a:latin typeface="Calibri" pitchFamily="34" charset="0"/>
              </a:rPr>
              <a:t>a) 51 % z 17 jablek  = 17 % z 51 hrušek;</a:t>
            </a:r>
          </a:p>
          <a:p>
            <a:r>
              <a:rPr lang="pl-PL" sz="2400">
                <a:latin typeface="Calibri" pitchFamily="34" charset="0"/>
              </a:rPr>
              <a:t>b) 23 % z 400 mm &gt; 2,3 % ze 40 mm;</a:t>
            </a:r>
          </a:p>
          <a:p>
            <a:r>
              <a:rPr lang="pl-PL" sz="2400">
                <a:latin typeface="Calibri" pitchFamily="34" charset="0"/>
              </a:rPr>
              <a:t>c) 1,5 % z 12 Kč = 1,2 % z 15 Kč ;</a:t>
            </a:r>
          </a:p>
          <a:p>
            <a:r>
              <a:rPr lang="pl-PL" sz="2400">
                <a:latin typeface="Calibri" pitchFamily="34" charset="0"/>
              </a:rPr>
              <a:t>d) 21,7 % z 56 l &lt; 5 % z 8 hl;</a:t>
            </a:r>
          </a:p>
          <a:p>
            <a:r>
              <a:rPr lang="pl-PL" sz="2400">
                <a:latin typeface="Calibri" pitchFamily="34" charset="0"/>
              </a:rPr>
              <a:t>e) 0,1 % z 5 dm &lt; 2,1 % z 5 m;</a:t>
            </a:r>
            <a:endParaRPr lang="cs-CZ" sz="2400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32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32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2000" b="1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 b="1">
                <a:latin typeface="Calibri" pitchFamily="34" charset="0"/>
              </a:rPr>
              <a:t>Řešení:</a:t>
            </a:r>
          </a:p>
        </p:txBody>
      </p:sp>
      <p:sp>
        <p:nvSpPr>
          <p:cNvPr id="16386" name="Obdélník 4"/>
          <p:cNvSpPr>
            <a:spLocks noChangeArrowheads="1"/>
          </p:cNvSpPr>
          <p:nvPr/>
        </p:nvSpPr>
        <p:spPr bwMode="auto">
          <a:xfrm>
            <a:off x="468313" y="260350"/>
            <a:ext cx="5616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Příklad 2 : Kolik procent základu </a:t>
            </a:r>
            <a:r>
              <a:rPr lang="cs-CZ">
                <a:latin typeface="Calibri" pitchFamily="34" charset="0"/>
              </a:rPr>
              <a:t>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8313" y="1052513"/>
            <a:ext cx="4572000" cy="19399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400" dirty="0">
                <a:latin typeface="+mn-lt"/>
              </a:rPr>
              <a:t>                        4</a:t>
            </a:r>
          </a:p>
          <a:p>
            <a:pPr marL="342900" indent="-342900"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pl-PL" sz="2400" dirty="0">
                <a:latin typeface="+mn-lt"/>
              </a:rPr>
              <a:t>jsou jeho ---;</a:t>
            </a:r>
          </a:p>
          <a:p>
            <a:pPr marL="342900" indent="-342900"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400" dirty="0">
                <a:latin typeface="+mn-lt"/>
              </a:rPr>
              <a:t>                        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400" dirty="0">
                <a:latin typeface="+mn-lt"/>
              </a:rPr>
              <a:t>b) je 0,7 celku ( základu );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400" dirty="0">
                <a:latin typeface="+mn-lt"/>
              </a:rPr>
              <a:t>            1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400" dirty="0">
                <a:latin typeface="+mn-lt"/>
              </a:rPr>
              <a:t>c) je 1---  celku ( základu );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400" dirty="0">
                <a:latin typeface="+mn-lt"/>
              </a:rPr>
              <a:t>            4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400" dirty="0">
                <a:latin typeface="+mn-lt"/>
              </a:rPr>
              <a:t>d) 3 základy;</a:t>
            </a:r>
            <a:endParaRPr lang="cs-CZ" sz="2400" dirty="0"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82738" y="3068638"/>
            <a:ext cx="6037262" cy="30480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4       80</a:t>
            </a:r>
          </a:p>
          <a:p>
            <a:pPr marL="342900" indent="-342900"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--- =  ------    </a:t>
            </a:r>
            <a:r>
              <a:rPr lang="az-Cyrl-AZ" sz="2400" dirty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základu je 80 %</a:t>
            </a:r>
          </a:p>
          <a:p>
            <a:pPr marL="342900" indent="-342900"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5      100</a:t>
            </a:r>
          </a:p>
          <a:p>
            <a:pPr marL="342900" indent="-342900"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  <a:p>
            <a:pPr marL="342900" indent="-342900"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                      70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b) 0,7 = 0,70 = ------    základu je 70 % </a:t>
            </a:r>
            <a:endParaRPr lang="az-Cyrl-AZ" sz="2400" dirty="0">
              <a:latin typeface="+mn-lt"/>
            </a:endParaRP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                     100</a:t>
            </a:r>
            <a:endParaRPr lang="az-Cyrl-AZ" sz="2400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c)      1        5      125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1 ---  =  --- = ------    základu je 125 %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  4        </a:t>
            </a:r>
            <a:r>
              <a:rPr lang="cs-CZ" sz="2400" dirty="0" err="1">
                <a:latin typeface="+mn-lt"/>
              </a:rPr>
              <a:t>4</a:t>
            </a:r>
            <a:r>
              <a:rPr lang="cs-CZ" sz="2400" dirty="0">
                <a:latin typeface="+mn-lt"/>
              </a:rPr>
              <a:t>      100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      3        300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d) 3 =  ---   = ------     představují 300 %</a:t>
            </a:r>
          </a:p>
          <a:p>
            <a:pPr fontAlgn="auto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      1        100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5" name="TextovéPole 1"/>
          <p:cNvSpPr txBox="1">
            <a:spLocks noChangeArrowheads="1"/>
          </p:cNvSpPr>
          <p:nvPr/>
        </p:nvSpPr>
        <p:spPr bwMode="auto">
          <a:xfrm>
            <a:off x="457200" y="228600"/>
            <a:ext cx="7848600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Příklad 3:</a:t>
            </a:r>
          </a:p>
          <a:p>
            <a:r>
              <a:rPr lang="cs-CZ" sz="2400">
                <a:latin typeface="Calibri" pitchFamily="34" charset="0"/>
              </a:rPr>
              <a:t>Jakou část základu tvoří:      a) 5 %     b) 0,8 %     c)21,4 %     </a:t>
            </a:r>
          </a:p>
          <a:p>
            <a:r>
              <a:rPr lang="cs-CZ" sz="2400">
                <a:latin typeface="Calibri" pitchFamily="34" charset="0"/>
              </a:rPr>
              <a:t>                                                  d) 100 %      e) 750 % </a:t>
            </a:r>
          </a:p>
        </p:txBody>
      </p:sp>
      <p:sp>
        <p:nvSpPr>
          <p:cNvPr id="2066" name="TextovéPole 2"/>
          <p:cNvSpPr txBox="1">
            <a:spLocks noChangeArrowheads="1"/>
          </p:cNvSpPr>
          <p:nvPr/>
        </p:nvSpPr>
        <p:spPr bwMode="auto">
          <a:xfrm>
            <a:off x="762000" y="1676400"/>
            <a:ext cx="1447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a) 5 % ….  </a:t>
            </a:r>
          </a:p>
        </p:txBody>
      </p:sp>
      <p:graphicFrame>
        <p:nvGraphicFramePr>
          <p:cNvPr id="5" name="Object 3"/>
          <p:cNvGraphicFramePr>
            <a:graphicFrameLocks noChangeAspect="1"/>
          </p:cNvGraphicFramePr>
          <p:nvPr/>
        </p:nvGraphicFramePr>
        <p:xfrm>
          <a:off x="1981200" y="1524000"/>
          <a:ext cx="609600" cy="858838"/>
        </p:xfrm>
        <a:graphic>
          <a:graphicData uri="http://schemas.openxmlformats.org/presentationml/2006/ole">
            <p:oleObj spid="_x0000_s2051" name="Rovnice" r:id="rId4" imgW="279360" imgH="39348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667000" y="1524000"/>
          <a:ext cx="749300" cy="858838"/>
        </p:xfrm>
        <a:graphic>
          <a:graphicData uri="http://schemas.openxmlformats.org/presentationml/2006/ole">
            <p:oleObj spid="_x0000_s2052" name="Rovnice" r:id="rId5" imgW="342720" imgH="393480" progId="Equation.3">
              <p:embed/>
            </p:oleObj>
          </a:graphicData>
        </a:graphic>
      </p:graphicFrame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62000" y="2667000"/>
            <a:ext cx="2362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b) 0,8 % …. 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62000" y="3657600"/>
            <a:ext cx="2209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c) 21,4 % …. 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62000" y="4648200"/>
            <a:ext cx="1676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d) 100 % …. 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62000" y="5486400"/>
            <a:ext cx="1981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e) 750 % ….  </a:t>
            </a:r>
          </a:p>
        </p:txBody>
      </p:sp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286000" y="2514600"/>
          <a:ext cx="609600" cy="858838"/>
        </p:xfrm>
        <a:graphic>
          <a:graphicData uri="http://schemas.openxmlformats.org/presentationml/2006/ole">
            <p:oleObj spid="_x0000_s2053" name="Rovnice" r:id="rId6" imgW="279360" imgH="39348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2308225" y="3505200"/>
          <a:ext cx="719138" cy="858838"/>
        </p:xfrm>
        <a:graphic>
          <a:graphicData uri="http://schemas.openxmlformats.org/presentationml/2006/ole">
            <p:oleObj spid="_x0000_s2054" name="Rovnice" r:id="rId7" imgW="330120" imgH="39348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2362200" y="4495800"/>
          <a:ext cx="609600" cy="858838"/>
        </p:xfrm>
        <a:graphic>
          <a:graphicData uri="http://schemas.openxmlformats.org/presentationml/2006/ole">
            <p:oleObj spid="_x0000_s2055" name="Rovnice" r:id="rId8" imgW="279360" imgH="39348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2362200" y="5334000"/>
          <a:ext cx="665163" cy="858838"/>
        </p:xfrm>
        <a:graphic>
          <a:graphicData uri="http://schemas.openxmlformats.org/presentationml/2006/ole">
            <p:oleObj spid="_x0000_s2056" name="Rovnice" r:id="rId9" imgW="304560" imgH="39348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2971800" y="2514600"/>
          <a:ext cx="1054100" cy="858838"/>
        </p:xfrm>
        <a:graphic>
          <a:graphicData uri="http://schemas.openxmlformats.org/presentationml/2006/ole">
            <p:oleObj spid="_x0000_s2057" name="Rovnice" r:id="rId10" imgW="482400" imgH="393480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4038600" y="2514600"/>
          <a:ext cx="887413" cy="858838"/>
        </p:xfrm>
        <a:graphic>
          <a:graphicData uri="http://schemas.openxmlformats.org/presentationml/2006/ole">
            <p:oleObj spid="_x0000_s2058" name="Rovnice" r:id="rId11" imgW="406080" imgH="39348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2971800" y="3505200"/>
          <a:ext cx="915988" cy="858838"/>
        </p:xfrm>
        <a:graphic>
          <a:graphicData uri="http://schemas.openxmlformats.org/presentationml/2006/ole">
            <p:oleObj spid="_x0000_s2059" name="Rovnice" r:id="rId12" imgW="419040" imgH="39348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2971800" y="4724400"/>
          <a:ext cx="471488" cy="358775"/>
        </p:xfrm>
        <a:graphic>
          <a:graphicData uri="http://schemas.openxmlformats.org/presentationml/2006/ole">
            <p:oleObj spid="_x0000_s2060" name="Rovnice" r:id="rId13" imgW="215640" imgH="164880" progId="Equation.3">
              <p:embed/>
            </p:oleObj>
          </a:graphicData>
        </a:graphic>
      </p:graphicFrame>
      <p:graphicFrame>
        <p:nvGraphicFramePr>
          <p:cNvPr id="2061" name="Object 13"/>
          <p:cNvGraphicFramePr>
            <a:graphicFrameLocks noChangeAspect="1"/>
          </p:cNvGraphicFramePr>
          <p:nvPr/>
        </p:nvGraphicFramePr>
        <p:xfrm>
          <a:off x="2971800" y="5562600"/>
          <a:ext cx="749300" cy="442913"/>
        </p:xfrm>
        <a:graphic>
          <a:graphicData uri="http://schemas.openxmlformats.org/presentationml/2006/ole">
            <p:oleObj spid="_x0000_s2061" name="Rovnice" r:id="rId14" imgW="342720" imgH="203040" progId="Equation.3">
              <p:embed/>
            </p:oleObj>
          </a:graphicData>
        </a:graphic>
      </p:graphicFrame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343400" y="1752600"/>
            <a:ext cx="34290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5 % základu představuje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267200" y="4724400"/>
            <a:ext cx="48768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100 % základu představuje 1 základ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267200" y="5562600"/>
            <a:ext cx="48768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750 % základu představuje 7,5 základu</a:t>
            </a:r>
          </a:p>
        </p:txBody>
      </p:sp>
      <p:graphicFrame>
        <p:nvGraphicFramePr>
          <p:cNvPr id="2062" name="Object 14"/>
          <p:cNvGraphicFramePr>
            <a:graphicFrameLocks noChangeAspect="1"/>
          </p:cNvGraphicFramePr>
          <p:nvPr/>
        </p:nvGraphicFramePr>
        <p:xfrm>
          <a:off x="7315200" y="1600200"/>
          <a:ext cx="400050" cy="685800"/>
        </p:xfrm>
        <a:graphic>
          <a:graphicData uri="http://schemas.openxmlformats.org/presentationml/2006/ole">
            <p:oleObj spid="_x0000_s2062" name="Rovnice" r:id="rId15" imgW="228600" imgH="393480" progId="Equation.3">
              <p:embed/>
            </p:oleObj>
          </a:graphicData>
        </a:graphic>
      </p:graphicFrame>
      <p:sp>
        <p:nvSpPr>
          <p:cNvPr id="29" name="Obdélník 28"/>
          <p:cNvSpPr>
            <a:spLocks noChangeArrowheads="1"/>
          </p:cNvSpPr>
          <p:nvPr/>
        </p:nvSpPr>
        <p:spPr bwMode="auto">
          <a:xfrm>
            <a:off x="7696200" y="175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základu</a:t>
            </a:r>
            <a:endParaRPr lang="cs-CZ">
              <a:latin typeface="Calibri" pitchFamily="34" charset="0"/>
            </a:endParaRP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5410200" y="2743200"/>
            <a:ext cx="3429000" cy="968375"/>
            <a:chOff x="5410200" y="2743200"/>
            <a:chExt cx="3429000" cy="969057"/>
          </a:xfrm>
        </p:grpSpPr>
        <p:sp>
          <p:nvSpPr>
            <p:cNvPr id="2084" name="TextovéPole 20"/>
            <p:cNvSpPr txBox="1">
              <a:spLocks noChangeArrowheads="1"/>
            </p:cNvSpPr>
            <p:nvPr/>
          </p:nvSpPr>
          <p:spPr bwMode="auto">
            <a:xfrm>
              <a:off x="5410200" y="2743200"/>
              <a:ext cx="3429000" cy="430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200" b="1">
                  <a:latin typeface="Calibri" pitchFamily="34" charset="0"/>
                </a:rPr>
                <a:t>0,8 % základu představuje</a:t>
              </a:r>
            </a:p>
          </p:txBody>
        </p:sp>
        <p:graphicFrame>
          <p:nvGraphicFramePr>
            <p:cNvPr id="2063" name="Object 15"/>
            <p:cNvGraphicFramePr>
              <a:graphicFrameLocks noChangeAspect="1"/>
            </p:cNvGraphicFramePr>
            <p:nvPr/>
          </p:nvGraphicFramePr>
          <p:xfrm>
            <a:off x="5943600" y="3048000"/>
            <a:ext cx="471487" cy="664257"/>
          </p:xfrm>
          <a:graphic>
            <a:graphicData uri="http://schemas.openxmlformats.org/presentationml/2006/ole">
              <p:oleObj spid="_x0000_s2063" name="Rovnice" r:id="rId16" imgW="279360" imgH="393480" progId="Equation.3">
                <p:embed/>
              </p:oleObj>
            </a:graphicData>
          </a:graphic>
        </p:graphicFrame>
        <p:sp>
          <p:nvSpPr>
            <p:cNvPr id="2085" name="Obdélník 29"/>
            <p:cNvSpPr>
              <a:spLocks noChangeArrowheads="1"/>
            </p:cNvSpPr>
            <p:nvPr/>
          </p:nvSpPr>
          <p:spPr bwMode="auto">
            <a:xfrm>
              <a:off x="6400800" y="3200400"/>
              <a:ext cx="91428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>
                  <a:latin typeface="Calibri" pitchFamily="34" charset="0"/>
                </a:rPr>
                <a:t>základu</a:t>
              </a:r>
              <a:endParaRPr lang="cs-CZ">
                <a:latin typeface="Calibri" pitchFamily="34" charset="0"/>
              </a:endParaRPr>
            </a:p>
          </p:txBody>
        </p:sp>
      </p:grpSp>
      <p:sp>
        <p:nvSpPr>
          <p:cNvPr id="31" name="Šipka doprava 30"/>
          <p:cNvSpPr/>
          <p:nvPr/>
        </p:nvSpPr>
        <p:spPr>
          <a:xfrm>
            <a:off x="3581400" y="1828800"/>
            <a:ext cx="304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9" name="Skupina 38"/>
          <p:cNvGrpSpPr>
            <a:grpSpLocks/>
          </p:cNvGrpSpPr>
          <p:nvPr/>
        </p:nvGrpSpPr>
        <p:grpSpPr bwMode="auto">
          <a:xfrm>
            <a:off x="4114800" y="3581400"/>
            <a:ext cx="4724400" cy="736600"/>
            <a:chOff x="4114800" y="3581400"/>
            <a:chExt cx="4724289" cy="737062"/>
          </a:xfrm>
        </p:grpSpPr>
        <p:sp>
          <p:nvSpPr>
            <p:cNvPr id="2082" name="Obdélník 27"/>
            <p:cNvSpPr>
              <a:spLocks noChangeArrowheads="1"/>
            </p:cNvSpPr>
            <p:nvPr/>
          </p:nvSpPr>
          <p:spPr bwMode="auto">
            <a:xfrm>
              <a:off x="7924800" y="3733800"/>
              <a:ext cx="91428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>
                  <a:latin typeface="Calibri" pitchFamily="34" charset="0"/>
                </a:rPr>
                <a:t>základu</a:t>
              </a:r>
              <a:endParaRPr lang="cs-CZ">
                <a:latin typeface="Calibri" pitchFamily="34" charset="0"/>
              </a:endParaRPr>
            </a:p>
          </p:txBody>
        </p:sp>
        <p:sp>
          <p:nvSpPr>
            <p:cNvPr id="2083" name="TextovéPole 21"/>
            <p:cNvSpPr txBox="1">
              <a:spLocks noChangeArrowheads="1"/>
            </p:cNvSpPr>
            <p:nvPr/>
          </p:nvSpPr>
          <p:spPr bwMode="auto">
            <a:xfrm>
              <a:off x="4114800" y="3733800"/>
              <a:ext cx="4419600" cy="430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200" b="1">
                  <a:latin typeface="Calibri" pitchFamily="34" charset="0"/>
                </a:rPr>
                <a:t>21,4 % základu představuje</a:t>
              </a:r>
            </a:p>
          </p:txBody>
        </p:sp>
        <p:graphicFrame>
          <p:nvGraphicFramePr>
            <p:cNvPr id="2064" name="Object 16"/>
            <p:cNvGraphicFramePr>
              <a:graphicFrameLocks noChangeAspect="1"/>
            </p:cNvGraphicFramePr>
            <p:nvPr/>
          </p:nvGraphicFramePr>
          <p:xfrm>
            <a:off x="7391400" y="3581400"/>
            <a:ext cx="547687" cy="737062"/>
          </p:xfrm>
          <a:graphic>
            <a:graphicData uri="http://schemas.openxmlformats.org/presentationml/2006/ole">
              <p:oleObj spid="_x0000_s2064" name="Rovnice" r:id="rId17" imgW="291960" imgH="393480" progId="Equation.3">
                <p:embed/>
              </p:oleObj>
            </a:graphicData>
          </a:graphic>
        </p:graphicFrame>
      </p:grpSp>
      <p:sp>
        <p:nvSpPr>
          <p:cNvPr id="32" name="Šipka doprava 31"/>
          <p:cNvSpPr/>
          <p:nvPr/>
        </p:nvSpPr>
        <p:spPr>
          <a:xfrm>
            <a:off x="3886200" y="3810000"/>
            <a:ext cx="304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5029200" y="2819400"/>
            <a:ext cx="304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3886200" y="5638800"/>
            <a:ext cx="304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3810000" y="4800600"/>
            <a:ext cx="304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20" grpId="0"/>
      <p:bldP spid="23" grpId="0"/>
      <p:bldP spid="24" grpId="0"/>
      <p:bldP spid="29" grpId="0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TextovéPole 1"/>
          <p:cNvSpPr txBox="1">
            <a:spLocks noChangeArrowheads="1"/>
          </p:cNvSpPr>
          <p:nvPr/>
        </p:nvSpPr>
        <p:spPr bwMode="auto">
          <a:xfrm>
            <a:off x="457200" y="304800"/>
            <a:ext cx="79248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Příklad 4:</a:t>
            </a:r>
          </a:p>
          <a:p>
            <a:r>
              <a:rPr lang="cs-CZ" sz="2800">
                <a:latin typeface="Calibri" pitchFamily="34" charset="0"/>
              </a:rPr>
              <a:t>  Jakou část základu tvoří a) 25 Kč z 20 Kč;</a:t>
            </a:r>
          </a:p>
          <a:p>
            <a:r>
              <a:rPr lang="cs-CZ" sz="2800">
                <a:latin typeface="Calibri" pitchFamily="34" charset="0"/>
              </a:rPr>
              <a:t>                                             b) 520 m z 200 m</a:t>
            </a:r>
          </a:p>
        </p:txBody>
      </p:sp>
      <p:sp>
        <p:nvSpPr>
          <p:cNvPr id="1033" name="TextovéPole 2"/>
          <p:cNvSpPr txBox="1">
            <a:spLocks noChangeArrowheads="1"/>
          </p:cNvSpPr>
          <p:nvPr/>
        </p:nvSpPr>
        <p:spPr bwMode="auto">
          <a:xfrm>
            <a:off x="838200" y="1524000"/>
            <a:ext cx="190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Řešení: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14400" y="2286000"/>
            <a:ext cx="7620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>
                <a:latin typeface="Calibri" pitchFamily="34" charset="0"/>
              </a:rPr>
              <a:t>20 Kč je základ;          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                        1 Kč z 20 Kč je       základu</a:t>
            </a:r>
          </a:p>
          <a:p>
            <a:pPr marL="342900" indent="-342900"/>
            <a:r>
              <a:rPr lang="cs-CZ">
                <a:latin typeface="Calibri" pitchFamily="34" charset="0"/>
              </a:rPr>
              <a:t>                                          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                      15 Kč z 20 Kč je       základu ….          </a:t>
            </a:r>
            <a:r>
              <a:rPr lang="cs-CZ">
                <a:latin typeface="Calibri" pitchFamily="34" charset="0"/>
              </a:rPr>
              <a:t>                                     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14400" y="4191000"/>
            <a:ext cx="67818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b) 200 m je základ;  </a:t>
            </a:r>
          </a:p>
          <a:p>
            <a:r>
              <a:rPr lang="cs-CZ" sz="2400">
                <a:latin typeface="Calibri" pitchFamily="34" charset="0"/>
              </a:rPr>
              <a:t>                           1 m z 200 m je         základu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           520 m z 200 m je          základu …</a:t>
            </a:r>
          </a:p>
        </p:txBody>
      </p:sp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4343400" y="2514600"/>
          <a:ext cx="381000" cy="655638"/>
        </p:xfrm>
        <a:graphic>
          <a:graphicData uri="http://schemas.openxmlformats.org/presentationml/2006/ole">
            <p:oleObj spid="_x0000_s1026" name="Rovnice" r:id="rId3" imgW="228600" imgH="39348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419600" y="3200400"/>
          <a:ext cx="381000" cy="655638"/>
        </p:xfrm>
        <a:graphic>
          <a:graphicData uri="http://schemas.openxmlformats.org/presentationml/2006/ole">
            <p:oleObj spid="_x0000_s1027" name="Rovnice" r:id="rId4" imgW="228600" imgH="39348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6172200" y="3200400"/>
          <a:ext cx="466725" cy="655638"/>
        </p:xfrm>
        <a:graphic>
          <a:graphicData uri="http://schemas.openxmlformats.org/presentationml/2006/ole">
            <p:oleObj spid="_x0000_s1028" name="Rovnice" r:id="rId5" imgW="279360" imgH="393480" progId="Equation.3">
              <p:embed/>
            </p:oleObj>
          </a:graphicData>
        </a:graphic>
      </p:graphicFrame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6553200" y="3276600"/>
            <a:ext cx="1430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základu ...</a:t>
            </a:r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4660900" y="4495800"/>
          <a:ext cx="508000" cy="655638"/>
        </p:xfrm>
        <a:graphic>
          <a:graphicData uri="http://schemas.openxmlformats.org/presentationml/2006/ole">
            <p:oleObj spid="_x0000_s1029" name="Rovnice" r:id="rId6" imgW="304560" imgH="393480" progId="Equation.3">
              <p:embed/>
            </p:oleObj>
          </a:graphicData>
        </a:graphic>
      </p:graphicFrame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3886200" y="5181600"/>
          <a:ext cx="508000" cy="655638"/>
        </p:xfrm>
        <a:graphic>
          <a:graphicData uri="http://schemas.openxmlformats.org/presentationml/2006/ole">
            <p:oleObj spid="_x0000_s1030" name="Rovnice" r:id="rId7" imgW="304560" imgH="393480" progId="Equation.3">
              <p:embed/>
            </p:oleObj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791200" y="5181600"/>
          <a:ext cx="509588" cy="655638"/>
        </p:xfrm>
        <a:graphic>
          <a:graphicData uri="http://schemas.openxmlformats.org/presentationml/2006/ole">
            <p:oleObj spid="_x0000_s1031" name="Rovnice" r:id="rId8" imgW="304560" imgH="393480" progId="Equation.3">
              <p:embed/>
            </p:oleObj>
          </a:graphicData>
        </a:graphic>
      </p:graphicFrame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6324600" y="5334000"/>
            <a:ext cx="1130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základu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772400" y="3276600"/>
            <a:ext cx="1143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75 %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315200" y="5334000"/>
            <a:ext cx="1447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… 260 %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8600" y="228600"/>
            <a:ext cx="8915400" cy="24622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Příklad 5: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Jaká část základu je vyšrafována, </a:t>
            </a:r>
            <a:r>
              <a:rPr lang="cs-CZ" sz="2200" dirty="0" smtClean="0">
                <a:latin typeface="+mn-lt"/>
              </a:rPr>
              <a:t>je-li:</a:t>
            </a:r>
            <a:endParaRPr lang="cs-CZ" sz="2200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200" dirty="0">
                <a:latin typeface="+mn-lt"/>
              </a:rPr>
              <a:t>u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>
                <a:latin typeface="+mn-lt"/>
              </a:rPr>
              <a:t>čtverce rozděleného na 25 stejných </a:t>
            </a:r>
            <a:r>
              <a:rPr lang="cs-CZ" sz="2200" dirty="0" smtClean="0">
                <a:latin typeface="+mn-lt"/>
              </a:rPr>
              <a:t>částí </a:t>
            </a:r>
            <a:r>
              <a:rPr lang="cs-CZ" sz="2200" dirty="0">
                <a:latin typeface="+mn-lt"/>
              </a:rPr>
              <a:t>vyšrafováno 8 čtverců.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b)    </a:t>
            </a:r>
            <a:r>
              <a:rPr lang="cs-CZ" sz="2200" dirty="0" smtClean="0">
                <a:latin typeface="+mn-lt"/>
              </a:rPr>
              <a:t>u </a:t>
            </a:r>
            <a:r>
              <a:rPr lang="cs-CZ" sz="2200" dirty="0">
                <a:latin typeface="+mn-lt"/>
              </a:rPr>
              <a:t>kružnice rozdělené na 8 stejných částí </a:t>
            </a:r>
            <a:r>
              <a:rPr lang="cs-CZ" sz="2200" dirty="0" smtClean="0">
                <a:latin typeface="+mn-lt"/>
              </a:rPr>
              <a:t>vyšrafováno </a:t>
            </a:r>
            <a:r>
              <a:rPr lang="cs-CZ" sz="2200" dirty="0">
                <a:latin typeface="+mn-lt"/>
              </a:rPr>
              <a:t>7 částí.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endParaRPr lang="cs-CZ" sz="2200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c)     </a:t>
            </a:r>
            <a:r>
              <a:rPr lang="cs-CZ" sz="2200" dirty="0" smtClean="0">
                <a:latin typeface="+mn-lt"/>
              </a:rPr>
              <a:t>ze </a:t>
            </a:r>
            <a:r>
              <a:rPr lang="cs-CZ" sz="2200" dirty="0">
                <a:latin typeface="+mn-lt"/>
              </a:rPr>
              <a:t>20 </a:t>
            </a:r>
            <a:r>
              <a:rPr lang="cs-CZ" sz="2200" dirty="0" smtClean="0">
                <a:latin typeface="+mn-lt"/>
              </a:rPr>
              <a:t>obdélníčků </a:t>
            </a:r>
            <a:r>
              <a:rPr lang="cs-CZ" sz="2200" dirty="0">
                <a:latin typeface="+mn-lt"/>
              </a:rPr>
              <a:t>je vyšrafováno 5 </a:t>
            </a:r>
            <a:r>
              <a:rPr lang="cs-CZ" sz="2200" dirty="0" smtClean="0">
                <a:latin typeface="+mn-lt"/>
              </a:rPr>
              <a:t>obdélníčků</a:t>
            </a:r>
            <a:r>
              <a:rPr lang="cs-CZ" sz="2200" dirty="0">
                <a:latin typeface="+mn-lt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7200" y="3429000"/>
            <a:ext cx="8001000" cy="2954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Příklad 6: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Jaké části celku odpovídá: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1%			d) 50 %		g) 124 %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endParaRPr lang="cs-CZ" sz="24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b) 10 % 		e) 99 % 		h) 1000 %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c) 23 % 		f) 100 % 		i) 0,5 % 	</a:t>
            </a:r>
            <a:r>
              <a:rPr lang="cs-CZ" dirty="0">
                <a:latin typeface="+mn-lt"/>
              </a:rPr>
              <a:t>	</a:t>
            </a:r>
          </a:p>
        </p:txBody>
      </p:sp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1524000" y="4114800"/>
          <a:ext cx="323850" cy="457200"/>
        </p:xfrm>
        <a:graphic>
          <a:graphicData uri="http://schemas.openxmlformats.org/presentationml/2006/ole">
            <p:oleObj spid="_x0000_s3074" name="Rovnice" r:id="rId3" imgW="279360" imgH="39348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600200" y="4953000"/>
          <a:ext cx="677863" cy="457200"/>
        </p:xfrm>
        <a:graphic>
          <a:graphicData uri="http://schemas.openxmlformats.org/presentationml/2006/ole">
            <p:oleObj spid="_x0000_s3075" name="Rovnice" r:id="rId4" imgW="583920" imgH="39348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600200" y="5562600"/>
          <a:ext cx="323850" cy="457200"/>
        </p:xfrm>
        <a:graphic>
          <a:graphicData uri="http://schemas.openxmlformats.org/presentationml/2006/ole">
            <p:oleObj spid="_x0000_s3076" name="Rovnice" r:id="rId5" imgW="27936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4419600" y="4876800"/>
          <a:ext cx="323850" cy="457200"/>
        </p:xfrm>
        <a:graphic>
          <a:graphicData uri="http://schemas.openxmlformats.org/presentationml/2006/ole">
            <p:oleObj spid="_x0000_s3077" name="Rovnice" r:id="rId6" imgW="279360" imgH="393480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4267200" y="4114800"/>
          <a:ext cx="619125" cy="457200"/>
        </p:xfrm>
        <a:graphic>
          <a:graphicData uri="http://schemas.openxmlformats.org/presentationml/2006/ole">
            <p:oleObj spid="_x0000_s3078" name="Rovnice" r:id="rId7" imgW="53316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156450" y="4114800"/>
          <a:ext cx="692150" cy="457200"/>
        </p:xfrm>
        <a:graphic>
          <a:graphicData uri="http://schemas.openxmlformats.org/presentationml/2006/ole">
            <p:oleObj spid="_x0000_s3079" name="Rovnice" r:id="rId8" imgW="59688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086600" y="5562600"/>
          <a:ext cx="1325563" cy="457200"/>
        </p:xfrm>
        <a:graphic>
          <a:graphicData uri="http://schemas.openxmlformats.org/presentationml/2006/ole">
            <p:oleObj spid="_x0000_s3080" name="Rovnice" r:id="rId9" imgW="114300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4495800" y="5562600"/>
          <a:ext cx="544513" cy="457200"/>
        </p:xfrm>
        <a:graphic>
          <a:graphicData uri="http://schemas.openxmlformats.org/presentationml/2006/ole">
            <p:oleObj spid="_x0000_s3081" name="Rovnice" r:id="rId10" imgW="469800" imgH="393480" progId="Equation.3">
              <p:embed/>
            </p:oleObj>
          </a:graphicData>
        </a:graphic>
      </p:graphicFrame>
      <p:graphicFrame>
        <p:nvGraphicFramePr>
          <p:cNvPr id="3082" name="Object 10"/>
          <p:cNvGraphicFramePr>
            <a:graphicFrameLocks noChangeAspect="1"/>
          </p:cNvGraphicFramePr>
          <p:nvPr/>
        </p:nvGraphicFramePr>
        <p:xfrm>
          <a:off x="7391400" y="4953000"/>
          <a:ext cx="738188" cy="457200"/>
        </p:xfrm>
        <a:graphic>
          <a:graphicData uri="http://schemas.openxmlformats.org/presentationml/2006/ole">
            <p:oleObj spid="_x0000_s3082" name="Rovnice" r:id="rId11" imgW="634680" imgH="393480" progId="Equation.3">
              <p:embed/>
            </p:oleObj>
          </a:graphicData>
        </a:graphic>
      </p:graphicFrame>
      <p:graphicFrame>
        <p:nvGraphicFramePr>
          <p:cNvPr id="3083" name="Object 11"/>
          <p:cNvGraphicFramePr>
            <a:graphicFrameLocks noChangeAspect="1"/>
          </p:cNvGraphicFramePr>
          <p:nvPr/>
        </p:nvGraphicFramePr>
        <p:xfrm>
          <a:off x="838200" y="1219200"/>
          <a:ext cx="309563" cy="457200"/>
        </p:xfrm>
        <a:graphic>
          <a:graphicData uri="http://schemas.openxmlformats.org/presentationml/2006/ole">
            <p:oleObj spid="_x0000_s3083" name="Rovnice" r:id="rId12" imgW="266400" imgH="393480" progId="Equation.3">
              <p:embed/>
            </p:oleObj>
          </a:graphicData>
        </a:graphic>
      </p:graphicFrame>
      <p:graphicFrame>
        <p:nvGraphicFramePr>
          <p:cNvPr id="3084" name="Object 12"/>
          <p:cNvGraphicFramePr>
            <a:graphicFrameLocks noChangeAspect="1"/>
          </p:cNvGraphicFramePr>
          <p:nvPr/>
        </p:nvGraphicFramePr>
        <p:xfrm>
          <a:off x="838200" y="1905000"/>
          <a:ext cx="222250" cy="457200"/>
        </p:xfrm>
        <a:graphic>
          <a:graphicData uri="http://schemas.openxmlformats.org/presentationml/2006/ole">
            <p:oleObj spid="_x0000_s3084" name="Rovnice" r:id="rId13" imgW="190440" imgH="393480" progId="Equation.3">
              <p:embed/>
            </p:oleObj>
          </a:graphicData>
        </a:graphic>
      </p:graphicFrame>
      <p:graphicFrame>
        <p:nvGraphicFramePr>
          <p:cNvPr id="3086" name="Object 14"/>
          <p:cNvGraphicFramePr>
            <a:graphicFrameLocks noChangeAspect="1"/>
          </p:cNvGraphicFramePr>
          <p:nvPr/>
        </p:nvGraphicFramePr>
        <p:xfrm>
          <a:off x="838200" y="2590800"/>
          <a:ext cx="546100" cy="457200"/>
        </p:xfrm>
        <a:graphic>
          <a:graphicData uri="http://schemas.openxmlformats.org/presentationml/2006/ole">
            <p:oleObj spid="_x0000_s3086" name="Rovnice" r:id="rId14" imgW="469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1066800" y="609600"/>
            <a:ext cx="3810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Vypracovala Ivana Nováková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504</Words>
  <Application>Microsoft Office PowerPoint</Application>
  <PresentationFormat>Předvádění na obrazovce (4:3)</PresentationFormat>
  <Paragraphs>100</Paragraphs>
  <Slides>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Snímek 1</vt:lpstr>
      <vt:lpstr>PROCENTA A ZLOMKY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21</cp:revision>
  <dcterms:created xsi:type="dcterms:W3CDTF">2011-02-27T14:40:30Z</dcterms:created>
  <dcterms:modified xsi:type="dcterms:W3CDTF">2013-05-10T07:36:13Z</dcterms:modified>
</cp:coreProperties>
</file>