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4" r:id="rId7"/>
    <p:sldId id="265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E8C1-D8DB-4099-89C0-7178B332381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F41F562-2008-4116-A9BF-FEB86DF65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E8C1-D8DB-4099-89C0-7178B332381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F41F562-2008-4116-A9BF-FEB86DF65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E8C1-D8DB-4099-89C0-7178B332381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F562-2008-4116-A9BF-FEB86DF657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E8C1-D8DB-4099-89C0-7178B332381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F562-2008-4116-A9BF-FEB86DF65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E8C1-D8DB-4099-89C0-7178B332381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F41F562-2008-4116-A9BF-FEB86DF657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E8C1-D8DB-4099-89C0-7178B332381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F562-2008-4116-A9BF-FEB86DF65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E8C1-D8DB-4099-89C0-7178B332381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F562-2008-4116-A9BF-FEB86DF65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E8C1-D8DB-4099-89C0-7178B332381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F562-2008-4116-A9BF-FEB86DF65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E8C1-D8DB-4099-89C0-7178B332381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F562-2008-4116-A9BF-FEB86DF657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E8C1-D8DB-4099-89C0-7178B332381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F562-2008-4116-A9BF-FEB86DF65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E8C1-D8DB-4099-89C0-7178B332381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F562-2008-4116-A9BF-FEB86DF657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D85E8C1-D8DB-4099-89C0-7178B332381F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F41F562-2008-4116-A9BF-FEB86DF657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2224937"/>
              </p:ext>
            </p:extLst>
          </p:nvPr>
        </p:nvGraphicFramePr>
        <p:xfrm>
          <a:off x="1368425" y="2924944"/>
          <a:ext cx="6405925" cy="278892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Bláhová Eva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VY_32_INOVACE_4A_3_Svalová soustava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4A_PD5.roč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18. 2.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2013 v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k výkladu a procvičení učiva. Žáci se seznamují se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stavbou a funkcí svalové soustavy. </a:t>
                      </a:r>
                      <a:endParaRPr lang="cs-CZ" sz="1400" baseline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1484785"/>
            <a:ext cx="8458200" cy="1584175"/>
          </a:xfrm>
        </p:spPr>
        <p:txBody>
          <a:bodyPr>
            <a:normAutofit/>
          </a:bodyPr>
          <a:lstStyle/>
          <a:p>
            <a:r>
              <a:rPr lang="cs-CZ" sz="7200" b="1" u="sng" dirty="0" smtClean="0"/>
              <a:t>Svalová soustava</a:t>
            </a:r>
            <a:endParaRPr lang="cs-CZ" sz="7200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- </a:t>
            </a:r>
            <a:r>
              <a:rPr lang="cs-CZ" sz="4000" b="1" i="1" dirty="0" smtClean="0"/>
              <a:t>Zajišťuje pohyb</a:t>
            </a:r>
            <a:endParaRPr lang="cs-CZ" sz="4000" b="1" i="1" dirty="0"/>
          </a:p>
        </p:txBody>
      </p:sp>
      <p:pic>
        <p:nvPicPr>
          <p:cNvPr id="1028" name="Picture 4" descr="C:\Users\admin\AppData\Local\Microsoft\Windows\Temporary Internet Files\Content.IE5\B6NRRZBZ\MP90043842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669466"/>
            <a:ext cx="2448272" cy="3651542"/>
          </a:xfrm>
          <a:prstGeom prst="rect">
            <a:avLst/>
          </a:prstGeom>
          <a:noFill/>
        </p:spPr>
      </p:pic>
      <p:pic>
        <p:nvPicPr>
          <p:cNvPr id="1029" name="Picture 5" descr="C:\Users\admin\AppData\Local\Microsoft\Windows\Temporary Internet Files\Content.IE5\IK1ZDJ6M\MC9002326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39372" y="0"/>
            <a:ext cx="1304628" cy="16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332656"/>
            <a:ext cx="8686800" cy="5747469"/>
          </a:xfrm>
        </p:spPr>
        <p:txBody>
          <a:bodyPr>
            <a:normAutofit/>
          </a:bodyPr>
          <a:lstStyle/>
          <a:p>
            <a:r>
              <a:rPr lang="cs-CZ" sz="4000" b="1" i="1" dirty="0" smtClean="0"/>
              <a:t>Co všechno zajišťují svaly?</a:t>
            </a:r>
            <a:endParaRPr lang="cs-CZ" sz="4000" b="1" i="1" dirty="0"/>
          </a:p>
        </p:txBody>
      </p:sp>
      <p:pic>
        <p:nvPicPr>
          <p:cNvPr id="4" name="Picture 5" descr="C:\Users\admin\AppData\Local\Microsoft\Windows\Temporary Internet Files\Content.IE5\IK1ZDJ6M\MC90023260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188640"/>
            <a:ext cx="1368152" cy="1708109"/>
          </a:xfrm>
          <a:prstGeom prst="rect">
            <a:avLst/>
          </a:prstGeom>
          <a:noFill/>
        </p:spPr>
      </p:pic>
      <p:pic>
        <p:nvPicPr>
          <p:cNvPr id="2050" name="Picture 2" descr="Zobrazit podrobnost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420888"/>
            <a:ext cx="1656183" cy="1656184"/>
          </a:xfrm>
          <a:prstGeom prst="rect">
            <a:avLst/>
          </a:prstGeom>
          <a:noFill/>
        </p:spPr>
      </p:pic>
      <p:pic>
        <p:nvPicPr>
          <p:cNvPr id="2056" name="Picture 8" descr="Zobrazit podrobnost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4293096"/>
            <a:ext cx="2232248" cy="2232250"/>
          </a:xfrm>
          <a:prstGeom prst="rect">
            <a:avLst/>
          </a:prstGeom>
          <a:noFill/>
        </p:spPr>
      </p:pic>
      <p:pic>
        <p:nvPicPr>
          <p:cNvPr id="2058" name="Picture 10" descr="Zobrazit podrobnosti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2276872"/>
            <a:ext cx="1828800" cy="1828800"/>
          </a:xfrm>
          <a:prstGeom prst="rect">
            <a:avLst/>
          </a:prstGeom>
          <a:noFill/>
        </p:spPr>
      </p:pic>
      <p:pic>
        <p:nvPicPr>
          <p:cNvPr id="2060" name="Picture 12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2708920"/>
            <a:ext cx="1828800" cy="1828800"/>
          </a:xfrm>
          <a:prstGeom prst="rect">
            <a:avLst/>
          </a:prstGeom>
          <a:noFill/>
        </p:spPr>
      </p:pic>
      <p:pic>
        <p:nvPicPr>
          <p:cNvPr id="2062" name="Picture 14" descr="Zobrazit podrobnosti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4437112"/>
            <a:ext cx="2160240" cy="2160240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611560" y="1340768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000" b="1" i="1" dirty="0" smtClean="0"/>
              <a:t> veškerý pohyb těla</a:t>
            </a:r>
          </a:p>
          <a:p>
            <a:pPr>
              <a:buFontTx/>
              <a:buChar char="-"/>
            </a:pPr>
            <a:r>
              <a:rPr lang="cs-CZ" sz="2000" b="1" i="1" dirty="0"/>
              <a:t> </a:t>
            </a:r>
            <a:r>
              <a:rPr lang="cs-CZ" sz="2000" b="1" i="1" dirty="0" smtClean="0"/>
              <a:t>činnost vnitřních orgánů</a:t>
            </a:r>
            <a:endParaRPr lang="cs-CZ" sz="20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u="sng" dirty="0" smtClean="0"/>
              <a:t>SVALY</a:t>
            </a:r>
            <a:endParaRPr lang="cs-CZ" sz="4400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79512" y="1556792"/>
            <a:ext cx="4191000" cy="4724400"/>
          </a:xfrm>
        </p:spPr>
        <p:txBody>
          <a:bodyPr/>
          <a:lstStyle/>
          <a:p>
            <a:r>
              <a:rPr lang="cs-CZ" dirty="0" smtClean="0"/>
              <a:t>Upínají se na kostru pomocí šlach</a:t>
            </a:r>
          </a:p>
          <a:p>
            <a:r>
              <a:rPr lang="cs-CZ" dirty="0" smtClean="0"/>
              <a:t>Při pohybu se zkracují nebo natahují</a:t>
            </a:r>
          </a:p>
          <a:p>
            <a:r>
              <a:rPr lang="cs-CZ" dirty="0" smtClean="0"/>
              <a:t>Kosterní svalstvo ovládáme vůlí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admin\AppData\Local\Microsoft\Windows\Temporary Internet Files\Content.IE5\HUCSK6GQ\MC90023260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188640"/>
            <a:ext cx="1199455" cy="1497719"/>
          </a:xfrm>
          <a:prstGeom prst="rect">
            <a:avLst/>
          </a:prstGeom>
          <a:noFill/>
        </p:spPr>
      </p:pic>
      <p:pic>
        <p:nvPicPr>
          <p:cNvPr id="1027" name="Picture 3" descr="C:\Users\admin\AppData\Local\Microsoft\Windows\Temporary Internet Files\Content.IE5\FHTPFQ8J\MC90042616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2564904"/>
            <a:ext cx="1944216" cy="3919891"/>
          </a:xfrm>
          <a:prstGeom prst="rect">
            <a:avLst/>
          </a:prstGeom>
          <a:noFill/>
        </p:spPr>
      </p:pic>
      <p:sp>
        <p:nvSpPr>
          <p:cNvPr id="9" name="Šipka doprava 8"/>
          <p:cNvSpPr/>
          <p:nvPr/>
        </p:nvSpPr>
        <p:spPr>
          <a:xfrm>
            <a:off x="4139952" y="3573016"/>
            <a:ext cx="2736304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Lýtkový sval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4427984" y="5013176"/>
            <a:ext cx="2592288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Achillova šlacha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3528" y="5517232"/>
            <a:ext cx="3960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Achillova šlacha je největší šlachou lidského těla. Podle jaké pověsti vzniklo její jméno?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8974048" cy="848157"/>
          </a:xfrm>
        </p:spPr>
        <p:txBody>
          <a:bodyPr>
            <a:normAutofit/>
          </a:bodyPr>
          <a:lstStyle/>
          <a:p>
            <a:r>
              <a:rPr lang="cs-CZ" sz="3200" b="1" u="sng" dirty="0" smtClean="0"/>
              <a:t>Pomocí svalů působíme na předměty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340768"/>
            <a:ext cx="4191000" cy="4983832"/>
          </a:xfrm>
        </p:spPr>
        <p:txBody>
          <a:bodyPr/>
          <a:lstStyle/>
          <a:p>
            <a:r>
              <a:rPr lang="cs-CZ" dirty="0" smtClean="0"/>
              <a:t>Svaly vyvíjejí </a:t>
            </a:r>
            <a:r>
              <a:rPr lang="cs-CZ" b="1" u="sng" dirty="0" smtClean="0"/>
              <a:t>sílu</a:t>
            </a:r>
          </a:p>
          <a:p>
            <a:r>
              <a:rPr lang="cs-CZ" b="1" u="sng" dirty="0" smtClean="0"/>
              <a:t>Síla </a:t>
            </a:r>
            <a:r>
              <a:rPr lang="cs-CZ" dirty="0" smtClean="0"/>
              <a:t>způsobuje pohyb těles, jejich změny</a:t>
            </a:r>
          </a:p>
          <a:p>
            <a:r>
              <a:rPr lang="cs-CZ" dirty="0" smtClean="0"/>
              <a:t>Je to fyzikální veličina</a:t>
            </a:r>
          </a:p>
          <a:p>
            <a:r>
              <a:rPr lang="cs-CZ" dirty="0" smtClean="0"/>
              <a:t>Velikost síly můžeme změřit </a:t>
            </a:r>
            <a:r>
              <a:rPr lang="cs-CZ" b="1" u="sng" dirty="0" smtClean="0"/>
              <a:t>siloměrem</a:t>
            </a:r>
            <a:endParaRPr lang="cs-CZ" b="1" u="sng" dirty="0"/>
          </a:p>
        </p:txBody>
      </p:sp>
      <p:pic>
        <p:nvPicPr>
          <p:cNvPr id="6" name="Zástupný symbol pro obsah 5" descr="SILOMR~1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868144" y="1124744"/>
            <a:ext cx="857250" cy="4200525"/>
          </a:xfrm>
        </p:spPr>
      </p:pic>
      <p:pic>
        <p:nvPicPr>
          <p:cNvPr id="2050" name="Picture 2" descr="C:\Users\admin\AppData\Local\Microsoft\Windows\Temporary Internet Files\Content.IE5\HUCSK6GQ\MC9002326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4296" y="188640"/>
            <a:ext cx="1384030" cy="1728192"/>
          </a:xfrm>
          <a:prstGeom prst="rect">
            <a:avLst/>
          </a:prstGeom>
          <a:noFill/>
        </p:spPr>
      </p:pic>
      <p:sp>
        <p:nvSpPr>
          <p:cNvPr id="7" name="Šipka dolů 6"/>
          <p:cNvSpPr/>
          <p:nvPr/>
        </p:nvSpPr>
        <p:spPr>
          <a:xfrm>
            <a:off x="6228184" y="5301208"/>
            <a:ext cx="216024" cy="12961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6876256" y="213285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</a:rPr>
              <a:t>SILOMĚR</a:t>
            </a:r>
            <a:endParaRPr lang="cs-CZ" sz="2400" b="1" i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75656" y="4581128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Jednotka síly – 1 newton (1N) /</a:t>
            </a:r>
            <a:r>
              <a:rPr lang="cs-CZ" b="1" i="1" dirty="0" err="1" smtClean="0">
                <a:solidFill>
                  <a:srgbClr val="C00000"/>
                </a:solidFill>
              </a:rPr>
              <a:t>ňútn</a:t>
            </a:r>
            <a:r>
              <a:rPr lang="cs-CZ" b="1" i="1" dirty="0" smtClean="0">
                <a:solidFill>
                  <a:srgbClr val="C00000"/>
                </a:solidFill>
              </a:rPr>
              <a:t>/</a:t>
            </a:r>
          </a:p>
        </p:txBody>
      </p:sp>
      <p:pic>
        <p:nvPicPr>
          <p:cNvPr id="2051" name="Picture 3" descr="C:\Users\admin\AppData\Local\Microsoft\Windows\Temporary Internet Files\Content.IE5\JFU6SW4V\MC90037906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725144"/>
            <a:ext cx="1308100" cy="191770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1763688" y="5949280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Anglický přírodovědec </a:t>
            </a:r>
            <a:r>
              <a:rPr lang="cs-CZ" b="1" i="1" dirty="0" err="1" smtClean="0"/>
              <a:t>Isaac</a:t>
            </a:r>
            <a:r>
              <a:rPr lang="cs-CZ" b="1" i="1" dirty="0" smtClean="0"/>
              <a:t> Newton</a:t>
            </a:r>
            <a:endParaRPr lang="cs-CZ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ORGÁNOVÉ SVALSTVO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Umožňuje pohyb vnitřních orgánů (žaludek, střeva…..)</a:t>
            </a:r>
          </a:p>
          <a:p>
            <a:r>
              <a:rPr lang="cs-CZ" dirty="0" smtClean="0"/>
              <a:t>Neovládáme vůlí</a:t>
            </a:r>
          </a:p>
          <a:p>
            <a:endParaRPr lang="cs-CZ" dirty="0" smtClean="0"/>
          </a:p>
          <a:p>
            <a:r>
              <a:rPr lang="cs-CZ" dirty="0" smtClean="0"/>
              <a:t>Srdeční svalovina – zvláštní typ svaloviny, pracuje nepřetržitě celý život</a:t>
            </a:r>
            <a:endParaRPr lang="cs-CZ" dirty="0"/>
          </a:p>
        </p:txBody>
      </p:sp>
      <p:pic>
        <p:nvPicPr>
          <p:cNvPr id="7" name="Zástupný symbol pro obsah 6" descr="607px-Glatte_Muskelzellen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99992" y="1268760"/>
            <a:ext cx="2480970" cy="2448272"/>
          </a:xfrm>
        </p:spPr>
      </p:pic>
      <p:pic>
        <p:nvPicPr>
          <p:cNvPr id="4098" name="Picture 2" descr="C:\Users\admin\AppData\Local\Microsoft\Windows\Temporary Internet Files\Content.IE5\GF2OPVOX\MC9002326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7707" y="1"/>
            <a:ext cx="1362100" cy="170080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7164288" y="2132856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Buňky hladké svaloviny</a:t>
            </a:r>
            <a:endParaRPr lang="cs-CZ" b="1" i="1" dirty="0"/>
          </a:p>
        </p:txBody>
      </p:sp>
      <p:pic>
        <p:nvPicPr>
          <p:cNvPr id="10" name="Picture 14" descr="Zobrazit podrobnosti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293096"/>
            <a:ext cx="2160240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Zápis do sešitu: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4883373"/>
          </a:xfrm>
        </p:spPr>
        <p:txBody>
          <a:bodyPr>
            <a:normAutofit/>
          </a:bodyPr>
          <a:lstStyle/>
          <a:p>
            <a:r>
              <a:rPr lang="cs-CZ" sz="3600" b="1" u="sng" dirty="0" smtClean="0"/>
              <a:t>SVALOVÁ SOUSTAVA</a:t>
            </a:r>
          </a:p>
          <a:p>
            <a:r>
              <a:rPr lang="cs-CZ" dirty="0" smtClean="0"/>
              <a:t>Zajišťuje pohyb těla i vnitřních orgánů pomocí svalů</a:t>
            </a:r>
          </a:p>
          <a:p>
            <a:r>
              <a:rPr lang="cs-CZ" dirty="0" smtClean="0"/>
              <a:t>Kosterní svaly se upínají na kostru pomocí šlach</a:t>
            </a:r>
          </a:p>
          <a:p>
            <a:r>
              <a:rPr lang="cs-CZ" dirty="0" smtClean="0"/>
              <a:t>Svaly vyvíjejí sílu</a:t>
            </a:r>
            <a:endParaRPr lang="cs-CZ" dirty="0"/>
          </a:p>
        </p:txBody>
      </p:sp>
      <p:pic>
        <p:nvPicPr>
          <p:cNvPr id="5122" name="Picture 2" descr="C:\Users\admin\AppData\Local\Microsoft\Windows\Temporary Internet Files\Content.IE5\1RI9AKOU\MC90023260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3549" y="231775"/>
            <a:ext cx="1118814" cy="1397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194538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CHALUPSKÝ, Zdeněk. </a:t>
                      </a:r>
                      <a:r>
                        <a:rPr lang="cs-CZ" sz="1100" i="1" dirty="0" err="1" smtClean="0"/>
                        <a:t>wikipedie</a:t>
                      </a:r>
                      <a:r>
                        <a:rPr lang="cs-CZ" sz="1100" dirty="0" smtClean="0"/>
                        <a:t> [online]. [cit. 1.1.2013]. Dostupný na WWW: http://cs.wikipedia.org/wiki/Soubor:Silom%C4%9Br_25.png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USER:POLARLYS. </a:t>
                      </a:r>
                      <a:r>
                        <a:rPr lang="cs-CZ" sz="1100" i="1" dirty="0" err="1" smtClean="0"/>
                        <a:t>wikipedie.cz</a:t>
                      </a:r>
                      <a:r>
                        <a:rPr lang="cs-CZ" sz="1100" dirty="0" smtClean="0"/>
                        <a:t> [online]. [cit. 1.1.2013]. Dostupný na WWW: http://cs.wikipedia.org/wiki/Soubor:Glatte_Muskelzellen.jpg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Ostatní obrázky byly použity z Galerie Microsoft Office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99</TotalTime>
  <Words>273</Words>
  <Application>Microsoft Office PowerPoint</Application>
  <PresentationFormat>Předvádění na obrazovce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Svalová soustava</vt:lpstr>
      <vt:lpstr>Prezentace aplikace PowerPoint</vt:lpstr>
      <vt:lpstr>SVALY</vt:lpstr>
      <vt:lpstr>Pomocí svalů působíme na předměty</vt:lpstr>
      <vt:lpstr>ORGÁNOVÉ SVALSTVO</vt:lpstr>
      <vt:lpstr>Zápis do sešitu: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blahova</cp:lastModifiedBy>
  <cp:revision>13</cp:revision>
  <dcterms:created xsi:type="dcterms:W3CDTF">2012-12-03T19:13:36Z</dcterms:created>
  <dcterms:modified xsi:type="dcterms:W3CDTF">2013-05-10T07:14:51Z</dcterms:modified>
</cp:coreProperties>
</file>