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7"/>
  </p:notesMasterIdLst>
  <p:sldIdLst>
    <p:sldId id="268" r:id="rId4"/>
    <p:sldId id="256" r:id="rId5"/>
    <p:sldId id="257" r:id="rId6"/>
    <p:sldId id="258" r:id="rId7"/>
    <p:sldId id="259" r:id="rId8"/>
    <p:sldId id="260" r:id="rId9"/>
    <p:sldId id="262" r:id="rId10"/>
    <p:sldId id="264" r:id="rId11"/>
    <p:sldId id="263" r:id="rId12"/>
    <p:sldId id="265" r:id="rId13"/>
    <p:sldId id="266" r:id="rId14"/>
    <p:sldId id="26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4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1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Nádech</a:t>
            </a:r>
            <a:endParaRPr lang="en-US" dirty="0"/>
          </a:p>
        </c:rich>
      </c:tx>
      <c:layout>
        <c:manualLayout>
          <c:xMode val="edge"/>
          <c:yMode val="edge"/>
          <c:x val="0.41456012056008112"/>
          <c:y val="1.7382528779262871E-2"/>
        </c:manualLayout>
      </c:layout>
      <c:overlay val="0"/>
    </c:title>
    <c:autoTitleDeleted val="0"/>
    <c:plotArea>
      <c:layout/>
      <c:pie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8216755677940546"/>
          <c:y val="0.46168277493924786"/>
          <c:w val="0.15522845345226191"/>
          <c:h val="0.18426978197392718"/>
        </c:manualLayout>
      </c:layout>
      <c:overlay val="0"/>
      <c:txPr>
        <a:bodyPr/>
        <a:lstStyle/>
        <a:p>
          <a:pPr>
            <a:defRPr sz="1100"/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NÁDECH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KYSLÍK 21%</c:v>
                </c:pt>
                <c:pt idx="1">
                  <c:v>OXID UHLIČITÝ 0,03%</c:v>
                </c:pt>
                <c:pt idx="2">
                  <c:v>DUSÍK 78%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0.21</c:v>
                </c:pt>
                <c:pt idx="1">
                  <c:v>2.9999999999999997E-4</c:v>
                </c:pt>
                <c:pt idx="2">
                  <c:v>0.78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56667090991632107"/>
          <c:y val="0.34454157871347629"/>
          <c:w val="0.42082914120716874"/>
          <c:h val="0.46770975099988887"/>
        </c:manualLayout>
      </c:layout>
      <c:overlay val="0"/>
      <c:txPr>
        <a:bodyPr/>
        <a:lstStyle/>
        <a:p>
          <a:pPr>
            <a:defRPr sz="1000"/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VÝDECH</c:v>
                </c:pt>
              </c:strCache>
            </c:strRef>
          </c:tx>
          <c:cat>
            <c:strRef>
              <c:f>List1!$A$2:$A$4</c:f>
              <c:strCache>
                <c:ptCount val="3"/>
                <c:pt idx="0">
                  <c:v>KYSLÍK 17%</c:v>
                </c:pt>
                <c:pt idx="1">
                  <c:v>OXID UHLIČITÝ 4%</c:v>
                </c:pt>
                <c:pt idx="2">
                  <c:v>DUSÍK 78%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0.17</c:v>
                </c:pt>
                <c:pt idx="1">
                  <c:v>0.04</c:v>
                </c:pt>
                <c:pt idx="2">
                  <c:v>0.78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4273422581338235"/>
          <c:y val="0.34194377708032442"/>
          <c:w val="0.33813976743578983"/>
          <c:h val="0.44196868750694368"/>
        </c:manualLayout>
      </c:layout>
      <c:overlay val="0"/>
      <c:txPr>
        <a:bodyPr/>
        <a:lstStyle/>
        <a:p>
          <a:pPr>
            <a:defRPr sz="1000"/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D07D91-2A09-449D-A263-EA4F9D4FE60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21C9AF-7026-4ACF-8A18-266F4C97B7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974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21C9AF-7026-4ACF-8A18-266F4C97B77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45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3337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629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013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9467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7654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1980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6293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0406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7697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0953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3336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9174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5379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5400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6448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1132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759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52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129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0160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330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11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239F00-0383-4CDB-9D61-09BCF0134B5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4DA1280-5A1F-4857-9980-BCFD2D9F75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18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972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2167915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VY_32_INOVACE_4A_4_Dýchací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6. 3.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5.B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dýchací soustavou, s její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stavbou a funkcí.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Pochopení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učiva si prověří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během hodiny v jednotlivých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úkolech.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450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000" dirty="0">
                <a:solidFill>
                  <a:schemeClr val="accent6"/>
                </a:solidFill>
              </a:rPr>
              <a:t>d</a:t>
            </a:r>
            <a:r>
              <a:rPr lang="cs-CZ" sz="5000" dirty="0" smtClean="0">
                <a:solidFill>
                  <a:schemeClr val="accent6"/>
                </a:solidFill>
              </a:rPr>
              <a:t>ýchací</a:t>
            </a:r>
            <a:r>
              <a:rPr lang="cs-CZ" sz="5000" dirty="0" smtClean="0">
                <a:solidFill>
                  <a:schemeClr val="bg1"/>
                </a:solidFill>
              </a:rPr>
              <a:t> </a:t>
            </a:r>
            <a:r>
              <a:rPr lang="cs-CZ" sz="5000" dirty="0" smtClean="0">
                <a:solidFill>
                  <a:srgbClr val="FF0000"/>
                </a:solidFill>
              </a:rPr>
              <a:t>soustava</a:t>
            </a:r>
            <a:endParaRPr lang="cs-CZ" sz="5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ORGÁNOVÁ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SOUSTAVA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ŽIVOČICHŮ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015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7467600" cy="487375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Vdechujeme nosem či ústy.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Správně bychom měli dýchat nosem!</a:t>
            </a:r>
          </a:p>
          <a:p>
            <a:pPr marL="0" indent="0">
              <a:buNone/>
            </a:pPr>
            <a:r>
              <a:rPr lang="cs-CZ" b="1" dirty="0" smtClean="0"/>
              <a:t> PROČ?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Kyslík získáváme díky fotosyntéze, která probíhá v zelených rostlinách.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PROČ MUSÍME CHRÁNIT PŘÍRODU?</a:t>
            </a:r>
          </a:p>
        </p:txBody>
      </p:sp>
      <p:pic>
        <p:nvPicPr>
          <p:cNvPr id="1026" name="Picture 2" descr="C:\Documents and Settings\Kaja\Local Settings\Temporary Internet Files\Content.IE5\21CJY9U5\MC900028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254" y="1966361"/>
            <a:ext cx="771563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a\Local Settings\Temporary Internet Files\Content.IE5\KPIRO1UB\MC90044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141" y="4653136"/>
            <a:ext cx="603126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0302" y="2843644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os ohřívá vzduch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2411" y="3426853"/>
            <a:ext cx="3916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os zachycuje prach a škodlivé látky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2839585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os zvlhčuje vzduch</a:t>
            </a:r>
            <a:endParaRPr lang="cs-CZ" dirty="0"/>
          </a:p>
        </p:txBody>
      </p:sp>
      <p:pic>
        <p:nvPicPr>
          <p:cNvPr id="1029" name="Picture 5" descr="C:\Documents and Settings\Kaja\Local Settings\Temporary Internet Files\Content.IE5\21CJY9U5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63887"/>
            <a:ext cx="746607" cy="56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67355" y="5821257"/>
            <a:ext cx="3518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Díky rostlinám získáváme kyslík!</a:t>
            </a:r>
            <a:endParaRPr lang="cs-CZ" dirty="0"/>
          </a:p>
        </p:txBody>
      </p:sp>
      <p:pic>
        <p:nvPicPr>
          <p:cNvPr id="1030" name="Picture 6" descr="C:\Documents and Settings\Kaja\Local Settings\Temporary Internet Files\Content.IE5\4HEBK92R\MC9004418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857" y="5744496"/>
            <a:ext cx="640477" cy="56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4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OXID UHLIČITÝ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Vydechujeme nosem či ústy.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Rostliny ho přijímají a vytvářejí z něho procesem fotosyntézy kyslík.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těžší něž vzduch.</a:t>
            </a:r>
            <a:endParaRPr lang="cs-CZ" dirty="0"/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1392302715"/>
              </p:ext>
            </p:extLst>
          </p:nvPr>
        </p:nvGraphicFramePr>
        <p:xfrm>
          <a:off x="395536" y="2852936"/>
          <a:ext cx="6048672" cy="37562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Graf 7"/>
          <p:cNvGraphicFramePr/>
          <p:nvPr>
            <p:extLst>
              <p:ext uri="{D42A27DB-BD31-4B8C-83A1-F6EECF244321}">
                <p14:modId xmlns:p14="http://schemas.microsoft.com/office/powerpoint/2010/main" val="3919893763"/>
              </p:ext>
            </p:extLst>
          </p:nvPr>
        </p:nvGraphicFramePr>
        <p:xfrm>
          <a:off x="827584" y="4293096"/>
          <a:ext cx="3912096" cy="23042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9" name="Graf 8"/>
          <p:cNvGraphicFramePr/>
          <p:nvPr>
            <p:extLst>
              <p:ext uri="{D42A27DB-BD31-4B8C-83A1-F6EECF244321}">
                <p14:modId xmlns:p14="http://schemas.microsoft.com/office/powerpoint/2010/main" val="2364627222"/>
              </p:ext>
            </p:extLst>
          </p:nvPr>
        </p:nvGraphicFramePr>
        <p:xfrm>
          <a:off x="4572000" y="4293096"/>
          <a:ext cx="3984104" cy="23042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31808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pic>
        <p:nvPicPr>
          <p:cNvPr id="1026" name="Picture 2" descr="C:\Documents and Settings\Kaja\Local Settings\Temporary Internet Files\Content.IE5\4HEBK92R\MC9000978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69" y="3253724"/>
            <a:ext cx="1794053" cy="169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aja\Local Settings\Temporary Internet Files\Content.IE5\UVQNUT63\MC90023136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83347"/>
            <a:ext cx="2533461" cy="194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a\Local Settings\Temporary Internet Files\Content.IE5\KPIRO1UB\MC9002797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090641"/>
            <a:ext cx="1813255" cy="157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aja\Local Settings\Temporary Internet Files\Content.IE5\21CJY9U5\MC9002871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747" y="2729118"/>
            <a:ext cx="1788059" cy="189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aja\Local Settings\Temporary Internet Files\Content.IE5\4HEBK92R\MC9003101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86418"/>
            <a:ext cx="1599286" cy="18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16304" y="1628800"/>
            <a:ext cx="751207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Proč je někdy nutné použít kyslíkovou bombu?</a:t>
            </a:r>
          </a:p>
          <a:p>
            <a:endParaRPr lang="cs-CZ" sz="2400" dirty="0" smtClean="0"/>
          </a:p>
          <a:p>
            <a:r>
              <a:rPr lang="cs-CZ" sz="2400" dirty="0" smtClean="0"/>
              <a:t>Je na horách stejné množství kyslíku jako v lese a ve vodě?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2982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39472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 VEŠKERÁ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ČINNOST ČLOVĚKA </a:t>
            </a:r>
          </a:p>
          <a:p>
            <a:pPr marL="0" indent="0">
              <a:buNone/>
            </a:pPr>
            <a:r>
              <a:rPr lang="cs-CZ" dirty="0" smtClean="0"/>
              <a:t>V SOULADU </a:t>
            </a:r>
          </a:p>
          <a:p>
            <a:pPr marL="0" indent="0">
              <a:buNone/>
            </a:pPr>
            <a:r>
              <a:rPr lang="cs-CZ" dirty="0" smtClean="0"/>
              <a:t>S PŘÍRODOU?</a:t>
            </a:r>
            <a:endParaRPr lang="cs-CZ" dirty="0"/>
          </a:p>
        </p:txBody>
      </p:sp>
      <p:pic>
        <p:nvPicPr>
          <p:cNvPr id="2051" name="Picture 3" descr="C:\Documents and Settings\Kaja\Local Settings\Temporary Internet Files\Content.IE5\KPIRO1UB\MP9004371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49273"/>
            <a:ext cx="4273296" cy="495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26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dutina nosní</a:t>
            </a:r>
          </a:p>
          <a:p>
            <a:r>
              <a:rPr lang="cs-CZ" dirty="0"/>
              <a:t>n</a:t>
            </a:r>
            <a:r>
              <a:rPr lang="cs-CZ" dirty="0" smtClean="0"/>
              <a:t>osohltan</a:t>
            </a:r>
          </a:p>
          <a:p>
            <a:r>
              <a:rPr lang="cs-CZ" dirty="0"/>
              <a:t>h</a:t>
            </a:r>
            <a:r>
              <a:rPr lang="cs-CZ" dirty="0" smtClean="0"/>
              <a:t>rtan</a:t>
            </a:r>
          </a:p>
          <a:p>
            <a:r>
              <a:rPr lang="cs-CZ" dirty="0"/>
              <a:t>p</a:t>
            </a:r>
            <a:r>
              <a:rPr lang="cs-CZ" dirty="0" smtClean="0"/>
              <a:t>růdušnice</a:t>
            </a:r>
          </a:p>
          <a:p>
            <a:r>
              <a:rPr lang="cs-CZ" dirty="0"/>
              <a:t>p</a:t>
            </a:r>
            <a:r>
              <a:rPr lang="cs-CZ" dirty="0" smtClean="0"/>
              <a:t>růdušky</a:t>
            </a:r>
          </a:p>
          <a:p>
            <a:r>
              <a:rPr lang="cs-CZ" dirty="0"/>
              <a:t>p</a:t>
            </a:r>
            <a:r>
              <a:rPr lang="cs-CZ" dirty="0" smtClean="0"/>
              <a:t>líce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700808"/>
            <a:ext cx="8073044" cy="80021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DÝCHÁNÍ = POHYB VZDUCHU Z PLIC DO PLIC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47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1927" y="476672"/>
            <a:ext cx="7467600" cy="72008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HLTAN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1807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= trubice</a:t>
            </a:r>
          </a:p>
          <a:p>
            <a:pPr marL="0" indent="0">
              <a:buNone/>
            </a:pPr>
            <a:r>
              <a:rPr lang="cs-CZ" dirty="0" smtClean="0"/>
              <a:t>Hltanem prochází vzduch i potrava.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776409"/>
            <a:ext cx="7416824" cy="58477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HRTAN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501008"/>
            <a:ext cx="4303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hrtanu jsou hlasivkové vazy.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1927" y="4437112"/>
            <a:ext cx="2563522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Co je to kašel?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1927" y="5229200"/>
            <a:ext cx="7200800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 to obranný reflex, který slouží k udržování průchodnosti dýchacích cest. Vzniká podrážděním citlivých míst v hrtanu, v průdušnici a průduškách.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5405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pic>
        <p:nvPicPr>
          <p:cNvPr id="3074" name="Picture 2" descr="C:\Documents and Settings\Kaja\Local Settings\Temporary Internet Files\Content.IE5\KPIRO1UB\MC90043874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751012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1340768"/>
            <a:ext cx="2616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Pravá plíce má 3 laloky.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1350032"/>
            <a:ext cx="2514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Levá plíce má 2 laloky.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9866" y="6376322"/>
            <a:ext cx="5784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Levá plíce má 2 laloky, protože poskytuje prostor srdci.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063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ak můžeme předcházet onemocnění dýchacích cest?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676672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OTUŽOVÁNÍM</a:t>
            </a:r>
            <a:endParaRPr lang="cs-CZ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2512260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VĚTRÁNÍM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88776" y="3438292"/>
            <a:ext cx="4570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DODRŽOVÁNÍM HYGIENICKÝCH ZÁSAD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4725144"/>
            <a:ext cx="3698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DÝCHÁNÍM ČISTÉHO VZDUCHU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456" y="4369256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POBYTEM V PŘÍRODĚ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88776" y="5601354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PROCHÁZKOU DO LESA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83145" y="2252446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OČKOVÁNÍM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70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276872"/>
            <a:ext cx="7467600" cy="8206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Proč musíme dýchací ústrojí chránit před poškozením?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4120" y="3695546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 dýchacím ústrojím je zajištěn přívod kyslíku ze vzduchu, jeho přenášení plícemi do krve a odchod oxidu uhličitého z těla.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3377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Opakování</a:t>
            </a:r>
            <a:br>
              <a:rPr lang="cs-CZ" smtClean="0"/>
            </a:br>
            <a:r>
              <a:rPr lang="cs-CZ" smtClean="0"/>
              <a:t>ZAMYŠLENÍ VE SKUPINKÁCH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POPIŠ</a:t>
            </a:r>
          </a:p>
          <a:p>
            <a:pPr marL="0" indent="0">
              <a:buNone/>
            </a:pPr>
            <a:r>
              <a:rPr lang="cs-CZ" dirty="0" smtClean="0"/>
              <a:t>1) Proč je nutné chránit přírodu?</a:t>
            </a:r>
          </a:p>
          <a:p>
            <a:pPr marL="0" indent="0">
              <a:buNone/>
            </a:pPr>
            <a:r>
              <a:rPr lang="cs-CZ" dirty="0" smtClean="0"/>
              <a:t>2) Jak toho můžeme docílit?</a:t>
            </a:r>
            <a:endParaRPr lang="cs-CZ" dirty="0"/>
          </a:p>
        </p:txBody>
      </p:sp>
      <p:pic>
        <p:nvPicPr>
          <p:cNvPr id="3074" name="Picture 2" descr="C:\Documents and Settings\Kaja\Local Settings\Temporary Internet Files\Content.IE5\21CJY9U5\MC9004373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24944"/>
            <a:ext cx="583264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704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040191"/>
              </p:ext>
            </p:extLst>
          </p:nvPr>
        </p:nvGraphicFramePr>
        <p:xfrm>
          <a:off x="1369036" y="3233738"/>
          <a:ext cx="6405925" cy="211226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Všechny obrázky jsou použity z galerie Klipart programu Microsoft PowerPoint 2010.  </a:t>
                      </a:r>
                    </a:p>
                    <a:p>
                      <a:pPr marL="0" indent="0">
                        <a:buNone/>
                      </a:pPr>
                      <a:endParaRPr lang="cs-CZ" sz="14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/>
                        <a:t>MATYÁŠEK, Jiří; ŠTIKOVÁ, Věra; TRNA, Josef. </a:t>
                      </a:r>
                      <a:r>
                        <a:rPr lang="cs-CZ" sz="1400" i="1" dirty="0" smtClean="0"/>
                        <a:t>Přírodověda 5</a:t>
                      </a:r>
                      <a:r>
                        <a:rPr lang="cs-CZ" sz="1400" dirty="0" smtClean="0"/>
                        <a:t>. Brno: Nová škola, s.r.o., 2004, ISBN 80-7289-063-8. </a:t>
                      </a:r>
                      <a:endParaRPr lang="cs-CZ" sz="1400" dirty="0" smtClean="0"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4315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276</TotalTime>
  <Words>381</Words>
  <Application>Microsoft Office PowerPoint</Application>
  <PresentationFormat>Předvádění na obrazovce (4:3)</PresentationFormat>
  <Paragraphs>113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Arkýř</vt:lpstr>
      <vt:lpstr>Motiv systému Office</vt:lpstr>
      <vt:lpstr>1_Motiv systému Office</vt:lpstr>
      <vt:lpstr>Prezentace aplikace PowerPoint</vt:lpstr>
      <vt:lpstr>dýchací soustava</vt:lpstr>
      <vt:lpstr>KYSLÍK</vt:lpstr>
      <vt:lpstr>OXID UHLIČITÝ</vt:lpstr>
      <vt:lpstr>OTÁZKY</vt:lpstr>
      <vt:lpstr>zamyšlení</vt:lpstr>
      <vt:lpstr>DÝCHACÍ SOUSTAVA</vt:lpstr>
      <vt:lpstr>HLTAN</vt:lpstr>
      <vt:lpstr>plíce</vt:lpstr>
      <vt:lpstr>jak můžeme předcházet onemocnění dýchacích cest?</vt:lpstr>
      <vt:lpstr>OTÁZKA</vt:lpstr>
      <vt:lpstr>Opakování ZAMYŠLENÍ VE SKUPINKÁCH </vt:lpstr>
      <vt:lpstr>Prezentace aplikace PowerPoint</vt:lpstr>
    </vt:vector>
  </TitlesOfParts>
  <Company>EliOrg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dýchací soustava</dc:title>
  <dc:creator>Kaja</dc:creator>
  <cp:lastModifiedBy>blahova</cp:lastModifiedBy>
  <cp:revision>33</cp:revision>
  <dcterms:created xsi:type="dcterms:W3CDTF">2012-08-23T09:51:35Z</dcterms:created>
  <dcterms:modified xsi:type="dcterms:W3CDTF">2013-05-10T07:16:07Z</dcterms:modified>
</cp:coreProperties>
</file>