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59" r:id="rId5"/>
    <p:sldId id="263" r:id="rId6"/>
    <p:sldId id="260" r:id="rId7"/>
    <p:sldId id="262" r:id="rId8"/>
    <p:sldId id="264" r:id="rId9"/>
    <p:sldId id="265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1B4A-EEFE-4EA1-8FAF-2EC09E2B73ED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4BC4F-F00E-46EC-A5B4-383AA33E74C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1B4A-EEFE-4EA1-8FAF-2EC09E2B73ED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4BC4F-F00E-46EC-A5B4-383AA33E7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1B4A-EEFE-4EA1-8FAF-2EC09E2B73ED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4BC4F-F00E-46EC-A5B4-383AA33E74C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1B4A-EEFE-4EA1-8FAF-2EC09E2B73ED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4BC4F-F00E-46EC-A5B4-383AA33E7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1B4A-EEFE-4EA1-8FAF-2EC09E2B73ED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4BC4F-F00E-46EC-A5B4-383AA33E7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1B4A-EEFE-4EA1-8FAF-2EC09E2B73ED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4BC4F-F00E-46EC-A5B4-383AA33E7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1B4A-EEFE-4EA1-8FAF-2EC09E2B73ED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4BC4F-F00E-46EC-A5B4-383AA33E7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1B4A-EEFE-4EA1-8FAF-2EC09E2B73ED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4BC4F-F00E-46EC-A5B4-383AA33E7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1B4A-EEFE-4EA1-8FAF-2EC09E2B73ED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FD4BC4F-F00E-46EC-A5B4-383AA33E74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1B4A-EEFE-4EA1-8FAF-2EC09E2B73ED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4BC4F-F00E-46EC-A5B4-383AA33E7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1B4A-EEFE-4EA1-8FAF-2EC09E2B73ED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4BC4F-F00E-46EC-A5B4-383AA33E7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63D1B4A-EEFE-4EA1-8FAF-2EC09E2B73ED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FD4BC4F-F00E-46EC-A5B4-383AA33E74C2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5932126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VY_32_INOVACE_4A_5_Oběhová soustava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4A_PD5.roč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11. 3.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5.B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stavbou a funkcí oběhové soustavy. Na závěrečných snímcích procvičí a upevní učivo.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u="sng" dirty="0" smtClean="0"/>
              <a:t>OBĚHOVÁ SOUSTAVA</a:t>
            </a:r>
            <a:endParaRPr lang="cs-CZ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3789040"/>
            <a:ext cx="7854696" cy="1192096"/>
          </a:xfrm>
        </p:spPr>
        <p:txBody>
          <a:bodyPr/>
          <a:lstStyle/>
          <a:p>
            <a:r>
              <a:rPr lang="cs-CZ" dirty="0" smtClean="0"/>
              <a:t>- ZAJIŠŤUJE PROUDĚNÍ KRVE V TĚLE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5138" y="332656"/>
            <a:ext cx="8229600" cy="1152128"/>
          </a:xfrm>
        </p:spPr>
        <p:txBody>
          <a:bodyPr/>
          <a:lstStyle/>
          <a:p>
            <a:r>
              <a:rPr lang="cs-CZ" dirty="0" smtClean="0"/>
              <a:t>ORGÁNY OBĚHOVÉ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admin\AppData\Local\Microsoft\Windows\Temporary Internet Files\Content.IE5\J8CY1I3J\MP9003211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44824"/>
            <a:ext cx="2376264" cy="3330237"/>
          </a:xfrm>
          <a:prstGeom prst="rect">
            <a:avLst/>
          </a:prstGeom>
          <a:noFill/>
        </p:spPr>
      </p:pic>
      <p:pic>
        <p:nvPicPr>
          <p:cNvPr id="1027" name="Picture 3" descr="C:\Users\admin\AppData\Local\Microsoft\Windows\Temporary Internet Files\Content.IE5\DA8W9CGJ\MP9004252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2708920"/>
            <a:ext cx="2629189" cy="3959250"/>
          </a:xfrm>
          <a:prstGeom prst="rect">
            <a:avLst/>
          </a:prstGeom>
          <a:noFill/>
        </p:spPr>
      </p:pic>
      <p:pic>
        <p:nvPicPr>
          <p:cNvPr id="1028" name="Picture 4" descr="C:\Users\admin\AppData\Local\Microsoft\Windows\Temporary Internet Files\Content.IE5\GF2OPVOX\MC90043314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1916832"/>
            <a:ext cx="3888432" cy="259228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3528" y="4941168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SRDCE</a:t>
            </a:r>
            <a:endParaRPr lang="cs-CZ" sz="3200" b="1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848" y="220486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CÉVY</a:t>
            </a:r>
            <a:endParaRPr lang="cs-CZ" sz="2800" b="1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8" y="458112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KREV</a:t>
            </a:r>
            <a:endParaRPr lang="cs-CZ" sz="2800" b="1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i="1" u="sng" dirty="0" smtClean="0">
                <a:solidFill>
                  <a:srgbClr val="C00000"/>
                </a:solidFill>
              </a:rPr>
              <a:t>SRDCE</a:t>
            </a:r>
            <a:endParaRPr lang="cs-CZ" sz="5400" b="1" i="1" u="sng" dirty="0">
              <a:solidFill>
                <a:srgbClr val="C0000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3419872" y="2060849"/>
            <a:ext cx="5266928" cy="4294076"/>
          </a:xfrm>
        </p:spPr>
        <p:txBody>
          <a:bodyPr/>
          <a:lstStyle/>
          <a:p>
            <a:r>
              <a:rPr lang="cs-CZ" dirty="0" smtClean="0"/>
              <a:t>Orgán, který je uložení v hrudní dutině, mírně vlevo</a:t>
            </a:r>
          </a:p>
          <a:p>
            <a:r>
              <a:rPr lang="cs-CZ" dirty="0" smtClean="0"/>
              <a:t>Tvořeno srdeční svalovinou, která  neustále pracuje</a:t>
            </a:r>
          </a:p>
          <a:p>
            <a:r>
              <a:rPr lang="cs-CZ" dirty="0" smtClean="0"/>
              <a:t>Svými stahy (ty vnímáme jako tlukot srdce) vhání krev do celého těla</a:t>
            </a:r>
            <a:endParaRPr lang="cs-CZ" dirty="0"/>
          </a:p>
        </p:txBody>
      </p:sp>
      <p:pic>
        <p:nvPicPr>
          <p:cNvPr id="2052" name="Picture 4" descr="C:\Users\admin\AppData\Local\Microsoft\Windows\Temporary Internet Files\Content.IE5\HUCSK6GQ\MM90023473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260648"/>
            <a:ext cx="1651248" cy="1651248"/>
          </a:xfrm>
          <a:prstGeom prst="rect">
            <a:avLst/>
          </a:prstGeom>
          <a:noFill/>
        </p:spPr>
      </p:pic>
      <p:pic>
        <p:nvPicPr>
          <p:cNvPr id="2054" name="Picture 6" descr="C:\Users\admin\AppData\Local\Microsoft\Windows\Temporary Internet Files\Content.IE5\1Q5492BT\MP90042526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060848"/>
            <a:ext cx="2700933" cy="424847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427984" y="5085184"/>
            <a:ext cx="4464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rgbClr val="C00000"/>
                </a:solidFill>
              </a:rPr>
              <a:t>Za 1 minutu se srdce stáhne 70 – 80x</a:t>
            </a:r>
          </a:p>
          <a:p>
            <a:pPr algn="ctr"/>
            <a:r>
              <a:rPr lang="cs-CZ" sz="2400" b="1" i="1" dirty="0" smtClean="0">
                <a:solidFill>
                  <a:srgbClr val="C00000"/>
                </a:solidFill>
              </a:rPr>
              <a:t>- To vnímáme jako tep</a:t>
            </a:r>
            <a:endParaRPr lang="cs-CZ" sz="2400" b="1" i="1" dirty="0">
              <a:solidFill>
                <a:srgbClr val="C0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403648" y="2996952"/>
            <a:ext cx="1008112" cy="936104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374197"/>
          </a:xfrm>
        </p:spPr>
        <p:txBody>
          <a:bodyPr/>
          <a:lstStyle/>
          <a:p>
            <a:r>
              <a:rPr lang="cs-CZ" dirty="0" smtClean="0"/>
              <a:t>Ze srdce vycházejí největší cévy lidského těla – aorta a plicní cévy</a:t>
            </a:r>
          </a:p>
          <a:p>
            <a:endParaRPr lang="cs-CZ" dirty="0" smtClean="0"/>
          </a:p>
          <a:p>
            <a:r>
              <a:rPr lang="cs-CZ" dirty="0" smtClean="0"/>
              <a:t>Srdce má 4 části:</a:t>
            </a:r>
          </a:p>
          <a:p>
            <a:r>
              <a:rPr lang="cs-CZ" dirty="0" smtClean="0"/>
              <a:t>levou a pravou síň</a:t>
            </a:r>
          </a:p>
          <a:p>
            <a:r>
              <a:rPr lang="cs-CZ" dirty="0" smtClean="0"/>
              <a:t>Levou a pravou komoru</a:t>
            </a:r>
            <a:endParaRPr lang="cs-CZ" dirty="0"/>
          </a:p>
        </p:txBody>
      </p:sp>
      <p:pic>
        <p:nvPicPr>
          <p:cNvPr id="3075" name="Picture 3" descr="C:\Users\admin\AppData\Local\Microsoft\Windows\Temporary Internet Files\Content.IE5\B1E0NB2P\MP9003211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052736"/>
            <a:ext cx="3456384" cy="48439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80120"/>
          </a:xfrm>
        </p:spPr>
        <p:txBody>
          <a:bodyPr/>
          <a:lstStyle/>
          <a:p>
            <a:r>
              <a:rPr lang="cs-CZ" b="1" i="1" u="sng" dirty="0" smtClean="0">
                <a:solidFill>
                  <a:srgbClr val="C00000"/>
                </a:solidFill>
              </a:rPr>
              <a:t>CÉVY</a:t>
            </a:r>
            <a:endParaRPr lang="cs-CZ" b="1" i="1" u="sng" dirty="0">
              <a:solidFill>
                <a:srgbClr val="C0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752528" cy="5184576"/>
          </a:xfrm>
        </p:spPr>
        <p:txBody>
          <a:bodyPr>
            <a:noAutofit/>
          </a:bodyPr>
          <a:lstStyle/>
          <a:p>
            <a:r>
              <a:rPr lang="cs-CZ" dirty="0" smtClean="0"/>
              <a:t>Trubice, kterými proudí krev po celém těle, ke všem orgánům</a:t>
            </a:r>
          </a:p>
          <a:p>
            <a:r>
              <a:rPr lang="cs-CZ" dirty="0" smtClean="0"/>
              <a:t>Cévy přivádí k orgánům látky – živiny, kyslík -  pomocí krve</a:t>
            </a:r>
          </a:p>
          <a:p>
            <a:r>
              <a:rPr lang="cs-CZ" dirty="0" smtClean="0"/>
              <a:t>3 druhy cév: </a:t>
            </a:r>
          </a:p>
          <a:p>
            <a:r>
              <a:rPr lang="cs-CZ" b="1" dirty="0" smtClean="0"/>
              <a:t>Tepny </a:t>
            </a:r>
            <a:r>
              <a:rPr lang="cs-CZ" dirty="0" smtClean="0"/>
              <a:t>– vedou krev ze srdce</a:t>
            </a:r>
          </a:p>
          <a:p>
            <a:r>
              <a:rPr lang="cs-CZ" b="1" dirty="0" smtClean="0"/>
              <a:t>Žíly</a:t>
            </a:r>
            <a:r>
              <a:rPr lang="cs-CZ" dirty="0" smtClean="0"/>
              <a:t> - vedou krev do srdce</a:t>
            </a:r>
          </a:p>
          <a:p>
            <a:r>
              <a:rPr lang="cs-CZ" b="1" dirty="0" smtClean="0"/>
              <a:t>Vlásečnice</a:t>
            </a:r>
            <a:r>
              <a:rPr lang="cs-CZ" dirty="0" smtClean="0"/>
              <a:t> – nejmenší, nejtenčí, spojují tepny a žíly</a:t>
            </a:r>
            <a:endParaRPr lang="cs-CZ" dirty="0"/>
          </a:p>
        </p:txBody>
      </p:sp>
      <p:pic>
        <p:nvPicPr>
          <p:cNvPr id="9" name="Zástupný symbol pro obsah 8" descr="439px-Arterio_mai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620688"/>
            <a:ext cx="3563201" cy="4869979"/>
          </a:xfrm>
        </p:spPr>
      </p:pic>
      <p:sp>
        <p:nvSpPr>
          <p:cNvPr id="10" name="TextovéPole 9"/>
          <p:cNvSpPr txBox="1"/>
          <p:nvPr/>
        </p:nvSpPr>
        <p:spPr>
          <a:xfrm>
            <a:off x="5364088" y="558924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accent1">
                    <a:lumMod val="50000"/>
                  </a:schemeClr>
                </a:solidFill>
              </a:rPr>
              <a:t>Cévy v lidské ruce</a:t>
            </a:r>
            <a:endParaRPr lang="cs-CZ" sz="24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 descr="352px-Grafik_blutkreislauf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4229" y="332656"/>
            <a:ext cx="3707932" cy="6320338"/>
          </a:xfrm>
        </p:spPr>
      </p:pic>
      <p:sp>
        <p:nvSpPr>
          <p:cNvPr id="8" name="TextovéPole 7"/>
          <p:cNvSpPr txBox="1"/>
          <p:nvPr/>
        </p:nvSpPr>
        <p:spPr>
          <a:xfrm>
            <a:off x="6444208" y="1340768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C00000"/>
                </a:solidFill>
              </a:rPr>
              <a:t>S</a:t>
            </a:r>
            <a:r>
              <a:rPr lang="cs-CZ" sz="3200" b="1" dirty="0" smtClean="0">
                <a:solidFill>
                  <a:srgbClr val="C00000"/>
                </a:solidFill>
              </a:rPr>
              <a:t>rdce</a:t>
            </a:r>
            <a:endParaRPr lang="cs-CZ" sz="3200" b="1" dirty="0">
              <a:solidFill>
                <a:srgbClr val="C00000"/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 flipH="1">
            <a:off x="4716016" y="1772816"/>
            <a:ext cx="1728192" cy="360040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79512" y="1988840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Tepny – červeně, na některých tepnách je hmatný tep</a:t>
            </a:r>
            <a:endParaRPr lang="cs-CZ" dirty="0">
              <a:solidFill>
                <a:srgbClr val="C00000"/>
              </a:solidFill>
            </a:endParaRPr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2987824" y="2420888"/>
            <a:ext cx="1656184" cy="288032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759624" y="4149080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Žíly – modře, vedou krev do srdce</a:t>
            </a:r>
            <a:endParaRPr lang="cs-CZ" sz="2000" b="1" dirty="0">
              <a:solidFill>
                <a:srgbClr val="0070C0"/>
              </a:solidFill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 flipH="1" flipV="1">
            <a:off x="4860032" y="4509120"/>
            <a:ext cx="864096" cy="216024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51520" y="5085184"/>
            <a:ext cx="28803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Vlásečnice – skrz stěnu vlásečnic probíhá výměna látek mezi krví a orgány</a:t>
            </a: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cxnSp>
        <p:nvCxnSpPr>
          <p:cNvPr id="20" name="Přímá spojovací šipka 19"/>
          <p:cNvCxnSpPr/>
          <p:nvPr/>
        </p:nvCxnSpPr>
        <p:spPr>
          <a:xfrm flipV="1">
            <a:off x="2771800" y="2852936"/>
            <a:ext cx="1584176" cy="2808312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51520" y="3429000"/>
            <a:ext cx="3816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accent4"/>
                </a:solidFill>
              </a:rPr>
              <a:t>Největší tepna v těle – aorta = srdečnice</a:t>
            </a:r>
            <a:endParaRPr lang="cs-CZ" sz="2000" b="1" i="1" dirty="0">
              <a:solidFill>
                <a:schemeClr val="accent4"/>
              </a:solidFill>
            </a:endParaRPr>
          </a:p>
        </p:txBody>
      </p:sp>
      <p:cxnSp>
        <p:nvCxnSpPr>
          <p:cNvPr id="23" name="Přímá spojovací šipka 22"/>
          <p:cNvCxnSpPr/>
          <p:nvPr/>
        </p:nvCxnSpPr>
        <p:spPr>
          <a:xfrm flipV="1">
            <a:off x="2843808" y="1772816"/>
            <a:ext cx="1800200" cy="1800200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0" y="404664"/>
            <a:ext cx="4283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OBĚHOVÁ SOUSTAVA</a:t>
            </a:r>
            <a:endParaRPr lang="cs-CZ" sz="3200" b="1" i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 descr="200px-Grafik_blutkreislauf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332656"/>
            <a:ext cx="3674308" cy="6264696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764704"/>
            <a:ext cx="4038600" cy="5590221"/>
          </a:xfrm>
        </p:spPr>
        <p:txBody>
          <a:bodyPr/>
          <a:lstStyle/>
          <a:p>
            <a:r>
              <a:rPr lang="cs-CZ" b="1" u="sng" dirty="0" smtClean="0"/>
              <a:t>Oběh krve:</a:t>
            </a:r>
          </a:p>
          <a:p>
            <a:endParaRPr lang="cs-CZ" b="1" u="sng" dirty="0" smtClean="0"/>
          </a:p>
          <a:p>
            <a:r>
              <a:rPr lang="cs-CZ" dirty="0" smtClean="0"/>
              <a:t>Ze srdce je okysličená krev vedena tepnami do celého těla k orgánům</a:t>
            </a:r>
          </a:p>
          <a:p>
            <a:endParaRPr lang="cs-CZ" dirty="0" smtClean="0"/>
          </a:p>
          <a:p>
            <a:r>
              <a:rPr lang="cs-CZ" dirty="0" smtClean="0"/>
              <a:t>Zde předá důležité látky – kyslík a živiny</a:t>
            </a:r>
          </a:p>
          <a:p>
            <a:endParaRPr lang="cs-CZ" dirty="0" smtClean="0"/>
          </a:p>
          <a:p>
            <a:r>
              <a:rPr lang="cs-CZ" dirty="0" smtClean="0"/>
              <a:t>Odkysličená je žílami vedena zpět do srdce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80120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Opakování </a:t>
            </a:r>
            <a:endParaRPr lang="cs-CZ" b="1" u="sng" dirty="0"/>
          </a:p>
        </p:txBody>
      </p:sp>
      <p:pic>
        <p:nvPicPr>
          <p:cNvPr id="14" name="Zástupný symbol pro obsah 13" descr="200px-Grafik_blutkreislauf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495012" y="2204864"/>
            <a:ext cx="2461364" cy="4196626"/>
          </a:xfrm>
        </p:spPr>
      </p:pic>
      <p:sp>
        <p:nvSpPr>
          <p:cNvPr id="7" name="TextovéPole 6"/>
          <p:cNvSpPr txBox="1"/>
          <p:nvPr/>
        </p:nvSpPr>
        <p:spPr>
          <a:xfrm>
            <a:off x="179512" y="1628800"/>
            <a:ext cx="41044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smtClean="0">
                <a:solidFill>
                  <a:srgbClr val="C00000"/>
                </a:solidFill>
              </a:rPr>
              <a:t>Vyber orgány, které patří do oběhové soustavy:</a:t>
            </a:r>
            <a:r>
              <a:rPr lang="cs-CZ" sz="2400" i="1" dirty="0" smtClean="0">
                <a:solidFill>
                  <a:srgbClr val="C00000"/>
                </a:solidFill>
              </a:rPr>
              <a:t> žaludek, ledviny, srdce, mozek, cévy, nervy</a:t>
            </a:r>
            <a:endParaRPr lang="cs-CZ" i="1" dirty="0">
              <a:solidFill>
                <a:srgbClr val="C00000"/>
              </a:solidFill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1259632" y="2708920"/>
            <a:ext cx="720080" cy="0"/>
          </a:xfrm>
          <a:prstGeom prst="line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131840" y="2708920"/>
            <a:ext cx="576064" cy="0"/>
          </a:xfrm>
          <a:prstGeom prst="line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39552" y="4653136"/>
            <a:ext cx="316835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Mezi přeházenými písmenky najdi názvy 3 druhů cév:</a:t>
            </a:r>
            <a:r>
              <a:rPr lang="cs-CZ" sz="2000" dirty="0" smtClean="0"/>
              <a:t> </a:t>
            </a:r>
            <a:r>
              <a:rPr lang="cs-CZ" sz="3200" dirty="0" err="1" smtClean="0">
                <a:solidFill>
                  <a:srgbClr val="002060"/>
                </a:solidFill>
              </a:rPr>
              <a:t>tnype</a:t>
            </a:r>
            <a:r>
              <a:rPr lang="cs-CZ" sz="3200" dirty="0" smtClean="0">
                <a:solidFill>
                  <a:srgbClr val="002060"/>
                </a:solidFill>
              </a:rPr>
              <a:t>,  </a:t>
            </a:r>
            <a:r>
              <a:rPr lang="cs-CZ" sz="3200" dirty="0" err="1" smtClean="0">
                <a:solidFill>
                  <a:srgbClr val="002060"/>
                </a:solidFill>
              </a:rPr>
              <a:t>lížy</a:t>
            </a:r>
            <a:r>
              <a:rPr lang="cs-CZ" sz="3200" dirty="0" smtClean="0">
                <a:solidFill>
                  <a:srgbClr val="002060"/>
                </a:solidFill>
              </a:rPr>
              <a:t>, </a:t>
            </a:r>
            <a:r>
              <a:rPr lang="cs-CZ" sz="3200" dirty="0" err="1" smtClean="0">
                <a:solidFill>
                  <a:srgbClr val="002060"/>
                </a:solidFill>
              </a:rPr>
              <a:t>sečválcine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1484784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4">
                    <a:lumMod val="50000"/>
                  </a:schemeClr>
                </a:solidFill>
              </a:rPr>
              <a:t>Popiš obrázek:</a:t>
            </a:r>
            <a:endParaRPr lang="cs-CZ" sz="2800" b="1" i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199796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MICHEL ROYON.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1.1.2013]. Dostupný na WWW: http://cs.wikipedia.org/wiki/Soubor:Arterio_main.JPG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it-IT" sz="1100" dirty="0" smtClean="0"/>
                        <a:t>SANSCULOTTE. </a:t>
                      </a:r>
                      <a:r>
                        <a:rPr lang="it-IT" sz="1100" i="1" dirty="0" smtClean="0"/>
                        <a:t>wikipedi</a:t>
                      </a:r>
                      <a:r>
                        <a:rPr lang="cs-CZ" sz="1100" i="1" dirty="0" smtClean="0"/>
                        <a:t>a</a:t>
                      </a:r>
                      <a:r>
                        <a:rPr lang="it-IT" sz="1100" i="1" dirty="0" smtClean="0"/>
                        <a:t>.cz</a:t>
                      </a:r>
                      <a:r>
                        <a:rPr lang="it-IT" sz="1100" dirty="0" smtClean="0"/>
                        <a:t> [online]. [cit. 1.1.2013]. Dostupný na WWW: http://cs.wikipedia.org/wiki/Soubor:Grafik_blutkreislauf.jpg </a:t>
                      </a:r>
                      <a:endParaRPr lang="cs-CZ" sz="11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Ostatní obrázky jsou použity z galerie Microsoft office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100</TotalTime>
  <Words>339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OBĚHOVÁ SOUSTAVA</vt:lpstr>
      <vt:lpstr>ORGÁNY OBĚHOVÉ SOUSTAVY</vt:lpstr>
      <vt:lpstr>SRDCE</vt:lpstr>
      <vt:lpstr>Prezentace aplikace PowerPoint</vt:lpstr>
      <vt:lpstr>CÉVY</vt:lpstr>
      <vt:lpstr>Prezentace aplikace PowerPoint</vt:lpstr>
      <vt:lpstr>Prezentace aplikace PowerPoint</vt:lpstr>
      <vt:lpstr>Opakování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blahova</cp:lastModifiedBy>
  <cp:revision>12</cp:revision>
  <dcterms:created xsi:type="dcterms:W3CDTF">2013-01-01T17:05:11Z</dcterms:created>
  <dcterms:modified xsi:type="dcterms:W3CDTF">2013-05-10T07:17:18Z</dcterms:modified>
</cp:coreProperties>
</file>