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63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AAEB7F-4BAE-4C50-821E-A07E20FF9763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2DB4557-B126-4EEB-8240-F4A8D514E6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lh5.ggpht.com/hVwnTUfQNhS7jD2N5lo6Tk_rMFE40o0_TV1oSOcCl5e5OdsTI-DmsFoGhnB_y08lpTpg-g=s85" TargetMode="External"/><Relationship Id="rId3" Type="http://schemas.openxmlformats.org/officeDocument/2006/relationships/hyperlink" Target="http://lh6.ggpht.com/q15dapMVNcGMdezlvA5IApc45-6X3Wt1uHtDbsT8zoTzkBSuyjYsbz9L1eHp4vwGQ94b8_A=s127" TargetMode="External"/><Relationship Id="rId7" Type="http://schemas.openxmlformats.org/officeDocument/2006/relationships/hyperlink" Target="http://lh3.ggpht.com/81uzM7VFCkaqA9sXcBG76z5RC2mtW49lik3XByAiNN0MRYSflNhl-z18rWiwTIimq2gV2A=s87" TargetMode="External"/><Relationship Id="rId12" Type="http://schemas.openxmlformats.org/officeDocument/2006/relationships/image" Target="../media/image4.emf"/><Relationship Id="rId2" Type="http://schemas.openxmlformats.org/officeDocument/2006/relationships/hyperlink" Target="http://lh5.ggpht.com/UHUEaYg_NBAycZzS1PF4IktbIMp73W6LX5N9IesZCrz_kQ0Cd9whaCz7PTuiwGBnYgy9=s8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h4.ggpht.com/VyDEkLs9DJ_G_NzQ9TSQXsuDdVy_I2x5peOF8VD4pdivzgk3DWMiHaTDxv8PmsO3WPsItg=s85" TargetMode="External"/><Relationship Id="rId11" Type="http://schemas.openxmlformats.org/officeDocument/2006/relationships/image" Target="../media/image3.jpeg"/><Relationship Id="rId5" Type="http://schemas.openxmlformats.org/officeDocument/2006/relationships/hyperlink" Target="http://lh6.ggpht.com/b-9DHpudgPW8vOTfNV8T7MxJrI3Y3xm0rlIubU8zdg1kLYRXhxmbXjyLpAbNLbWPGdbR=s85" TargetMode="External"/><Relationship Id="rId10" Type="http://schemas.openxmlformats.org/officeDocument/2006/relationships/hyperlink" Target="http://www.office.microsoft.com/" TargetMode="External"/><Relationship Id="rId4" Type="http://schemas.openxmlformats.org/officeDocument/2006/relationships/hyperlink" Target="http://lh4.ggpht.com/DzrL-q8MYt9M9M6bsAx59OlyCwj-ExoyJpxnPSVOHYhTeP4nlDk_eW0VHbUBGF_X8V8=s85" TargetMode="External"/><Relationship Id="rId9" Type="http://schemas.openxmlformats.org/officeDocument/2006/relationships/hyperlink" Target="http://lh3.ggpht.com/3h11ru_IdYGZlRHzpcQX8MiZr5U3ueyHSBWpAeVdXvTL35FFDYXafQpjQBROv1NP4n_sEw=s8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14379712"/>
              </p:ext>
            </p:extLst>
          </p:nvPr>
        </p:nvGraphicFramePr>
        <p:xfrm>
          <a:off x="1368425" y="2924944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VY_32_INOVACE_4A_7_Trávicí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soustava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4A_PD5.roč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18. 3.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 v 5.B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stavbou a funkcí trávicí soustavy člověka. Na závěrečných snímcích procvičí a upevní učivo.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381000" y="1988841"/>
            <a:ext cx="8458200" cy="1728192"/>
          </a:xfrm>
        </p:spPr>
        <p:txBody>
          <a:bodyPr>
            <a:normAutofit/>
          </a:bodyPr>
          <a:lstStyle/>
          <a:p>
            <a:r>
              <a:rPr lang="cs-CZ" sz="5400" b="1" u="sng" dirty="0" smtClean="0"/>
              <a:t>Trávicí soustava</a:t>
            </a:r>
            <a:endParaRPr lang="cs-CZ" sz="5400" b="1" u="sng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81000" y="3284984"/>
            <a:ext cx="8458200" cy="864096"/>
          </a:xfrm>
        </p:spPr>
        <p:txBody>
          <a:bodyPr/>
          <a:lstStyle/>
          <a:p>
            <a:r>
              <a:rPr lang="cs-CZ" dirty="0" smtClean="0"/>
              <a:t>- </a:t>
            </a:r>
            <a:r>
              <a:rPr lang="cs-CZ" sz="3200" i="1" dirty="0" smtClean="0"/>
              <a:t>umožňuje zpracování </a:t>
            </a:r>
            <a:r>
              <a:rPr lang="cs-CZ" sz="3200" i="1" dirty="0" smtClean="0"/>
              <a:t>potravy.</a:t>
            </a:r>
            <a:endParaRPr lang="cs-CZ" sz="3200" i="1" dirty="0"/>
          </a:p>
        </p:txBody>
      </p:sp>
      <p:pic>
        <p:nvPicPr>
          <p:cNvPr id="1027" name="Picture 3" descr="C:\Users\admin\AppData\Local\Microsoft\Windows\Temporary Internet Files\Content.IE5\DEZJKYY8\MP9004484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221088"/>
            <a:ext cx="3024336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admin\AppData\Local\Microsoft\Windows\Temporary Internet Files\Content.IE5\GF2OPVOX\MP9004422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60648"/>
            <a:ext cx="1853952" cy="2780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je potřeba přijímat potravu?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admin\AppData\Local\Microsoft\Windows\Temporary Internet Files\Content.IE5\B6NRRZBZ\MP9004096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4104457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4572000" y="1412776"/>
            <a:ext cx="43924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</a:rPr>
              <a:t>Jídlo, které přijmeme do těla, se rozloží na jednotlivé </a:t>
            </a:r>
            <a:r>
              <a:rPr lang="cs-CZ" sz="2800" b="1" i="1" u="sng" dirty="0" smtClean="0">
                <a:solidFill>
                  <a:srgbClr val="002060"/>
                </a:solidFill>
              </a:rPr>
              <a:t>živiny</a:t>
            </a:r>
            <a:r>
              <a:rPr lang="cs-CZ" sz="2800" b="1" i="1" dirty="0" smtClean="0">
                <a:solidFill>
                  <a:srgbClr val="002060"/>
                </a:solidFill>
              </a:rPr>
              <a:t>, ty se vstřebají do krve a krev jednotlivé látky rozvede do celého těla, kde jsou </a:t>
            </a:r>
            <a:r>
              <a:rPr lang="cs-CZ" sz="2800" b="1" i="1" dirty="0" smtClean="0">
                <a:solidFill>
                  <a:srgbClr val="002060"/>
                </a:solidFill>
              </a:rPr>
              <a:t>potřeba.</a:t>
            </a:r>
            <a:endParaRPr lang="cs-CZ" sz="2800" b="1" i="1" dirty="0" smtClean="0">
              <a:solidFill>
                <a:srgbClr val="002060"/>
              </a:solidFill>
            </a:endParaRPr>
          </a:p>
          <a:p>
            <a:endParaRPr lang="cs-CZ" sz="2800" b="1" i="1" dirty="0" smtClean="0">
              <a:solidFill>
                <a:srgbClr val="002060"/>
              </a:solidFill>
            </a:endParaRPr>
          </a:p>
          <a:p>
            <a:r>
              <a:rPr lang="cs-CZ" sz="2800" b="1" i="1" dirty="0" smtClean="0">
                <a:solidFill>
                  <a:srgbClr val="002060"/>
                </a:solidFill>
              </a:rPr>
              <a:t>Například vápník z mléka do kostí, cukry ke svalům </a:t>
            </a:r>
            <a:r>
              <a:rPr lang="cs-CZ" sz="2800" b="1" i="1" dirty="0" err="1" smtClean="0">
                <a:solidFill>
                  <a:srgbClr val="002060"/>
                </a:solidFill>
              </a:rPr>
              <a:t>atd</a:t>
            </a:r>
            <a:r>
              <a:rPr lang="cs-CZ" sz="2800" b="1" i="1" dirty="0" smtClean="0">
                <a:solidFill>
                  <a:srgbClr val="002060"/>
                </a:solidFill>
              </a:rPr>
              <a:t>…</a:t>
            </a:r>
            <a:endParaRPr lang="cs-CZ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Trávicí soustava</a:t>
            </a:r>
            <a:endParaRPr lang="cs-CZ" dirty="0"/>
          </a:p>
        </p:txBody>
      </p:sp>
      <p:pic>
        <p:nvPicPr>
          <p:cNvPr id="6" name="Zástupný symbol pro obsah 5" descr="433px-Digestive_system_diagram_cs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1141207"/>
            <a:ext cx="4032448" cy="5587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se děje v jednotlivých částech?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1. Ústní </a:t>
            </a:r>
            <a:r>
              <a:rPr lang="cs-CZ" b="1" dirty="0" smtClean="0"/>
              <a:t>dutina</a:t>
            </a:r>
            <a:endParaRPr lang="cs-CZ" b="1" dirty="0"/>
          </a:p>
        </p:txBody>
      </p:sp>
      <p:pic>
        <p:nvPicPr>
          <p:cNvPr id="1028" name="Picture 4" descr="C:\Users\admin\AppData\Local\Microsoft\Windows\Temporary Internet Files\Content.IE5\VFK6XQHI\MM9002544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293096"/>
            <a:ext cx="2388353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admin\AppData\Local\Microsoft\Windows\Temporary Internet Files\Content.IE5\JFU6SW4V\MP90042231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268760"/>
            <a:ext cx="3024336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611560" y="4221088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002060"/>
                </a:solidFill>
              </a:rPr>
              <a:t>Pomocí </a:t>
            </a:r>
            <a:r>
              <a:rPr lang="cs-CZ" sz="2000" b="1" i="1" u="sng" dirty="0" smtClean="0">
                <a:solidFill>
                  <a:srgbClr val="002060"/>
                </a:solidFill>
              </a:rPr>
              <a:t>zubů </a:t>
            </a:r>
            <a:r>
              <a:rPr lang="cs-CZ" sz="2000" b="1" i="1" dirty="0" smtClean="0">
                <a:solidFill>
                  <a:srgbClr val="002060"/>
                </a:solidFill>
              </a:rPr>
              <a:t>se sousto </a:t>
            </a:r>
            <a:r>
              <a:rPr lang="cs-CZ" sz="2000" b="1" i="1" dirty="0" smtClean="0">
                <a:solidFill>
                  <a:srgbClr val="002060"/>
                </a:solidFill>
              </a:rPr>
              <a:t>rozmělní.</a:t>
            </a:r>
            <a:endParaRPr lang="cs-CZ" sz="2000" b="1" i="1" dirty="0" smtClean="0">
              <a:solidFill>
                <a:srgbClr val="002060"/>
              </a:solidFill>
            </a:endParaRPr>
          </a:p>
          <a:p>
            <a:r>
              <a:rPr lang="cs-CZ" sz="2000" b="1" i="1" dirty="0" smtClean="0">
                <a:solidFill>
                  <a:srgbClr val="002060"/>
                </a:solidFill>
              </a:rPr>
              <a:t>Smíchá se se </a:t>
            </a:r>
            <a:r>
              <a:rPr lang="cs-CZ" sz="2000" b="1" i="1" u="sng" dirty="0" smtClean="0">
                <a:solidFill>
                  <a:srgbClr val="002060"/>
                </a:solidFill>
              </a:rPr>
              <a:t>slinami</a:t>
            </a:r>
            <a:r>
              <a:rPr lang="cs-CZ" sz="2000" b="1" i="1" dirty="0" smtClean="0">
                <a:solidFill>
                  <a:srgbClr val="002060"/>
                </a:solidFill>
              </a:rPr>
              <a:t> – počátek </a:t>
            </a:r>
            <a:r>
              <a:rPr lang="cs-CZ" sz="2000" b="1" i="1" u="sng" dirty="0" smtClean="0">
                <a:solidFill>
                  <a:srgbClr val="002060"/>
                </a:solidFill>
              </a:rPr>
              <a:t>trávení.</a:t>
            </a:r>
            <a:endParaRPr lang="cs-CZ" sz="2000" b="1" i="1" u="sng" dirty="0" smtClean="0">
              <a:solidFill>
                <a:srgbClr val="002060"/>
              </a:solidFill>
            </a:endParaRPr>
          </a:p>
          <a:p>
            <a:r>
              <a:rPr lang="cs-CZ" sz="2000" b="1" i="1" dirty="0" smtClean="0">
                <a:solidFill>
                  <a:srgbClr val="002060"/>
                </a:solidFill>
              </a:rPr>
              <a:t>Pomocí jazyka posun a spolknutí sousta přes </a:t>
            </a:r>
            <a:r>
              <a:rPr lang="cs-CZ" sz="2000" b="1" i="1" u="sng" dirty="0" smtClean="0">
                <a:solidFill>
                  <a:srgbClr val="002060"/>
                </a:solidFill>
              </a:rPr>
              <a:t>hltan</a:t>
            </a:r>
            <a:r>
              <a:rPr lang="cs-CZ" sz="2000" b="1" i="1" dirty="0" smtClean="0">
                <a:solidFill>
                  <a:srgbClr val="002060"/>
                </a:solidFill>
              </a:rPr>
              <a:t> do </a:t>
            </a:r>
            <a:r>
              <a:rPr lang="cs-CZ" sz="2000" b="1" i="1" u="sng" dirty="0" smtClean="0">
                <a:solidFill>
                  <a:srgbClr val="002060"/>
                </a:solidFill>
              </a:rPr>
              <a:t>jícnu.</a:t>
            </a:r>
            <a:endParaRPr lang="cs-CZ" sz="2000" b="1" i="1" u="sng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8641"/>
            <a:ext cx="8686800" cy="266429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2. Hltan, jícen – </a:t>
            </a:r>
            <a:r>
              <a:rPr lang="cs-CZ" dirty="0" smtClean="0"/>
              <a:t>trubice, kterou prochází sousto do </a:t>
            </a:r>
            <a:r>
              <a:rPr lang="cs-CZ" dirty="0" smtClean="0"/>
              <a:t>žaludku.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3. Žaludek</a:t>
            </a:r>
            <a:r>
              <a:rPr lang="cs-CZ" dirty="0" smtClean="0"/>
              <a:t> –orgán, kde se sousto smíchá s trávicími </a:t>
            </a:r>
            <a:r>
              <a:rPr lang="cs-CZ" dirty="0" smtClean="0"/>
              <a:t>šťávami.</a:t>
            </a:r>
            <a:endParaRPr lang="cs-CZ" b="1" dirty="0"/>
          </a:p>
        </p:txBody>
      </p:sp>
      <p:pic>
        <p:nvPicPr>
          <p:cNvPr id="3074" name="Picture 2" descr="C:\Users\admin\AppData\Local\Microsoft\Windows\Temporary Internet Files\Content.IE5\VFK6XQHI\MC9004263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420888"/>
            <a:ext cx="3096344" cy="2553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Users\admin\AppData\Local\Microsoft\Windows\Temporary Internet Files\Content.IE5\JFU6SW4V\MP90042526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636912"/>
            <a:ext cx="2520280" cy="3964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2699792" y="4509120"/>
            <a:ext cx="1008112" cy="648072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5373216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008000"/>
                </a:solidFill>
              </a:rPr>
              <a:t>Součástí žaludečních šťáv je i jedna slabá kyselina, proto, když se přejíme, tak nás „pálí žáha</a:t>
            </a:r>
            <a:r>
              <a:rPr lang="cs-CZ" sz="2000" b="1" i="1" dirty="0" smtClean="0">
                <a:solidFill>
                  <a:srgbClr val="008000"/>
                </a:solidFill>
              </a:rPr>
              <a:t>“.</a:t>
            </a:r>
            <a:endParaRPr lang="cs-CZ" sz="2000" b="1" i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8640"/>
            <a:ext cx="8686800" cy="5891485"/>
          </a:xfrm>
        </p:spPr>
        <p:txBody>
          <a:bodyPr/>
          <a:lstStyle/>
          <a:p>
            <a:r>
              <a:rPr lang="cs-CZ" b="1" dirty="0" smtClean="0"/>
              <a:t>4. Tenké střevo</a:t>
            </a:r>
            <a:endParaRPr lang="cs-CZ" b="1" dirty="0"/>
          </a:p>
        </p:txBody>
      </p:sp>
      <p:pic>
        <p:nvPicPr>
          <p:cNvPr id="4098" name="Picture 2" descr="C:\Users\admin\AppData\Local\Microsoft\Windows\Temporary Internet Files\Content.IE5\J8CY1I3J\MC9004387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692696"/>
            <a:ext cx="3402377" cy="489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Přímá spojovací šipka 5"/>
          <p:cNvCxnSpPr/>
          <p:nvPr/>
        </p:nvCxnSpPr>
        <p:spPr>
          <a:xfrm>
            <a:off x="3779912" y="548680"/>
            <a:ext cx="3384376" cy="3312368"/>
          </a:xfrm>
          <a:prstGeom prst="straightConnector1">
            <a:avLst/>
          </a:prstGeom>
          <a:ln>
            <a:tailEnd type="arrow"/>
          </a:ln>
          <a:effectLst>
            <a:glow rad="1397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51520" y="1268760"/>
            <a:ext cx="475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C00000"/>
                </a:solidFill>
              </a:rPr>
              <a:t>Zajišťuje další zpracování potravy pomocí šťáv, které sem přijdou z jater a slinivky </a:t>
            </a:r>
            <a:r>
              <a:rPr lang="cs-CZ" sz="2400" b="1" i="1" dirty="0" smtClean="0">
                <a:solidFill>
                  <a:srgbClr val="C00000"/>
                </a:solidFill>
              </a:rPr>
              <a:t>břišní.</a:t>
            </a:r>
            <a:endParaRPr lang="cs-CZ" sz="2400" b="1" i="1" dirty="0" smtClean="0">
              <a:solidFill>
                <a:srgbClr val="C00000"/>
              </a:solidFill>
            </a:endParaRPr>
          </a:p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C00000"/>
                </a:solidFill>
              </a:rPr>
              <a:t>Potrava se rozkládá a živiny se skrz stěnu střeva dostanou do krve a jsou rozvedeny do </a:t>
            </a:r>
            <a:r>
              <a:rPr lang="cs-CZ" sz="2400" b="1" i="1" dirty="0" smtClean="0">
                <a:solidFill>
                  <a:srgbClr val="C00000"/>
                </a:solidFill>
              </a:rPr>
              <a:t>těla.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pic>
        <p:nvPicPr>
          <p:cNvPr id="4099" name="Picture 3" descr="C:\Users\admin\Pictures\220px-Human_duoden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149080"/>
            <a:ext cx="2448272" cy="2325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779912" y="5949280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/>
              <a:t>Stěna tenkého střeva</a:t>
            </a:r>
            <a:endParaRPr lang="cs-CZ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rmAutofit/>
          </a:bodyPr>
          <a:lstStyle/>
          <a:p>
            <a:r>
              <a:rPr lang="cs-CZ" b="1" dirty="0" smtClean="0"/>
              <a:t>5. Tlusté střevo</a:t>
            </a:r>
            <a:endParaRPr lang="cs-CZ" b="1" dirty="0"/>
          </a:p>
        </p:txBody>
      </p:sp>
      <p:pic>
        <p:nvPicPr>
          <p:cNvPr id="5122" name="Picture 2" descr="C:\Users\admin\AppData\Local\Microsoft\Windows\Temporary Internet Files\Content.IE5\J8CY1I3J\MC9004387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2656"/>
            <a:ext cx="4069928" cy="54265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Přímá spojovací šipka 5"/>
          <p:cNvCxnSpPr/>
          <p:nvPr/>
        </p:nvCxnSpPr>
        <p:spPr>
          <a:xfrm>
            <a:off x="3779912" y="764704"/>
            <a:ext cx="2232248" cy="3096344"/>
          </a:xfrm>
          <a:prstGeom prst="straightConnector1">
            <a:avLst/>
          </a:prstGeom>
          <a:ln>
            <a:tailEnd type="arrow"/>
          </a:ln>
          <a:effectLst>
            <a:glow rad="101600">
              <a:srgbClr val="00B05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3851920" y="692696"/>
            <a:ext cx="3816424" cy="3240360"/>
          </a:xfrm>
          <a:prstGeom prst="straightConnector1">
            <a:avLst/>
          </a:prstGeom>
          <a:ln>
            <a:tailEnd type="arrow"/>
          </a:ln>
          <a:effectLst>
            <a:glow rad="101600">
              <a:srgbClr val="00B05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79512" y="1268760"/>
            <a:ext cx="44644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latin typeface="+mj-lt"/>
              </a:rPr>
              <a:t>Nestrávené zbytky se zde zahušťují, zbavují se přebytečné vody </a:t>
            </a:r>
            <a:r>
              <a:rPr lang="cs-CZ" sz="3200" b="1" i="1" dirty="0" smtClean="0">
                <a:latin typeface="+mj-lt"/>
                <a:cs typeface="Times New Roman"/>
              </a:rPr>
              <a:t>→ vytváří se </a:t>
            </a:r>
            <a:r>
              <a:rPr lang="cs-CZ" sz="3200" b="1" i="1" u="sng" dirty="0" smtClean="0">
                <a:latin typeface="+mj-lt"/>
                <a:cs typeface="Times New Roman"/>
              </a:rPr>
              <a:t>stolice</a:t>
            </a:r>
            <a:r>
              <a:rPr lang="cs-CZ" sz="3200" b="1" i="1" dirty="0" smtClean="0">
                <a:latin typeface="+mj-lt"/>
                <a:cs typeface="Times New Roman"/>
              </a:rPr>
              <a:t>, putuje do </a:t>
            </a:r>
            <a:r>
              <a:rPr lang="cs-CZ" sz="3200" b="1" i="1" u="sng" dirty="0" smtClean="0">
                <a:latin typeface="+mj-lt"/>
                <a:cs typeface="Times New Roman"/>
              </a:rPr>
              <a:t>konečníku</a:t>
            </a:r>
            <a:r>
              <a:rPr lang="cs-CZ" sz="3200" b="1" i="1" dirty="0" smtClean="0">
                <a:latin typeface="+mj-lt"/>
                <a:cs typeface="Times New Roman"/>
              </a:rPr>
              <a:t> a odchází z těla </a:t>
            </a:r>
            <a:r>
              <a:rPr lang="cs-CZ" sz="3200" b="1" i="1" dirty="0" smtClean="0">
                <a:latin typeface="+mj-lt"/>
                <a:cs typeface="Times New Roman"/>
              </a:rPr>
              <a:t>ven.</a:t>
            </a:r>
            <a:endParaRPr lang="cs-CZ" sz="3200" b="1" i="1" dirty="0">
              <a:latin typeface="+mj-lt"/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267744" y="3573016"/>
            <a:ext cx="4608512" cy="1224136"/>
          </a:xfrm>
          <a:prstGeom prst="straightConnector1">
            <a:avLst/>
          </a:prstGeom>
          <a:ln>
            <a:tailEnd type="arrow"/>
          </a:ln>
          <a:effectLst>
            <a:glow rad="101600">
              <a:srgbClr val="00B05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043608" y="4941168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Na rozhraní tenkého a tlustého střeva je slepé střevo s červovitým přívěskem – apendix – při nesprávné stravě </a:t>
            </a:r>
            <a:r>
              <a:rPr lang="cs-CZ" sz="2000" b="1" i="1" dirty="0" smtClean="0">
                <a:solidFill>
                  <a:srgbClr val="C00000"/>
                </a:solidFill>
              </a:rPr>
              <a:t>– záněty.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 flipV="1">
            <a:off x="3131840" y="4437112"/>
            <a:ext cx="3024336" cy="1224136"/>
          </a:xfrm>
          <a:prstGeom prst="straightConnector1">
            <a:avLst/>
          </a:prstGeom>
          <a:ln>
            <a:tailEnd type="arrow"/>
          </a:ln>
          <a:effectLst>
            <a:glow rad="101600">
              <a:srgbClr val="00B05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812088" cy="55446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412776"/>
            <a:ext cx="4824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Seřaď jednotlivé orgány tak, jak jimi postupně putuje potrava:</a:t>
            </a:r>
          </a:p>
          <a:p>
            <a:r>
              <a:rPr lang="cs-CZ" sz="2400" b="1" i="1" dirty="0" smtClean="0">
                <a:solidFill>
                  <a:srgbClr val="C00000"/>
                </a:solidFill>
              </a:rPr>
              <a:t>Tenké střevo, jícen, konečník, žaludek, ústní dutina, tlusté střevo, hltan, slepé </a:t>
            </a:r>
            <a:r>
              <a:rPr lang="cs-CZ" sz="2400" b="1" i="1" dirty="0" smtClean="0">
                <a:solidFill>
                  <a:srgbClr val="C00000"/>
                </a:solidFill>
              </a:rPr>
              <a:t>střevo.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27004" y="35408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Orgány ukaž na obrázku: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admin\AppData\Local\Microsoft\Windows\Temporary Internet Files\Content.IE5\DEZJKYY8\MC9004261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954223"/>
            <a:ext cx="2237482" cy="5298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611560" y="3789040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002060"/>
                </a:solidFill>
              </a:rPr>
              <a:t>Vysvětli pojem trávení.</a:t>
            </a:r>
          </a:p>
          <a:p>
            <a:r>
              <a:rPr lang="cs-CZ" sz="2400" b="1" i="1" dirty="0" smtClean="0">
                <a:solidFill>
                  <a:srgbClr val="008000"/>
                </a:solidFill>
              </a:rPr>
              <a:t>Kde probíhá hlavní část trávení?</a:t>
            </a:r>
            <a:endParaRPr lang="cs-CZ" sz="2400" b="1" i="1" dirty="0">
              <a:solidFill>
                <a:srgbClr val="008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4941168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Jaké jsou poruchy činnosti trávicí soustavy a jak jim předcházet?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79512" y="2780928"/>
          <a:ext cx="8784976" cy="3760940"/>
        </p:xfrm>
        <a:graphic>
          <a:graphicData uri="http://schemas.openxmlformats.org/drawingml/2006/table">
            <a:tbl>
              <a:tblPr firstRow="1" firstCol="1" bandRow="1"/>
              <a:tblGrid>
                <a:gridCol w="1438919"/>
                <a:gridCol w="151465"/>
                <a:gridCol w="7194592"/>
              </a:tblGrid>
              <a:tr h="21869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MARIANA </a:t>
                      </a:r>
                      <a:r>
                        <a:rPr lang="cs-CZ" sz="1100" dirty="0" smtClean="0"/>
                        <a:t>RUIZ.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http://cs.wikipedia.org/wiki/Soubor:Digestive_system_diagram_cs.svg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SOMEGUY1221.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http://cs.wikipedia.org/wiki/Soubor:Human_duodenum.jpg 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Adresa (URL):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2"/>
                        </a:rPr>
                        <a:t>http://lh5.ggpht.com/</a:t>
                      </a:r>
                      <a:r>
                        <a:rPr lang="cs-CZ" sz="1100" dirty="0" err="1" smtClean="0">
                          <a:hlinkClick r:id="rId2"/>
                        </a:rPr>
                        <a:t>UHUEaYg</a:t>
                      </a:r>
                      <a:r>
                        <a:rPr lang="cs-CZ" sz="1100" dirty="0" smtClean="0">
                          <a:hlinkClick r:id="rId2"/>
                        </a:rPr>
                        <a:t>_NBAycZzS1PF4IktbIMp73W6LX5N9IesZCrz_kQ0Cd9whaCz7PTuiwGBnYgy9=s85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3"/>
                        </a:rPr>
                        <a:t>http://lh6.ggpht.com/q15dapMVNcGMdezlvA5IApc45-6X3Wt1uHtDbsT8zoTzkBSuyjYsbz9L1eHp4vwGQ94b8_A=s127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4"/>
                        </a:rPr>
                        <a:t>http://lh4.ggpht.com/</a:t>
                      </a:r>
                      <a:r>
                        <a:rPr lang="cs-CZ" sz="1100" dirty="0" err="1" smtClean="0">
                          <a:hlinkClick r:id="rId4"/>
                        </a:rPr>
                        <a:t>DzrL</a:t>
                      </a:r>
                      <a:r>
                        <a:rPr lang="cs-CZ" sz="1100" dirty="0" smtClean="0">
                          <a:hlinkClick r:id="rId4"/>
                        </a:rPr>
                        <a:t>-q8MYt9M9M6bsAx59OlyCwj-ExoyJpxnPSVOHYhTeP4nlDk_eW0VHbUBGF_X8V8=s85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5"/>
                        </a:rPr>
                        <a:t>http://lh6.ggpht.com/b-9DHpudgPW8vOTfNV8T7MxJrI3Y3xm0rlIubU8zdg1kLYRXhxmbXjyLpAbNLbWPGdbR=s85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6"/>
                        </a:rPr>
                        <a:t>http://lh4.ggpht.com/VyDEkLs9DJ_G_NzQ9TSQXsuDdVy_I2x5peOF8VD4pdivzgk3DWMiHaTDxv8PmsO3WPsItg=s85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7"/>
                        </a:rPr>
                        <a:t>http://lh3.ggpht.com/81uzM7VFCkaqA9sXcBG76z5RC2mtW49lik3XByAiNN0MRYSflNhl-z18rWiwTIimq2gV2A=s87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8"/>
                        </a:rPr>
                        <a:t>http://lh5.ggpht.com/hVwnTUfQNhS7jD2N5lo6Tk_rMFE40o0_TV1oSOcCl5e5OdsTI-</a:t>
                      </a:r>
                      <a:r>
                        <a:rPr lang="cs-CZ" sz="1100" dirty="0" err="1" smtClean="0">
                          <a:hlinkClick r:id="rId8"/>
                        </a:rPr>
                        <a:t>DmsFoGhnB</a:t>
                      </a:r>
                      <a:r>
                        <a:rPr lang="cs-CZ" sz="1100" dirty="0" smtClean="0">
                          <a:hlinkClick r:id="rId8"/>
                        </a:rPr>
                        <a:t>_y08lpTpg-g=s85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9"/>
                        </a:rPr>
                        <a:t>http://lh3.ggpht.com/3h11ru_IdYGZlRHzpcQX8MiZr5U3ueyHSBWpAeVdXvTL35FFDYXafQpjQBROv1NP4n_</a:t>
                      </a:r>
                      <a:r>
                        <a:rPr lang="cs-CZ" sz="1100" dirty="0" err="1" smtClean="0">
                          <a:hlinkClick r:id="rId9"/>
                        </a:rPr>
                        <a:t>sEw</a:t>
                      </a:r>
                      <a:r>
                        <a:rPr lang="cs-CZ" sz="1100" dirty="0" smtClean="0">
                          <a:hlinkClick r:id="rId9"/>
                        </a:rPr>
                        <a:t>=s89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cs-CZ" sz="1100" dirty="0" smtClean="0">
                          <a:hlinkClick r:id="rId10"/>
                        </a:rPr>
                        <a:t>www.office.</a:t>
                      </a:r>
                      <a:r>
                        <a:rPr lang="cs-CZ" sz="1100" dirty="0" err="1" smtClean="0">
                          <a:hlinkClick r:id="rId10"/>
                        </a:rPr>
                        <a:t>microsoft.com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cs-CZ" sz="1100" dirty="0" smtClean="0"/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089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88840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60" y="1340768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</TotalTime>
  <Words>448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Trávicí soustava</vt:lpstr>
      <vt:lpstr>Proč je potřeba přijímat potravu?</vt:lpstr>
      <vt:lpstr>Trávicí soustava</vt:lpstr>
      <vt:lpstr>Co se děje v jednotlivých částech?</vt:lpstr>
      <vt:lpstr>Snímek 6</vt:lpstr>
      <vt:lpstr>Snímek 7</vt:lpstr>
      <vt:lpstr>Snímek 8</vt:lpstr>
      <vt:lpstr>Opakování: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Škola</cp:lastModifiedBy>
  <cp:revision>16</cp:revision>
  <dcterms:created xsi:type="dcterms:W3CDTF">2013-01-01T18:44:46Z</dcterms:created>
  <dcterms:modified xsi:type="dcterms:W3CDTF">2013-05-10T08:19:29Z</dcterms:modified>
</cp:coreProperties>
</file>