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3" r:id="rId4"/>
    <p:sldId id="256" r:id="rId5"/>
    <p:sldId id="261" r:id="rId6"/>
    <p:sldId id="270" r:id="rId7"/>
    <p:sldId id="272" r:id="rId8"/>
    <p:sldId id="260" r:id="rId9"/>
    <p:sldId id="257" r:id="rId10"/>
    <p:sldId id="258" r:id="rId11"/>
    <p:sldId id="259" r:id="rId12"/>
    <p:sldId id="262" r:id="rId13"/>
    <p:sldId id="271" r:id="rId14"/>
    <p:sldId id="264" r:id="rId15"/>
    <p:sldId id="265" r:id="rId16"/>
    <p:sldId id="268" r:id="rId17"/>
    <p:sldId id="269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4607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1561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9595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04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118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85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426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324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104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5240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19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8932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04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1624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0651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4977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01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311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6322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4638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1048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86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B76CB2C-92ED-4A1D-BB41-66D501459AAC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027BC58-1B8C-41FA-914F-9F7E0213CE0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123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48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18" Type="http://schemas.openxmlformats.org/officeDocument/2006/relationships/image" Target="../media/image36.gif"/><Relationship Id="rId3" Type="http://schemas.openxmlformats.org/officeDocument/2006/relationships/image" Target="../media/image16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17" Type="http://schemas.openxmlformats.org/officeDocument/2006/relationships/image" Target="../media/image35.wmf"/><Relationship Id="rId2" Type="http://schemas.openxmlformats.org/officeDocument/2006/relationships/image" Target="../media/image21.wmf"/><Relationship Id="rId16" Type="http://schemas.openxmlformats.org/officeDocument/2006/relationships/image" Target="../media/image3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5" Type="http://schemas.openxmlformats.org/officeDocument/2006/relationships/image" Target="../media/image33.wmf"/><Relationship Id="rId10" Type="http://schemas.openxmlformats.org/officeDocument/2006/relationships/image" Target="../media/image28.png"/><Relationship Id="rId19" Type="http://schemas.openxmlformats.org/officeDocument/2006/relationships/image" Target="../media/image15.wmf"/><Relationship Id="rId4" Type="http://schemas.openxmlformats.org/officeDocument/2006/relationships/image" Target="../media/image22.wmf"/><Relationship Id="rId9" Type="http://schemas.openxmlformats.org/officeDocument/2006/relationships/image" Target="../media/image27.png"/><Relationship Id="rId14" Type="http://schemas.openxmlformats.org/officeDocument/2006/relationships/image" Target="../media/image32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18" Type="http://schemas.openxmlformats.org/officeDocument/2006/relationships/image" Target="../media/image15.wmf"/><Relationship Id="rId3" Type="http://schemas.openxmlformats.org/officeDocument/2006/relationships/image" Target="../media/image16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17" Type="http://schemas.openxmlformats.org/officeDocument/2006/relationships/image" Target="../media/image35.wmf"/><Relationship Id="rId2" Type="http://schemas.openxmlformats.org/officeDocument/2006/relationships/image" Target="../media/image21.wmf"/><Relationship Id="rId16" Type="http://schemas.openxmlformats.org/officeDocument/2006/relationships/image" Target="../media/image3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5" Type="http://schemas.openxmlformats.org/officeDocument/2006/relationships/image" Target="../media/image33.wmf"/><Relationship Id="rId10" Type="http://schemas.openxmlformats.org/officeDocument/2006/relationships/image" Target="../media/image28.png"/><Relationship Id="rId19" Type="http://schemas.openxmlformats.org/officeDocument/2006/relationships/image" Target="../media/image37.wmf"/><Relationship Id="rId4" Type="http://schemas.openxmlformats.org/officeDocument/2006/relationships/image" Target="../media/image22.wmf"/><Relationship Id="rId9" Type="http://schemas.openxmlformats.org/officeDocument/2006/relationships/image" Target="../media/image27.png"/><Relationship Id="rId14" Type="http://schemas.openxmlformats.org/officeDocument/2006/relationships/image" Target="../media/image32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441075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VY_32_INOVACE_4A_8_Zdravá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výživa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4A_PD5.roč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3. 4.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 v 5.B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tématem zdravá výživa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Učí se o složení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stravy. Znalosti si procvičí v závěrečných snímcích.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630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Zdravá výživa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jak správě jíst a co zdravého pít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92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Zdravá výživa- zamyšlení ve skupinkách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3" y="2420888"/>
            <a:ext cx="8229600" cy="1186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64008" indent="0">
              <a:buNone/>
            </a:pPr>
            <a:r>
              <a:rPr lang="cs-CZ" dirty="0" smtClean="0"/>
              <a:t>Co si představujete pod pojmem zdravá výživa?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6672" y="4365104"/>
            <a:ext cx="8280920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Vytvořte </a:t>
            </a:r>
            <a:r>
              <a:rPr lang="cs-CZ" dirty="0" smtClean="0"/>
              <a:t> </a:t>
            </a:r>
            <a:r>
              <a:rPr lang="cs-CZ" sz="3200" dirty="0" smtClean="0"/>
              <a:t>ideální jídelníček a zdůvodněte volbu jídel.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5888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bychom měli přijímat v potravě?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1954560" cy="68209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64008" indent="0">
              <a:buNone/>
            </a:pPr>
            <a:r>
              <a:rPr lang="cs-CZ" dirty="0" smtClean="0"/>
              <a:t>cukry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43" y="3450157"/>
            <a:ext cx="1000595" cy="58477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tuky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9105" y="4797152"/>
            <a:ext cx="1883849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bílkoviny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3500" y="1916832"/>
            <a:ext cx="1850186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vitamíny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81528" y="3456944"/>
            <a:ext cx="1872629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minerály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10383" y="4830461"/>
            <a:ext cx="1813317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vlákninu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8264" y="1916832"/>
            <a:ext cx="1737976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tekutiny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96467" y="5877272"/>
            <a:ext cx="6098144" cy="58477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Strava by měla být vyvážená!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930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Potravinová pyramida</a:t>
            </a:r>
            <a:endParaRPr lang="cs-CZ" dirty="0"/>
          </a:p>
        </p:txBody>
      </p:sp>
      <p:sp>
        <p:nvSpPr>
          <p:cNvPr id="11" name="Rovnoramenný trojúhelník 10"/>
          <p:cNvSpPr/>
          <p:nvPr/>
        </p:nvSpPr>
        <p:spPr>
          <a:xfrm>
            <a:off x="3541953" y="1713910"/>
            <a:ext cx="1584176" cy="1306224"/>
          </a:xfrm>
          <a:prstGeom prst="triangle">
            <a:avLst>
              <a:gd name="adj" fmla="val 485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Vývojový diagram: nebo 11"/>
          <p:cNvSpPr/>
          <p:nvPr/>
        </p:nvSpPr>
        <p:spPr>
          <a:xfrm>
            <a:off x="3145909" y="2783620"/>
            <a:ext cx="2376264" cy="2556864"/>
          </a:xfrm>
          <a:prstGeom prst="flowChar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145909" y="5091455"/>
            <a:ext cx="2376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649398" y="2182356"/>
            <a:ext cx="1369286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ukry, tuky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80887" y="3371932"/>
            <a:ext cx="215315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aso, ryby, vejce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17778" y="3371932"/>
            <a:ext cx="1970411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léčné výrobky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96588" y="4221515"/>
            <a:ext cx="1116011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17778" y="4221515"/>
            <a:ext cx="914033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346612" y="5441227"/>
            <a:ext cx="410080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ečivo (celozrnné), brambory, obilí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14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Zdravá výživa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Zdravá strava by měla být vyvážená.</a:t>
            </a:r>
          </a:p>
          <a:p>
            <a:r>
              <a:rPr lang="cs-CZ" dirty="0"/>
              <a:t>Č</a:t>
            </a:r>
            <a:r>
              <a:rPr lang="cs-CZ" dirty="0" smtClean="0"/>
              <a:t>lověk potřebuje potravu rostlinného i živočišného původu.</a:t>
            </a:r>
          </a:p>
          <a:p>
            <a:r>
              <a:rPr lang="cs-CZ" dirty="0" smtClean="0"/>
              <a:t>Přísun vitamínů ve formě čerstvého ovoce a zeleniny je potřeba každý den.</a:t>
            </a:r>
          </a:p>
          <a:p>
            <a:r>
              <a:rPr lang="cs-CZ" dirty="0" smtClean="0"/>
              <a:t>Vláknina je důležitá pro dobré trávení. </a:t>
            </a:r>
          </a:p>
          <a:p>
            <a:r>
              <a:rPr lang="cs-CZ" dirty="0" smtClean="0"/>
              <a:t>Zdravé je jíst méně, ale častěji.</a:t>
            </a:r>
          </a:p>
          <a:p>
            <a:pPr marL="64008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5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399032"/>
          </a:xfrm>
        </p:spPr>
        <p:txBody>
          <a:bodyPr/>
          <a:lstStyle/>
          <a:p>
            <a:r>
              <a:rPr lang="cs-CZ" dirty="0" smtClean="0"/>
              <a:t>Vitamíny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84250" y="1882808"/>
            <a:ext cx="8229600" cy="4572000"/>
          </a:xfrm>
        </p:spPr>
        <p:txBody>
          <a:bodyPr/>
          <a:lstStyle/>
          <a:p>
            <a:r>
              <a:rPr lang="cs-CZ" dirty="0" smtClean="0"/>
              <a:t>Vitamín C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Vitamín A</a:t>
            </a:r>
            <a:endParaRPr lang="cs-CZ" dirty="0"/>
          </a:p>
        </p:txBody>
      </p:sp>
      <p:pic>
        <p:nvPicPr>
          <p:cNvPr id="1028" name="Picture 4" descr="C:\Documents and Settings\Kaja\Local Settings\Temporary Internet Files\Content.IE5\UVQNUT63\MC9004418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7050"/>
            <a:ext cx="1809750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aja\Local Settings\Temporary Internet Files\Content.IE5\KPIRO1UB\MP9004228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9" y="2809069"/>
            <a:ext cx="2195736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aja\Local Settings\Temporary Internet Files\Content.IE5\21CJY9U5\MP9004229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98820"/>
            <a:ext cx="194648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aja\Local Settings\Temporary Internet Files\Content.IE5\4HEBK92R\MP90038787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232" y="2809069"/>
            <a:ext cx="1900808" cy="195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aja\Local Settings\Temporary Internet Files\Content.IE5\KPIRO1UB\MC90044178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703" y="5182116"/>
            <a:ext cx="1839144" cy="167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22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Bílkoviny</a:t>
            </a:r>
            <a:endParaRPr lang="cs-CZ" dirty="0"/>
          </a:p>
        </p:txBody>
      </p:sp>
      <p:pic>
        <p:nvPicPr>
          <p:cNvPr id="2050" name="Picture 2" descr="C:\Documents and Settings\Kaja\Local Settings\Temporary Internet Files\Content.IE5\21CJY9U5\MP90044244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51497"/>
            <a:ext cx="2543944" cy="201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Kaja\Local Settings\Temporary Internet Files\Content.IE5\4HEBK92R\MC9002376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17207"/>
            <a:ext cx="2115493" cy="242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Kaja\Local Settings\Temporary Internet Files\Content.IE5\UVQNUT63\MC9002344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459" y="2556785"/>
            <a:ext cx="2228661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Kaja\Local Settings\Temporary Internet Files\Content.IE5\KPIRO1UB\MC9003314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062396"/>
            <a:ext cx="1641695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1237448"/>
            <a:ext cx="85809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Osahuje je maso, vaječný bílek, mléko, eidamský sýr, luštěniny.</a:t>
            </a:r>
            <a:endParaRPr lang="cs-CZ" sz="3200" dirty="0"/>
          </a:p>
        </p:txBody>
      </p:sp>
      <p:pic>
        <p:nvPicPr>
          <p:cNvPr id="1026" name="Picture 2" descr="C:\Documents and Settings\Kaja\Local Settings\Temporary Internet Files\Content.IE5\4HEBK92R\MC90044175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545" y="4856941"/>
            <a:ext cx="2235696" cy="20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92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Mléčné výrobky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7124" y="2055558"/>
            <a:ext cx="8229600" cy="4037738"/>
          </a:xfrm>
        </p:spPr>
        <p:txBody>
          <a:bodyPr/>
          <a:lstStyle/>
          <a:p>
            <a:r>
              <a:rPr lang="cs-CZ" dirty="0" smtClean="0"/>
              <a:t>Sýr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Jogurt a tvaroh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Mléko</a:t>
            </a:r>
          </a:p>
          <a:p>
            <a:endParaRPr lang="cs-CZ" dirty="0"/>
          </a:p>
        </p:txBody>
      </p:sp>
      <p:pic>
        <p:nvPicPr>
          <p:cNvPr id="3074" name="Picture 2" descr="C:\Documents and Settings\Kaja\Local Settings\Temporary Internet Files\Content.IE5\UVQNUT63\MC9004417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688" y="2023235"/>
            <a:ext cx="173164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Kaja\Local Settings\Temporary Internet Files\Content.IE5\21CJY9U5\MC900411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328" y="2636912"/>
            <a:ext cx="1195063" cy="154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aja\Local Settings\Temporary Internet Files\Content.IE5\KPIRO1UB\MC9004417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80" y="3969086"/>
            <a:ext cx="1989056" cy="153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Kaja\Local Settings\Temporary Internet Files\Content.IE5\21CJY9U5\MC9004418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08058"/>
            <a:ext cx="19462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47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5752" y="1772816"/>
            <a:ext cx="8136904" cy="1080120"/>
          </a:xfrm>
        </p:spPr>
        <p:txBody>
          <a:bodyPr/>
          <a:lstStyle/>
          <a:p>
            <a:r>
              <a:rPr lang="cs-CZ" dirty="0" smtClean="0"/>
              <a:t>Cukr je pro tělo nejrychlejší zdroj energie.</a:t>
            </a:r>
          </a:p>
          <a:p>
            <a:endParaRPr lang="cs-CZ" dirty="0"/>
          </a:p>
        </p:txBody>
      </p:sp>
      <p:pic>
        <p:nvPicPr>
          <p:cNvPr id="5122" name="Picture 2" descr="C:\Documents and Settings\Kaja\Local Settings\Temporary Internet Files\Content.IE5\21CJY9U5\MP9004485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04619"/>
            <a:ext cx="2627784" cy="225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Documents and Settings\Kaja\Local Settings\Temporary Internet Files\Content.IE5\21CJY9U5\MP9004483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204" y="3125535"/>
            <a:ext cx="2843808" cy="227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7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272" y="1844824"/>
            <a:ext cx="3034680" cy="1330168"/>
          </a:xfrm>
        </p:spPr>
        <p:txBody>
          <a:bodyPr/>
          <a:lstStyle/>
          <a:p>
            <a:pPr marL="578358" indent="-514350">
              <a:buAutoNum type="arabicParenR"/>
            </a:pPr>
            <a:r>
              <a:rPr lang="cs-CZ" dirty="0" smtClean="0"/>
              <a:t> živočišné                </a:t>
            </a:r>
          </a:p>
          <a:p>
            <a:pPr marL="578358" indent="-514350">
              <a:buAutoNum type="arabicParenR"/>
            </a:pPr>
            <a:r>
              <a:rPr lang="cs-CZ" dirty="0" smtClean="0"/>
              <a:t> rostlinné</a:t>
            </a:r>
          </a:p>
          <a:p>
            <a:pPr marL="64008" indent="0">
              <a:buNone/>
            </a:pPr>
            <a:endParaRPr lang="cs-CZ" dirty="0"/>
          </a:p>
        </p:txBody>
      </p:sp>
      <p:pic>
        <p:nvPicPr>
          <p:cNvPr id="5122" name="Picture 2" descr="C:\Documents and Settings\Kaja\Local Settings\Temporary Internet Files\Content.IE5\21CJY9U5\MC900088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22233"/>
            <a:ext cx="2335794" cy="141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Kaja\Local Settings\Temporary Internet Files\Content.IE5\4HEBK92R\MC9002342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29000"/>
            <a:ext cx="2397659" cy="200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1806693"/>
            <a:ext cx="2329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Dělíme na: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960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hrozí nebezpečí z nezdravé stravy?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c</a:t>
            </a:r>
            <a:r>
              <a:rPr lang="cs-CZ" dirty="0" smtClean="0"/>
              <a:t>ukrovka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o</a:t>
            </a:r>
            <a:r>
              <a:rPr lang="cs-CZ" dirty="0" smtClean="0"/>
              <a:t>bezita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 smtClean="0"/>
              <a:t>vysoký </a:t>
            </a:r>
            <a:r>
              <a:rPr lang="cs-CZ" dirty="0"/>
              <a:t>krevní tlak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vysoký </a:t>
            </a:r>
            <a:r>
              <a:rPr lang="cs-CZ" dirty="0"/>
              <a:t>cholesterol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i</a:t>
            </a:r>
            <a:r>
              <a:rPr lang="cs-CZ" dirty="0" smtClean="0"/>
              <a:t>nfarkt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rakovina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395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zdravé potraviny.</a:t>
            </a:r>
            <a:endParaRPr lang="cs-CZ" dirty="0"/>
          </a:p>
        </p:txBody>
      </p:sp>
      <p:pic>
        <p:nvPicPr>
          <p:cNvPr id="1026" name="Picture 2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42394"/>
            <a:ext cx="1507976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aja\Local Settings\Temporary Internet Files\Content.IE5\4HEBK92R\MC9004418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12" y="1372329"/>
            <a:ext cx="19462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aja\Local Settings\Temporary Internet Files\Content.IE5\21CJY9U5\MC9004129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12564"/>
            <a:ext cx="146137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aja\Local Settings\Temporary Internet Files\Content.IE5\4HEBK92R\MC9004134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864" y="2871895"/>
            <a:ext cx="1403548" cy="149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aja\Local Settings\Temporary Internet Files\Content.IE5\21CJY9U5\MC90044170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58154"/>
            <a:ext cx="1403350" cy="118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Kaja\Local Settings\Temporary Internet Files\Content.IE5\UVQNUT63\MC9002333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045" y="1536143"/>
            <a:ext cx="1202602" cy="137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Kaja\Local Settings\Temporary Internet Files\Content.IE5\UVQNUT63\MC90023336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23" y="4657633"/>
            <a:ext cx="1373686" cy="119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Kaja\Local Settings\Temporary Internet Files\Content.IE5\UVQNUT63\MC900441775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513" y="5665632"/>
            <a:ext cx="1677057" cy="122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Kaja\Local Settings\Temporary Internet Files\Content.IE5\KPIRO1UB\MC90044178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767" y="1741059"/>
            <a:ext cx="997670" cy="96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Kaja\Local Settings\Temporary Internet Files\Content.IE5\4HEBK92R\MC90019354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90" y="3136957"/>
            <a:ext cx="1255674" cy="122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Kaja\Local Settings\Temporary Internet Files\Content.IE5\21CJY9U5\MC90040460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623" y="4641693"/>
            <a:ext cx="1106029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Kaja\Local Settings\Temporary Internet Files\Content.IE5\UVQNUT63\MC90035867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045" y="5411921"/>
            <a:ext cx="1313587" cy="117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Kaja\Local Settings\Temporary Internet Files\Content.IE5\21CJY9U5\MC90001945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281" y="5440347"/>
            <a:ext cx="1584176" cy="108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Kaja\Local Settings\Temporary Internet Files\Content.IE5\KPIRO1UB\MC90033140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150" y="5411922"/>
            <a:ext cx="1339659" cy="99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Kaja\Local Settings\Temporary Internet Files\Content.IE5\UVQNUT63\MC900088378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3973840"/>
            <a:ext cx="1396750" cy="108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Kaja\Local Settings\Temporary Internet Files\Content.IE5\KPIRO1UB\MC900237352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988" y="3361271"/>
            <a:ext cx="1457511" cy="122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Kaja\Local Settings\Temporary Internet Files\Content.IE5\UVQNUT63\MM900282864[1]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045" y="4910774"/>
            <a:ext cx="997503" cy="100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Documents and Settings\Kaja\Local Settings\Temporary Internet Files\Content.IE5\4HEBK92R\MC900411900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561" y="3448255"/>
            <a:ext cx="1267071" cy="134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9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pic>
        <p:nvPicPr>
          <p:cNvPr id="1026" name="Picture 2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42394"/>
            <a:ext cx="1507976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aja\Local Settings\Temporary Internet Files\Content.IE5\4HEBK92R\MC9004418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12" y="1372329"/>
            <a:ext cx="19462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aja\Local Settings\Temporary Internet Files\Content.IE5\21CJY9U5\MC9004129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12564"/>
            <a:ext cx="146137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aja\Local Settings\Temporary Internet Files\Content.IE5\4HEBK92R\MC9004134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864" y="2871895"/>
            <a:ext cx="1403548" cy="149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aja\Local Settings\Temporary Internet Files\Content.IE5\21CJY9U5\MC90044170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58154"/>
            <a:ext cx="1403350" cy="118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Kaja\Local Settings\Temporary Internet Files\Content.IE5\UVQNUT63\MC9002333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045" y="1536143"/>
            <a:ext cx="1202602" cy="137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Kaja\Local Settings\Temporary Internet Files\Content.IE5\UVQNUT63\MC90023336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23" y="4657633"/>
            <a:ext cx="1373686" cy="119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Kaja\Local Settings\Temporary Internet Files\Content.IE5\UVQNUT63\MC900441775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519" y="5650155"/>
            <a:ext cx="1677057" cy="122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Kaja\Local Settings\Temporary Internet Files\Content.IE5\KPIRO1UB\MC90044178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767" y="1741059"/>
            <a:ext cx="997670" cy="96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Kaja\Local Settings\Temporary Internet Files\Content.IE5\4HEBK92R\MC90019354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90" y="3136957"/>
            <a:ext cx="1255674" cy="122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Kaja\Local Settings\Temporary Internet Files\Content.IE5\21CJY9U5\MC90040460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623" y="4641693"/>
            <a:ext cx="1106029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Kaja\Local Settings\Temporary Internet Files\Content.IE5\UVQNUT63\MC90035867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045" y="5411921"/>
            <a:ext cx="1313587" cy="117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Kaja\Local Settings\Temporary Internet Files\Content.IE5\21CJY9U5\MC90001945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281" y="5440347"/>
            <a:ext cx="1584176" cy="108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Kaja\Local Settings\Temporary Internet Files\Content.IE5\KPIRO1UB\MC90033140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150" y="5411922"/>
            <a:ext cx="1339659" cy="99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Kaja\Local Settings\Temporary Internet Files\Content.IE5\UVQNUT63\MC900088378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3973840"/>
            <a:ext cx="1396750" cy="108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Kaja\Local Settings\Temporary Internet Files\Content.IE5\KPIRO1UB\MC900237352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988" y="3361271"/>
            <a:ext cx="1457511" cy="122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Documents and Settings\Kaja\Local Settings\Temporary Internet Files\Content.IE5\4HEBK92R\MC900411900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561" y="3448255"/>
            <a:ext cx="1267071" cy="134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Kaja\Local Settings\Temporary Internet Files\Content.IE5\UVQNUT63\MC900410457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809" y="5002179"/>
            <a:ext cx="1046515" cy="117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3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3533" y="4681592"/>
            <a:ext cx="8229600" cy="948298"/>
          </a:xfrm>
        </p:spPr>
        <p:txBody>
          <a:bodyPr/>
          <a:lstStyle/>
          <a:p>
            <a:r>
              <a:rPr lang="cs-CZ" dirty="0" smtClean="0"/>
              <a:t>Úkol na příště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733256"/>
            <a:ext cx="8229600" cy="720080"/>
          </a:xfrm>
        </p:spPr>
        <p:txBody>
          <a:bodyPr/>
          <a:lstStyle/>
          <a:p>
            <a:r>
              <a:rPr lang="cs-CZ" dirty="0" smtClean="0"/>
              <a:t>Vyber si jeden den a zapiš svůj jídelníček.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20688"/>
            <a:ext cx="4987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Otázky a odpovědi</a:t>
            </a:r>
            <a:endParaRPr lang="cs-CZ" sz="4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386562"/>
            <a:ext cx="6890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1) Co bychom měli přijímat v potravě?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1942389"/>
            <a:ext cx="7633821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Cukry, tuky, bílkoviny, vitamíny, minerály, vlákninu a tekutiny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388" y="2564904"/>
            <a:ext cx="6659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2) Co je nejrychlejším zdroje energie?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52163" y="3109311"/>
            <a:ext cx="712054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cukr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388" y="3581378"/>
            <a:ext cx="7507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3) Která část z vajíčka obsahuje bílkovinu?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80781" y="4113374"/>
            <a:ext cx="700833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bílek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89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  <p:bldP spid="10" grpId="0" animBg="1"/>
      <p:bldP spid="11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437977"/>
              </p:ext>
            </p:extLst>
          </p:nvPr>
        </p:nvGraphicFramePr>
        <p:xfrm>
          <a:off x="1369036" y="3233738"/>
          <a:ext cx="6405925" cy="17175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Všechny </a:t>
                      </a:r>
                      <a:r>
                        <a:rPr lang="cs-CZ" sz="14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obrázky jsou použity z galerie Klipart programu Microsoft PowerPoint 2010.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8728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357</TotalTime>
  <Words>340</Words>
  <Application>Microsoft Office PowerPoint</Application>
  <PresentationFormat>Předvádění na obrazovce (4:3)</PresentationFormat>
  <Paragraphs>111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Talent</vt:lpstr>
      <vt:lpstr>Motiv systému Office</vt:lpstr>
      <vt:lpstr>1_Motiv systému Office</vt:lpstr>
      <vt:lpstr>Prezentace aplikace PowerPoint</vt:lpstr>
      <vt:lpstr>Zdravá výživa</vt:lpstr>
      <vt:lpstr>Zdravá výživa- zamyšlení ve skupinkách</vt:lpstr>
      <vt:lpstr>Co bychom měli přijímat v potravě?</vt:lpstr>
      <vt:lpstr>Potravinová pyramida</vt:lpstr>
      <vt:lpstr>Zdravá výživa</vt:lpstr>
      <vt:lpstr>Vitamíny</vt:lpstr>
      <vt:lpstr>Bílkoviny</vt:lpstr>
      <vt:lpstr>Mléčné výrobky</vt:lpstr>
      <vt:lpstr>Cukry</vt:lpstr>
      <vt:lpstr>Tuky</vt:lpstr>
      <vt:lpstr>Jaké hrozí nebezpečí z nezdravé stravy?</vt:lpstr>
      <vt:lpstr>Vyber zdravé potraviny.</vt:lpstr>
      <vt:lpstr>Kontrola</vt:lpstr>
      <vt:lpstr>Úkol na příště</vt:lpstr>
      <vt:lpstr>Prezentace aplikace PowerPoint</vt:lpstr>
    </vt:vector>
  </TitlesOfParts>
  <Company>EliOrg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Zdravá výživa</dc:title>
  <dc:creator>Kaja</dc:creator>
  <cp:lastModifiedBy>blahova</cp:lastModifiedBy>
  <cp:revision>22</cp:revision>
  <dcterms:created xsi:type="dcterms:W3CDTF">2012-09-01T15:34:06Z</dcterms:created>
  <dcterms:modified xsi:type="dcterms:W3CDTF">2013-05-10T07:20:03Z</dcterms:modified>
</cp:coreProperties>
</file>