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71" r:id="rId9"/>
    <p:sldId id="267" r:id="rId10"/>
    <p:sldId id="268" r:id="rId11"/>
    <p:sldId id="269" r:id="rId12"/>
    <p:sldId id="270" r:id="rId13"/>
    <p:sldId id="259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B487F43-5A93-4E51-9FB8-AF5D488349A7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DB4C11-AF4B-4CAF-B2B3-220E28212F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9729204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VY_32_INOVACE_4A_11_Kůže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10. 4.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kůže.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</p:spPr>
        <p:txBody>
          <a:bodyPr/>
          <a:lstStyle/>
          <a:p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admin\Pictures\220px-Human_skin_structu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259" y="0"/>
            <a:ext cx="9991789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1772816"/>
            <a:ext cx="720080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9900" u="sng" dirty="0" smtClean="0"/>
              <a:t>KŮŽE</a:t>
            </a:r>
            <a:endParaRPr lang="cs-CZ" sz="199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b="1" u="sng" dirty="0" smtClean="0"/>
              <a:t>KŮŽE</a:t>
            </a:r>
            <a:endParaRPr lang="cs-CZ" sz="6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608512" cy="4724400"/>
          </a:xfrm>
        </p:spPr>
        <p:txBody>
          <a:bodyPr/>
          <a:lstStyle/>
          <a:p>
            <a:r>
              <a:rPr lang="cs-CZ" b="1" dirty="0" smtClean="0"/>
              <a:t>NEJVĚTŠÍ ORGÁN LIDSKÉHO TĚLA</a:t>
            </a:r>
          </a:p>
          <a:p>
            <a:endParaRPr lang="cs-CZ" b="1" dirty="0" smtClean="0"/>
          </a:p>
          <a:p>
            <a:r>
              <a:rPr lang="cs-CZ" b="1" dirty="0" smtClean="0"/>
              <a:t>PLOCHA KŮŽE DOSPĚLÉHO ČLOVĚKA – 1,6 – 1,8 m</a:t>
            </a:r>
            <a:r>
              <a:rPr lang="cs-CZ" b="1" baseline="30000" dirty="0" smtClean="0"/>
              <a:t>2</a:t>
            </a:r>
          </a:p>
          <a:p>
            <a:endParaRPr lang="cs-CZ" b="1" dirty="0" smtClean="0"/>
          </a:p>
          <a:p>
            <a:r>
              <a:rPr lang="cs-CZ" b="1" dirty="0" smtClean="0"/>
              <a:t>HMOTNOST – 7%</a:t>
            </a:r>
            <a:endParaRPr lang="cs-CZ" b="1" dirty="0"/>
          </a:p>
        </p:txBody>
      </p:sp>
      <p:pic>
        <p:nvPicPr>
          <p:cNvPr id="5" name="Zástupný symbol pro obsah 4" descr="KŮŽ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2564904"/>
            <a:ext cx="3642912" cy="25003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význam KŮŽE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OCHRANA </a:t>
            </a:r>
          </a:p>
          <a:p>
            <a:endParaRPr lang="cs-CZ" dirty="0" smtClean="0"/>
          </a:p>
          <a:p>
            <a:r>
              <a:rPr lang="cs-CZ" dirty="0" smtClean="0"/>
              <a:t>SMYSLOVÉ VNÍMÁNÍ</a:t>
            </a:r>
          </a:p>
          <a:p>
            <a:endParaRPr lang="cs-CZ" dirty="0" smtClean="0"/>
          </a:p>
          <a:p>
            <a:r>
              <a:rPr lang="cs-CZ" dirty="0" smtClean="0"/>
              <a:t>UDRŽOVÁNÍ STÁLÉ TĚLESNÉ TEPLOTY</a:t>
            </a:r>
          </a:p>
          <a:p>
            <a:endParaRPr lang="cs-CZ" dirty="0" smtClean="0"/>
          </a:p>
          <a:p>
            <a:r>
              <a:rPr lang="cs-CZ" dirty="0" smtClean="0"/>
              <a:t>ZÁSOBÁRNA ENERGIE (TUK)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VRSTVY KŮŽE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POKOŽKA</a:t>
            </a:r>
          </a:p>
          <a:p>
            <a:endParaRPr lang="cs-CZ" dirty="0" smtClean="0"/>
          </a:p>
          <a:p>
            <a:r>
              <a:rPr lang="cs-CZ" dirty="0" smtClean="0"/>
              <a:t>ŠKÁRA</a:t>
            </a:r>
          </a:p>
          <a:p>
            <a:endParaRPr lang="cs-CZ" dirty="0" smtClean="0"/>
          </a:p>
          <a:p>
            <a:r>
              <a:rPr lang="cs-CZ" dirty="0" smtClean="0"/>
              <a:t>PODKOŽNÍ VAZIVO</a:t>
            </a:r>
            <a:endParaRPr lang="cs-CZ" dirty="0"/>
          </a:p>
        </p:txBody>
      </p:sp>
      <p:pic>
        <p:nvPicPr>
          <p:cNvPr id="5" name="Zástupný symbol pro obsah 4" descr="kuze-330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39952" y="1628800"/>
            <a:ext cx="4736196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POKOŽKA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920085"/>
            <a:ext cx="5256584" cy="4434840"/>
          </a:xfrm>
        </p:spPr>
        <p:txBody>
          <a:bodyPr>
            <a:normAutofit/>
          </a:bodyPr>
          <a:lstStyle/>
          <a:p>
            <a:r>
              <a:rPr lang="cs-CZ" dirty="0" smtClean="0"/>
              <a:t>TVOŘENA DLAŽDICOVÝMI BUŇKAMI, KTERÉ SE ODSPODU OBNOVUJÍ</a:t>
            </a:r>
          </a:p>
          <a:p>
            <a:r>
              <a:rPr lang="cs-CZ" dirty="0" smtClean="0"/>
              <a:t>V POSLEDNÍ VRSTVĚ  - ODUMŘELÉ BUŇKY, KTERÉ SE ODLUPUJÍ</a:t>
            </a:r>
          </a:p>
          <a:p>
            <a:endParaRPr lang="cs-CZ" dirty="0" smtClean="0"/>
          </a:p>
          <a:p>
            <a:r>
              <a:rPr lang="cs-CZ" dirty="0" smtClean="0"/>
              <a:t>BARVIVO </a:t>
            </a:r>
            <a:r>
              <a:rPr lang="cs-CZ" b="1" dirty="0" smtClean="0"/>
              <a:t>MELANIN</a:t>
            </a:r>
            <a:r>
              <a:rPr lang="cs-CZ" dirty="0" smtClean="0"/>
              <a:t> – CHRÁNÍ PŘED UV ZÁŘENÍM</a:t>
            </a:r>
            <a:endParaRPr lang="cs-CZ" dirty="0"/>
          </a:p>
        </p:txBody>
      </p:sp>
      <p:pic>
        <p:nvPicPr>
          <p:cNvPr id="7" name="Zástupný symbol pro obsah 6" descr="POPKOŽ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36077"/>
          <a:stretch>
            <a:fillRect/>
          </a:stretch>
        </p:blipFill>
        <p:spPr>
          <a:xfrm>
            <a:off x="5724128" y="1556792"/>
            <a:ext cx="2687858" cy="4494227"/>
          </a:xfrm>
        </p:spPr>
      </p:pic>
      <p:cxnSp>
        <p:nvCxnSpPr>
          <p:cNvPr id="8" name="Přímá spojovací šipka 7"/>
          <p:cNvCxnSpPr/>
          <p:nvPr/>
        </p:nvCxnSpPr>
        <p:spPr>
          <a:xfrm flipV="1">
            <a:off x="4283968" y="1700808"/>
            <a:ext cx="1944216" cy="1656184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851920" y="5157192"/>
            <a:ext cx="2088232" cy="36004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ŠKÁRA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920085"/>
            <a:ext cx="4608512" cy="443484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OBSAHUJE NERVOVÁ ZAKONČENÍ (TĚLÍSKA), KTERÁ VNÍMAJÍ HMAT, CHLAD, TEPLO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VLASOVÉ CIBULKY, POTNÍ ŽLÁZY, MAZOVÉ ŽLÁZY, CÉVY, SVALOVÉ ÚPONY CHLUPŮ</a:t>
            </a:r>
          </a:p>
          <a:p>
            <a:endParaRPr lang="cs-CZ" sz="2400" dirty="0"/>
          </a:p>
        </p:txBody>
      </p:sp>
      <p:pic>
        <p:nvPicPr>
          <p:cNvPr id="6" name="Zástupný symbol pro obsah 5" descr="220px-Gray940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17180" r="18898"/>
          <a:stretch>
            <a:fillRect/>
          </a:stretch>
        </p:blipFill>
        <p:spPr>
          <a:xfrm>
            <a:off x="4860032" y="1268760"/>
            <a:ext cx="4032448" cy="5401958"/>
          </a:xfrm>
        </p:spPr>
      </p:pic>
      <p:cxnSp>
        <p:nvCxnSpPr>
          <p:cNvPr id="7" name="Přímá spojovací šipka 6"/>
          <p:cNvCxnSpPr/>
          <p:nvPr/>
        </p:nvCxnSpPr>
        <p:spPr>
          <a:xfrm>
            <a:off x="3995936" y="2708920"/>
            <a:ext cx="2160240" cy="3528392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52736"/>
          </a:xfrm>
        </p:spPr>
        <p:txBody>
          <a:bodyPr/>
          <a:lstStyle/>
          <a:p>
            <a:r>
              <a:rPr lang="cs-CZ" dirty="0" smtClean="0"/>
              <a:t>Části škáry</a:t>
            </a:r>
            <a:endParaRPr lang="cs-CZ" dirty="0"/>
          </a:p>
        </p:txBody>
      </p:sp>
      <p:pic>
        <p:nvPicPr>
          <p:cNvPr id="8" name="Zástupný symbol pro obsah 7" descr="KŮŽ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3517" r="20157"/>
          <a:stretch>
            <a:fillRect/>
          </a:stretch>
        </p:blipFill>
        <p:spPr>
          <a:xfrm>
            <a:off x="1691680" y="908720"/>
            <a:ext cx="5910088" cy="4896544"/>
          </a:xfrm>
        </p:spPr>
      </p:pic>
      <p:sp>
        <p:nvSpPr>
          <p:cNvPr id="9" name="Pravá složená závorka 8"/>
          <p:cNvSpPr/>
          <p:nvPr/>
        </p:nvSpPr>
        <p:spPr>
          <a:xfrm>
            <a:off x="7308304" y="1988840"/>
            <a:ext cx="360040" cy="2448272"/>
          </a:xfrm>
          <a:prstGeom prst="rightBrac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812360" y="2924944"/>
            <a:ext cx="1331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Škára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83671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Chlup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1331640" y="1124744"/>
            <a:ext cx="2952328" cy="576064"/>
          </a:xfrm>
          <a:prstGeom prst="straightConnector1">
            <a:avLst/>
          </a:prstGeom>
          <a:ln>
            <a:tailEnd type="arrow"/>
          </a:ln>
          <a:effectLst>
            <a:glow rad="101600">
              <a:srgbClr val="00B050">
                <a:alpha val="4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342900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Cibulka chlupu</a:t>
            </a:r>
            <a:endParaRPr lang="cs-CZ" sz="2000" b="1" dirty="0">
              <a:solidFill>
                <a:srgbClr val="002060"/>
              </a:solidFill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flipV="1">
            <a:off x="2123728" y="3501008"/>
            <a:ext cx="1440160" cy="216024"/>
          </a:xfrm>
          <a:prstGeom prst="straightConnector1">
            <a:avLst/>
          </a:prstGeom>
          <a:ln>
            <a:tailEnd type="arrow"/>
          </a:ln>
          <a:effectLst>
            <a:glow rad="101600">
              <a:srgbClr val="00B050">
                <a:alpha val="6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724128" y="1124744"/>
            <a:ext cx="3419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Sval – vzpřimovač chlupu</a:t>
            </a:r>
            <a:endParaRPr lang="cs-CZ" sz="2000" b="1" dirty="0">
              <a:solidFill>
                <a:srgbClr val="002060"/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 flipH="1">
            <a:off x="4211960" y="1556792"/>
            <a:ext cx="2808312" cy="1224136"/>
          </a:xfrm>
          <a:prstGeom prst="straightConnector1">
            <a:avLst/>
          </a:prstGeom>
          <a:ln>
            <a:tailEnd type="arrow"/>
          </a:ln>
          <a:effectLst>
            <a:glow rad="101600">
              <a:srgbClr val="00B050">
                <a:alpha val="6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380312" y="494116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Potní žláza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cxnSp>
        <p:nvCxnSpPr>
          <p:cNvPr id="24" name="Přímá spojovací šipka 23"/>
          <p:cNvCxnSpPr>
            <a:stCxn id="22" idx="1"/>
          </p:cNvCxnSpPr>
          <p:nvPr/>
        </p:nvCxnSpPr>
        <p:spPr>
          <a:xfrm flipH="1" flipV="1">
            <a:off x="4572000" y="3933056"/>
            <a:ext cx="2808312" cy="1208167"/>
          </a:xfrm>
          <a:prstGeom prst="straightConnector1">
            <a:avLst/>
          </a:prstGeom>
          <a:ln>
            <a:tailEnd type="arrow"/>
          </a:ln>
          <a:effectLst>
            <a:glow rad="101600">
              <a:srgbClr val="00B050">
                <a:alpha val="6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51520" y="486916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Hmatové tělísko</a:t>
            </a:r>
            <a:endParaRPr lang="cs-CZ" sz="2000" b="1" dirty="0">
              <a:solidFill>
                <a:srgbClr val="002060"/>
              </a:solidFill>
            </a:endParaRPr>
          </a:p>
        </p:txBody>
      </p:sp>
      <p:cxnSp>
        <p:nvCxnSpPr>
          <p:cNvPr id="27" name="Přímá spojovací šipka 26"/>
          <p:cNvCxnSpPr/>
          <p:nvPr/>
        </p:nvCxnSpPr>
        <p:spPr>
          <a:xfrm flipV="1">
            <a:off x="2339752" y="4509120"/>
            <a:ext cx="2880320" cy="576064"/>
          </a:xfrm>
          <a:prstGeom prst="straightConnector1">
            <a:avLst/>
          </a:prstGeom>
          <a:ln>
            <a:tailEnd type="arrow"/>
          </a:ln>
          <a:effectLst>
            <a:glow rad="101600">
              <a:srgbClr val="00B050">
                <a:alpha val="6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339752" y="5733256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Cévy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30" name="Přímá spojovací šipka 29"/>
          <p:cNvCxnSpPr/>
          <p:nvPr/>
        </p:nvCxnSpPr>
        <p:spPr>
          <a:xfrm flipV="1">
            <a:off x="2987824" y="5013176"/>
            <a:ext cx="1512168" cy="792088"/>
          </a:xfrm>
          <a:prstGeom prst="straightConnector1">
            <a:avLst/>
          </a:prstGeom>
          <a:ln>
            <a:tailEnd type="arrow"/>
          </a:ln>
          <a:effectLst>
            <a:glow rad="101600">
              <a:srgbClr val="00B050">
                <a:alpha val="6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012160" y="6093296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Nervy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33" name="Přímá spojovací šipka 32"/>
          <p:cNvCxnSpPr/>
          <p:nvPr/>
        </p:nvCxnSpPr>
        <p:spPr>
          <a:xfrm flipH="1" flipV="1">
            <a:off x="5220072" y="3573016"/>
            <a:ext cx="1224136" cy="2592288"/>
          </a:xfrm>
          <a:prstGeom prst="straightConnector1">
            <a:avLst/>
          </a:prstGeom>
          <a:ln>
            <a:tailEnd type="arrow"/>
          </a:ln>
          <a:effectLst>
            <a:glow rad="101600">
              <a:srgbClr val="00B050">
                <a:alpha val="6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DAKTYLOSKOPIE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ROZHRANÍ ŠKÁRY A POKOŽKY JSOU ŠKÁROVÉ PAPILY, JSOU ZVRÁSNĚNÉ, TVOŘÍ PAPILÁRNÍ LINIE  -  JIM VDĚČÍ ČLOVĚK ZA OTISKY PRSTŮ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9" name="Zástupný symbol pro obsah 8" descr="DAKT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2492896"/>
            <a:ext cx="3387620" cy="253744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PODKOŽNÍ VAZIVO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OBSAHUJE TUKOVÉ BUŇKY (ukládá se zde tuk)</a:t>
            </a:r>
          </a:p>
          <a:p>
            <a:endParaRPr lang="cs-CZ" dirty="0" smtClean="0"/>
          </a:p>
          <a:p>
            <a:r>
              <a:rPr lang="cs-CZ" dirty="0" smtClean="0"/>
              <a:t>TĚLÍSKA NA VNÍMÁNÍ TAHU A TLAKU</a:t>
            </a:r>
            <a:endParaRPr lang="cs-CZ" dirty="0"/>
          </a:p>
        </p:txBody>
      </p:sp>
      <p:pic>
        <p:nvPicPr>
          <p:cNvPr id="5" name="Zástupný symbol pro obsah 4" descr="KŮŽE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19038" r="17358"/>
          <a:stretch>
            <a:fillRect/>
          </a:stretch>
        </p:blipFill>
        <p:spPr>
          <a:xfrm>
            <a:off x="4427984" y="1700808"/>
            <a:ext cx="4514678" cy="3312368"/>
          </a:xfrm>
        </p:spPr>
      </p:pic>
      <p:sp>
        <p:nvSpPr>
          <p:cNvPr id="6" name="TextovéPole 5"/>
          <p:cNvSpPr txBox="1"/>
          <p:nvPr/>
        </p:nvSpPr>
        <p:spPr>
          <a:xfrm>
            <a:off x="2555776" y="530120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Podkožní vazivo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4355976" y="4437112"/>
            <a:ext cx="1944216" cy="1008112"/>
          </a:xfrm>
          <a:prstGeom prst="straightConnector1">
            <a:avLst/>
          </a:prstGeom>
          <a:ln>
            <a:tailEnd type="arrow"/>
          </a:ln>
          <a:effectLst>
            <a:glow rad="101600">
              <a:srgbClr val="00B0F0">
                <a:alpha val="60000"/>
              </a:srgb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sah 6" descr="ŠKÁ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3184"/>
          <a:stretch>
            <a:fillRect/>
          </a:stretch>
        </p:blipFill>
        <p:spPr>
          <a:xfrm>
            <a:off x="2627784" y="692696"/>
            <a:ext cx="6336703" cy="5561421"/>
          </a:xfrm>
        </p:spPr>
      </p:pic>
      <p:sp>
        <p:nvSpPr>
          <p:cNvPr id="8" name="Šipka doprava 7"/>
          <p:cNvSpPr/>
          <p:nvPr/>
        </p:nvSpPr>
        <p:spPr>
          <a:xfrm>
            <a:off x="827584" y="2564904"/>
            <a:ext cx="216024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827584" y="3717032"/>
            <a:ext cx="28083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899592" y="5229200"/>
            <a:ext cx="216024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hnutá šipka 10"/>
          <p:cNvSpPr/>
          <p:nvPr/>
        </p:nvSpPr>
        <p:spPr>
          <a:xfrm>
            <a:off x="4860032" y="4077072"/>
            <a:ext cx="216024" cy="7200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hnutá šipka 11"/>
          <p:cNvSpPr/>
          <p:nvPr/>
        </p:nvSpPr>
        <p:spPr>
          <a:xfrm>
            <a:off x="5580112" y="4581128"/>
            <a:ext cx="144016" cy="115212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hnutá šipka 12"/>
          <p:cNvSpPr/>
          <p:nvPr/>
        </p:nvSpPr>
        <p:spPr>
          <a:xfrm>
            <a:off x="6948264" y="4653136"/>
            <a:ext cx="144016" cy="108012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hnutá šipka 13"/>
          <p:cNvSpPr/>
          <p:nvPr/>
        </p:nvSpPr>
        <p:spPr>
          <a:xfrm>
            <a:off x="4139952" y="5589240"/>
            <a:ext cx="360040" cy="79208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32656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ZOPAKUJTE SI: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CHOROBY KŮŽE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AKNÉ</a:t>
            </a:r>
          </a:p>
          <a:p>
            <a:r>
              <a:rPr lang="cs-CZ" dirty="0" smtClean="0"/>
              <a:t>ALBINISMUS</a:t>
            </a:r>
          </a:p>
          <a:p>
            <a:r>
              <a:rPr lang="cs-CZ" dirty="0" smtClean="0"/>
              <a:t>BRADAVICE</a:t>
            </a:r>
          </a:p>
          <a:p>
            <a:r>
              <a:rPr lang="cs-CZ" dirty="0" smtClean="0"/>
              <a:t>EKZÉM</a:t>
            </a:r>
          </a:p>
          <a:p>
            <a:r>
              <a:rPr lang="cs-CZ" dirty="0" smtClean="0"/>
              <a:t>LUPÉNKA</a:t>
            </a:r>
          </a:p>
          <a:p>
            <a:r>
              <a:rPr lang="cs-CZ" dirty="0" smtClean="0"/>
              <a:t>MATEŘSKÉ ZNAMÍNKO</a:t>
            </a:r>
          </a:p>
          <a:p>
            <a:r>
              <a:rPr lang="cs-CZ" dirty="0" smtClean="0"/>
              <a:t>SPÁLENÍ SLUNCEM</a:t>
            </a:r>
          </a:p>
          <a:p>
            <a:r>
              <a:rPr lang="cs-CZ" dirty="0" smtClean="0"/>
              <a:t>RAKOVINA KŮŽE – MELANOM</a:t>
            </a:r>
          </a:p>
          <a:p>
            <a:r>
              <a:rPr lang="cs-CZ" dirty="0" smtClean="0"/>
              <a:t>VITILIGO</a:t>
            </a:r>
            <a:endParaRPr lang="cs-CZ" dirty="0"/>
          </a:p>
        </p:txBody>
      </p:sp>
      <p:pic>
        <p:nvPicPr>
          <p:cNvPr id="6" name="Zástupný symbol pro obsah 5" descr="Akne-jugen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564904"/>
            <a:ext cx="3274620" cy="2232248"/>
          </a:xfrm>
        </p:spPr>
      </p:pic>
      <p:sp>
        <p:nvSpPr>
          <p:cNvPr id="7" name="TextovéPole 6"/>
          <p:cNvSpPr txBox="1"/>
          <p:nvPr/>
        </p:nvSpPr>
        <p:spPr>
          <a:xfrm>
            <a:off x="3995936" y="1412776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Zkus určit, o kterou chorobu jde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3429000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Akné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admin\Pictures\Vitiligo03.jpg"/>
          <p:cNvPicPr>
            <a:picLocks noChangeAspect="1" noChangeArrowheads="1"/>
          </p:cNvPicPr>
          <p:nvPr/>
        </p:nvPicPr>
        <p:blipFill>
          <a:blip r:embed="rId3" cstate="print"/>
          <a:srcRect t="10723" b="3064"/>
          <a:stretch>
            <a:fillRect/>
          </a:stretch>
        </p:blipFill>
        <p:spPr bwMode="auto">
          <a:xfrm>
            <a:off x="5076056" y="2492896"/>
            <a:ext cx="3384376" cy="340830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436096" y="378904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Vitiligo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 descr="C:\Users\admin\Pictures\190px-Albinisitic_man_portrait.jpg"/>
          <p:cNvPicPr>
            <a:picLocks noChangeAspect="1" noChangeArrowheads="1"/>
          </p:cNvPicPr>
          <p:nvPr/>
        </p:nvPicPr>
        <p:blipFill>
          <a:blip r:embed="rId4" cstate="print"/>
          <a:srcRect b="7874"/>
          <a:stretch>
            <a:fillRect/>
          </a:stretch>
        </p:blipFill>
        <p:spPr bwMode="auto">
          <a:xfrm>
            <a:off x="5076056" y="2420888"/>
            <a:ext cx="3312368" cy="346911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292080" y="278092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Albinismus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9" name="Picture 5" descr="C:\Users\admin\Pictures\220px-Psoriasis_on_back.jpg"/>
          <p:cNvPicPr>
            <a:picLocks noChangeAspect="1" noChangeArrowheads="1"/>
          </p:cNvPicPr>
          <p:nvPr/>
        </p:nvPicPr>
        <p:blipFill>
          <a:blip r:embed="rId5" cstate="print"/>
          <a:srcRect t="2100" b="7349"/>
          <a:stretch>
            <a:fillRect/>
          </a:stretch>
        </p:blipFill>
        <p:spPr bwMode="auto">
          <a:xfrm>
            <a:off x="5076056" y="2348880"/>
            <a:ext cx="3384376" cy="37610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364088" y="3284984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Lupénka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30" name="Picture 6" descr="C:\Users\admin\Pictures\Melanoma.jpg"/>
          <p:cNvPicPr>
            <a:picLocks noChangeAspect="1" noChangeArrowheads="1"/>
          </p:cNvPicPr>
          <p:nvPr/>
        </p:nvPicPr>
        <p:blipFill>
          <a:blip r:embed="rId6" cstate="print"/>
          <a:srcRect l="6631" r="6631"/>
          <a:stretch>
            <a:fillRect/>
          </a:stretch>
        </p:blipFill>
        <p:spPr bwMode="auto">
          <a:xfrm>
            <a:off x="4644008" y="2492896"/>
            <a:ext cx="4308082" cy="345638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508104" y="3212976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Melanom – rakovina kůže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475656" y="2780928"/>
          <a:ext cx="6405925" cy="384477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8935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050" dirty="0" smtClean="0"/>
                        <a:t>COMMONISMNOW. </a:t>
                      </a:r>
                      <a:r>
                        <a:rPr lang="cs-CZ" sz="1050" i="1" dirty="0" err="1" smtClean="0"/>
                        <a:t>Wikipedia.cz</a:t>
                      </a:r>
                      <a:r>
                        <a:rPr lang="cs-CZ" sz="1050" dirty="0" smtClean="0"/>
                        <a:t> [online]. [cit. 22.5.2012]. Dostupný na WWW: &lt;http://upload.wikimedia.org/wikipedia/commons/1/13/Human_skin_structure.jpg&gt;. </a:t>
                      </a:r>
                    </a:p>
                    <a:p>
                      <a:r>
                        <a:rPr lang="cs-CZ" sz="1050" i="1" dirty="0" smtClean="0"/>
                        <a:t>Výsledná citace:</a:t>
                      </a:r>
                      <a:endParaRPr lang="cs-CZ" sz="1050" dirty="0" smtClean="0"/>
                    </a:p>
                    <a:p>
                      <a:r>
                        <a:rPr lang="cs-CZ" sz="1050" dirty="0" smtClean="0"/>
                        <a:t>SEREPHINE. </a:t>
                      </a:r>
                      <a:r>
                        <a:rPr lang="cs-CZ" sz="1050" i="1" dirty="0" smtClean="0"/>
                        <a:t>WWW.WIKIPEDIA.CZ</a:t>
                      </a:r>
                      <a:r>
                        <a:rPr lang="cs-CZ" sz="1050" dirty="0" smtClean="0"/>
                        <a:t> [online]. [cit. 23.5.2012]. Dostupný na WWW: &lt;http://upload.wikimedia.org/wikipedia/commons/2/20/Skinlayers.png&gt;. </a:t>
                      </a:r>
                    </a:p>
                    <a:p>
                      <a:r>
                        <a:rPr lang="cs-CZ" sz="1050" dirty="0" smtClean="0"/>
                        <a:t>AUTOR NEUVEDEN. </a:t>
                      </a:r>
                      <a:r>
                        <a:rPr lang="cs-CZ" sz="1050" i="1" dirty="0" smtClean="0"/>
                        <a:t>WWW.GOOGLE..CZ</a:t>
                      </a:r>
                      <a:r>
                        <a:rPr lang="cs-CZ" sz="1050" dirty="0" smtClean="0"/>
                        <a:t> [online]. [cit. 23.5.2012]. Dostupný na WWW: &lt;http://www.</a:t>
                      </a:r>
                      <a:r>
                        <a:rPr lang="cs-CZ" sz="1050" dirty="0" err="1" smtClean="0"/>
                        <a:t>google.cz</a:t>
                      </a:r>
                      <a:r>
                        <a:rPr lang="cs-CZ" sz="1050" dirty="0" smtClean="0"/>
                        <a:t>/</a:t>
                      </a:r>
                      <a:r>
                        <a:rPr lang="cs-CZ" sz="1050" dirty="0" err="1" smtClean="0"/>
                        <a:t>imgres</a:t>
                      </a:r>
                      <a:r>
                        <a:rPr lang="cs-CZ" sz="1050" dirty="0" smtClean="0"/>
                        <a:t>?q=K%C5%AE%C5%BDE&amp;um=1&amp;</a:t>
                      </a:r>
                      <a:r>
                        <a:rPr lang="cs-CZ" sz="1050" dirty="0" err="1" smtClean="0"/>
                        <a:t>hl</a:t>
                      </a:r>
                      <a:r>
                        <a:rPr lang="cs-CZ" sz="1050" dirty="0" smtClean="0"/>
                        <a:t>=</a:t>
                      </a:r>
                      <a:r>
                        <a:rPr lang="cs-CZ" sz="1050" dirty="0" err="1" smtClean="0"/>
                        <a:t>cs</a:t>
                      </a:r>
                      <a:r>
                        <a:rPr lang="cs-CZ" sz="1050" dirty="0" smtClean="0"/>
                        <a:t>&amp;</a:t>
                      </a:r>
                      <a:r>
                        <a:rPr lang="cs-CZ" sz="1050" dirty="0" err="1" smtClean="0"/>
                        <a:t>biw</a:t>
                      </a:r>
                      <a:r>
                        <a:rPr lang="cs-CZ" sz="1050" dirty="0" smtClean="0"/>
                        <a:t>=1280&amp;</a:t>
                      </a:r>
                      <a:r>
                        <a:rPr lang="cs-CZ" sz="1050" dirty="0" err="1" smtClean="0"/>
                        <a:t>bih</a:t>
                      </a:r>
                      <a:r>
                        <a:rPr lang="cs-CZ" sz="1050" dirty="0" smtClean="0"/>
                        <a:t>=882&amp;</a:t>
                      </a:r>
                      <a:r>
                        <a:rPr lang="cs-CZ" sz="1050" dirty="0" err="1" smtClean="0"/>
                        <a:t>tbm</a:t>
                      </a:r>
                      <a:r>
                        <a:rPr lang="cs-CZ" sz="1050" dirty="0" smtClean="0"/>
                        <a:t>=</a:t>
                      </a:r>
                      <a:r>
                        <a:rPr lang="cs-CZ" sz="1050" dirty="0" err="1" smtClean="0"/>
                        <a:t>isch</a:t>
                      </a:r>
                      <a:r>
                        <a:rPr lang="cs-CZ" sz="1050" dirty="0" smtClean="0"/>
                        <a:t>&amp;</a:t>
                      </a:r>
                      <a:r>
                        <a:rPr lang="cs-CZ" sz="1050" dirty="0" err="1" smtClean="0"/>
                        <a:t>tbnid</a:t>
                      </a:r>
                      <a:r>
                        <a:rPr lang="cs-CZ" sz="1050" dirty="0" smtClean="0"/>
                        <a:t>=Leo4gKHZJReQpM:&amp;</a:t>
                      </a:r>
                      <a:r>
                        <a:rPr lang="cs-CZ" sz="1050" dirty="0" err="1" smtClean="0"/>
                        <a:t>imgrefurl</a:t>
                      </a:r>
                      <a:r>
                        <a:rPr lang="cs-CZ" sz="1050" dirty="0" smtClean="0"/>
                        <a:t>=http://www.hojeni-ran.</a:t>
                      </a:r>
                      <a:r>
                        <a:rPr lang="cs-CZ" sz="1050" dirty="0" err="1" smtClean="0"/>
                        <a:t>cz</a:t>
                      </a:r>
                      <a:r>
                        <a:rPr lang="cs-CZ" sz="1050" dirty="0" smtClean="0"/>
                        <a:t>/anatomie-</a:t>
                      </a:r>
                      <a:r>
                        <a:rPr lang="cs-CZ" sz="1050" dirty="0" err="1" smtClean="0"/>
                        <a:t>lidske</a:t>
                      </a:r>
                      <a:r>
                        <a:rPr lang="cs-CZ" sz="1050" dirty="0" smtClean="0"/>
                        <a:t>-</a:t>
                      </a:r>
                      <a:r>
                        <a:rPr lang="cs-CZ" sz="1050" dirty="0" err="1" smtClean="0"/>
                        <a:t>kuze</a:t>
                      </a:r>
                      <a:r>
                        <a:rPr lang="cs-CZ" sz="1050" dirty="0" smtClean="0"/>
                        <a:t>&amp;</a:t>
                      </a:r>
                      <a:r>
                        <a:rPr lang="cs-CZ" sz="1050" dirty="0" err="1" smtClean="0"/>
                        <a:t>docid</a:t>
                      </a:r>
                      <a:r>
                        <a:rPr lang="cs-CZ" sz="1050" dirty="0" smtClean="0"/>
                        <a:t>=6Zpk4PEWUksvJM&amp;</a:t>
                      </a:r>
                      <a:r>
                        <a:rPr lang="cs-CZ" sz="1050" dirty="0" err="1" smtClean="0"/>
                        <a:t>imgurl</a:t>
                      </a:r>
                      <a:r>
                        <a:rPr lang="cs-CZ" sz="1050" dirty="0" smtClean="0"/>
                        <a:t>=http://www.hojeni-ran.</a:t>
                      </a:r>
                      <a:r>
                        <a:rPr lang="cs-CZ" sz="1050" dirty="0" err="1" smtClean="0"/>
                        <a:t>cz</a:t>
                      </a:r>
                      <a:r>
                        <a:rPr lang="cs-CZ" sz="1050" dirty="0" smtClean="0"/>
                        <a:t>/</a:t>
                      </a:r>
                      <a:r>
                        <a:rPr lang="cs-CZ" sz="1050" dirty="0" err="1" smtClean="0"/>
                        <a:t>dbpic</a:t>
                      </a:r>
                      <a:r>
                        <a:rPr lang="cs-CZ" sz="1050" dirty="0" smtClean="0"/>
                        <a:t>/</a:t>
                      </a:r>
                      <a:r>
                        <a:rPr lang="cs-CZ" sz="1050" dirty="0" err="1" smtClean="0"/>
                        <a:t>kuze</a:t>
                      </a:r>
                      <a:r>
                        <a:rPr lang="cs-CZ" sz="1050" dirty="0" smtClean="0"/>
                        <a:t>-330&amp;w=330&amp;h=291&amp;</a:t>
                      </a:r>
                      <a:r>
                        <a:rPr lang="cs-CZ" sz="1050" dirty="0" err="1" smtClean="0"/>
                        <a:t>ei</a:t>
                      </a:r>
                      <a:r>
                        <a:rPr lang="cs-CZ" sz="1050" dirty="0" smtClean="0"/>
                        <a:t>=tHO8T9W8CbLS4QS0n6Bf&amp;zoom=1&amp;</a:t>
                      </a:r>
                      <a:r>
                        <a:rPr lang="cs-CZ" sz="1050" dirty="0" err="1" smtClean="0"/>
                        <a:t>iact</a:t>
                      </a:r>
                      <a:r>
                        <a:rPr lang="cs-CZ" sz="1050" dirty="0" smtClean="0"/>
                        <a:t>=</a:t>
                      </a:r>
                      <a:r>
                        <a:rPr lang="cs-CZ" sz="1050" dirty="0" err="1" smtClean="0"/>
                        <a:t>hc</a:t>
                      </a:r>
                      <a:r>
                        <a:rPr lang="cs-CZ" sz="1050" dirty="0" smtClean="0"/>
                        <a:t>&amp;</a:t>
                      </a:r>
                      <a:r>
                        <a:rPr lang="cs-CZ" sz="1050" dirty="0" err="1" smtClean="0"/>
                        <a:t>vpx</a:t>
                      </a:r>
                      <a:r>
                        <a:rPr lang="cs-CZ" sz="1050" dirty="0" smtClean="0"/>
                        <a:t>=342&amp;</a:t>
                      </a:r>
                      <a:r>
                        <a:rPr lang="cs-CZ" sz="1050" dirty="0" err="1" smtClean="0"/>
                        <a:t>vpy</a:t>
                      </a:r>
                      <a:r>
                        <a:rPr lang="cs-CZ" sz="1050" dirty="0" smtClean="0"/>
                        <a:t>=183&amp;dur=708&amp;</a:t>
                      </a:r>
                      <a:r>
                        <a:rPr lang="cs-CZ" sz="1050" dirty="0" err="1" smtClean="0"/>
                        <a:t>hovh</a:t>
                      </a:r>
                      <a:r>
                        <a:rPr lang="cs-CZ" sz="1050" dirty="0" smtClean="0"/>
                        <a:t>=211&amp;</a:t>
                      </a:r>
                      <a:r>
                        <a:rPr lang="cs-CZ" sz="1050" dirty="0" err="1" smtClean="0"/>
                        <a:t>hovw</a:t>
                      </a:r>
                      <a:r>
                        <a:rPr lang="cs-CZ" sz="1050" dirty="0" smtClean="0"/>
                        <a:t>=239&amp;</a:t>
                      </a:r>
                      <a:r>
                        <a:rPr lang="cs-CZ" sz="1050" dirty="0" err="1" smtClean="0"/>
                        <a:t>tx</a:t>
                      </a:r>
                      <a:r>
                        <a:rPr lang="cs-CZ" sz="1050" dirty="0" smtClean="0"/>
                        <a:t>=133&amp;ty=137&amp;</a:t>
                      </a:r>
                      <a:r>
                        <a:rPr lang="cs-CZ" sz="1050" dirty="0" err="1" smtClean="0"/>
                        <a:t>sig</a:t>
                      </a:r>
                      <a:r>
                        <a:rPr lang="cs-CZ" sz="1050" dirty="0" smtClean="0"/>
                        <a:t>=110752920593286009610&amp;</a:t>
                      </a:r>
                      <a:r>
                        <a:rPr lang="cs-CZ" sz="1050" dirty="0" err="1" smtClean="0"/>
                        <a:t>page</a:t>
                      </a:r>
                      <a:r>
                        <a:rPr lang="cs-CZ" sz="1050" dirty="0" smtClean="0"/>
                        <a:t>=1&amp;</a:t>
                      </a:r>
                      <a:r>
                        <a:rPr lang="cs-CZ" sz="1050" dirty="0" err="1" smtClean="0"/>
                        <a:t>tbnh</a:t>
                      </a:r>
                      <a:r>
                        <a:rPr lang="cs-CZ" sz="1050" dirty="0" smtClean="0"/>
                        <a:t>=146&amp;</a:t>
                      </a:r>
                      <a:r>
                        <a:rPr lang="cs-CZ" sz="1050" dirty="0" err="1" smtClean="0"/>
                        <a:t>tbnw</a:t>
                      </a:r>
                      <a:r>
                        <a:rPr lang="cs-CZ" sz="1050" dirty="0" smtClean="0"/>
                        <a:t>=166&amp;start=0&amp;</a:t>
                      </a:r>
                      <a:r>
                        <a:rPr lang="cs-CZ" sz="1050" dirty="0" err="1" smtClean="0"/>
                        <a:t>ndsp</a:t>
                      </a:r>
                      <a:r>
                        <a:rPr lang="cs-CZ" sz="1050" dirty="0" smtClean="0"/>
                        <a:t>=23&amp;</a:t>
                      </a:r>
                      <a:r>
                        <a:rPr lang="cs-CZ" sz="1050" dirty="0" err="1" smtClean="0"/>
                        <a:t>ved</a:t>
                      </a:r>
                      <a:r>
                        <a:rPr lang="cs-CZ" sz="1050" dirty="0" smtClean="0"/>
                        <a:t>=1t:429,r:1,s:0,i:137&gt;.</a:t>
                      </a:r>
                    </a:p>
                    <a:p>
                      <a:r>
                        <a:rPr lang="cs-CZ" sz="1050" dirty="0" smtClean="0"/>
                        <a:t>PNGBOT. </a:t>
                      </a:r>
                      <a:r>
                        <a:rPr lang="cs-CZ" sz="1050" i="1" dirty="0" smtClean="0"/>
                        <a:t>www.</a:t>
                      </a:r>
                      <a:r>
                        <a:rPr lang="cs-CZ" sz="1050" i="1" dirty="0" err="1" smtClean="0"/>
                        <a:t>wikipedia.cz</a:t>
                      </a:r>
                      <a:r>
                        <a:rPr lang="cs-CZ" sz="1050" dirty="0" smtClean="0"/>
                        <a:t> [online]. [cit. 23.5.2012]. Dostupný na WWW: &lt;http://upload.wikimedia.org/wikipedia/commons/1/18/Gray940.png&gt;.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76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89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2996953"/>
          <a:ext cx="6405925" cy="3672407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7019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FRETTIE.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23.5.2012]. Dostupný na WWW: &lt;http://upload.wikimedia.org/wikipedia/commons/1/15/Fingerprint_detail_on_male_finger.jpg&gt;. </a:t>
                      </a:r>
                    </a:p>
                    <a:p>
                      <a:r>
                        <a:rPr lang="cs-CZ" sz="1100" dirty="0" smtClean="0"/>
                        <a:t>HLAVATÁ, Lucie.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2.1.2013]. Dostupný na WWW: http://cs.medixa.org/nemoci/lidska-kuze </a:t>
                      </a:r>
                    </a:p>
                    <a:p>
                      <a:r>
                        <a:rPr lang="cs-CZ" sz="1100" dirty="0" smtClean="0"/>
                        <a:t>ELLYWA.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2.1.2013]. Dostupný na WWW: http://cs.wikipedia.org/wiki/Soubor:Akne-jugend.jpg </a:t>
                      </a:r>
                    </a:p>
                    <a:p>
                      <a:r>
                        <a:rPr lang="cs-CZ" sz="1100" dirty="0" smtClean="0"/>
                        <a:t>PRODUNIS.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2.1.2013]. Dostupný na WWW: http://cs.wikipedia.org/wiki/Soubor:Vitiligo03.jpg </a:t>
                      </a:r>
                    </a:p>
                    <a:p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2.1.2013]. Dostupný na WWW: http://cs.wikipedia.org/wiki/Soubor:Albinisitic_man_portrait.jpg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/>
                        <a:t>THE WEDNESDAY ISLAND. </a:t>
                      </a:r>
                      <a:r>
                        <a:rPr lang="en-US" sz="1100" i="1" dirty="0" smtClean="0"/>
                        <a:t>wikipedia.cz</a:t>
                      </a:r>
                      <a:r>
                        <a:rPr lang="en-US" sz="1100" dirty="0" smtClean="0"/>
                        <a:t> [online]. [cit. 2.1.2013]. </a:t>
                      </a:r>
                      <a:r>
                        <a:rPr lang="en-US" sz="1100" dirty="0" err="1" smtClean="0"/>
                        <a:t>Dostupný</a:t>
                      </a:r>
                      <a:r>
                        <a:rPr lang="en-US" sz="1100" dirty="0" smtClean="0"/>
                        <a:t> </a:t>
                      </a:r>
                      <a:r>
                        <a:rPr lang="en-US" sz="1100" dirty="0" err="1" smtClean="0"/>
                        <a:t>na</a:t>
                      </a:r>
                      <a:r>
                        <a:rPr lang="en-US" sz="1100" dirty="0" smtClean="0"/>
                        <a:t> WWW: http://cs.wikipedia.org/wiki/Soubor:Psoriasis_on_back.jpg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NEZNÁMÝ.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2.1.2013]. Dostupný na WWW: http://cs.wikipedia.org/wiki/Soubor:Melanoma.jpg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845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859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</TotalTime>
  <Words>284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KŮŽE</vt:lpstr>
      <vt:lpstr>KŮŽE</vt:lpstr>
      <vt:lpstr>význam KŮŽE</vt:lpstr>
      <vt:lpstr>VRSTVY KŮŽE</vt:lpstr>
      <vt:lpstr>POKOŽKA</vt:lpstr>
      <vt:lpstr>ŠKÁRA</vt:lpstr>
      <vt:lpstr>Části škáry</vt:lpstr>
      <vt:lpstr>DAKTYLOSKOPIE</vt:lpstr>
      <vt:lpstr>PODKOŽNÍ VAZIVO</vt:lpstr>
      <vt:lpstr>Prezentace aplikace PowerPoint</vt:lpstr>
      <vt:lpstr>CHOROBY KŮŽE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12</cp:revision>
  <dcterms:created xsi:type="dcterms:W3CDTF">2012-05-22T21:22:28Z</dcterms:created>
  <dcterms:modified xsi:type="dcterms:W3CDTF">2013-05-10T07:20:56Z</dcterms:modified>
</cp:coreProperties>
</file>