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6" r:id="rId4"/>
    <p:sldId id="260" r:id="rId5"/>
    <p:sldId id="267" r:id="rId6"/>
    <p:sldId id="268" r:id="rId7"/>
    <p:sldId id="269" r:id="rId8"/>
    <p:sldId id="270" r:id="rId9"/>
    <p:sldId id="271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D218AB2-D01D-4EE9-A5A7-F7E72CC09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D218AB2-D01D-4EE9-A5A7-F7E72CC09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D218AB2-D01D-4EE9-A5A7-F7E72CC098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2F10BEC-FBFB-41A5-B5A2-4BF3DD20A37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D218AB2-D01D-4EE9-A5A7-F7E72CC098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b/bc/Neuron_Hand-tuned.sv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6006027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VY_32_INOVACE_4A_13_Nervová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soustava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22. 4.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výkladu,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procvičení a doplnění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stavbou a funkcí nervové soustavy. Materiál slouží také k zápisu.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41084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836712"/>
            <a:ext cx="8458200" cy="1080120"/>
          </a:xfrm>
        </p:spPr>
        <p:txBody>
          <a:bodyPr>
            <a:normAutofit/>
          </a:bodyPr>
          <a:lstStyle/>
          <a:p>
            <a:r>
              <a:rPr lang="cs-CZ" sz="4800" b="1" u="sng" dirty="0" smtClean="0">
                <a:latin typeface="Times New Roman" pitchFamily="18" charset="0"/>
                <a:cs typeface="Times New Roman" pitchFamily="18" charset="0"/>
              </a:rPr>
              <a:t>Nervová soustava</a:t>
            </a:r>
            <a:endParaRPr lang="cs-CZ" sz="4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dmin\Pictures\220px-Chimp_Brain_in_a_j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16832"/>
            <a:ext cx="2354349" cy="2965698"/>
          </a:xfrm>
          <a:prstGeom prst="rect">
            <a:avLst/>
          </a:prstGeom>
          <a:noFill/>
        </p:spPr>
      </p:pic>
      <p:pic>
        <p:nvPicPr>
          <p:cNvPr id="4" name="Picture 2" descr="C:\Users\admin\AppData\Local\Microsoft\Windows\Temporary Internet Files\Content.IE5\J8CY1I3J\MC9004387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772816"/>
            <a:ext cx="3672408" cy="4896544"/>
          </a:xfrm>
          <a:prstGeom prst="rect">
            <a:avLst/>
          </a:prstGeom>
          <a:noFill/>
        </p:spPr>
      </p:pic>
      <p:pic>
        <p:nvPicPr>
          <p:cNvPr id="1027" name="Picture 3" descr="C:\Users\admin\AppData\Local\Microsoft\Windows\Temporary Internet Files\Content.IE5\03UNXZVU\MM900234673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188640"/>
            <a:ext cx="1368152" cy="1368152"/>
          </a:xfrm>
          <a:prstGeom prst="rect">
            <a:avLst/>
          </a:prstGeom>
          <a:noFill/>
        </p:spPr>
      </p:pic>
      <p:pic>
        <p:nvPicPr>
          <p:cNvPr id="1028" name="Picture 4" descr="C:\Users\admin\AppData\Local\Microsoft\Windows\Temporary Internet Files\Content.IE5\UA49AQ84\MC90043872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4365104"/>
            <a:ext cx="3096344" cy="232225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971600" y="2132856"/>
            <a:ext cx="5904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Které orgány tvoří nervovou soustavu?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800200"/>
          </a:xfrm>
        </p:spPr>
        <p:txBody>
          <a:bodyPr>
            <a:normAutofit/>
          </a:bodyPr>
          <a:lstStyle/>
          <a:p>
            <a:r>
              <a:rPr lang="cs-CZ" dirty="0" smtClean="0"/>
              <a:t>Zkuste popsat, co se stane ve vašem těle, když: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132856"/>
            <a:ext cx="8686800" cy="3947269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Vás vyvolá pan učitel</a:t>
            </a:r>
          </a:p>
          <a:p>
            <a:r>
              <a:rPr lang="cs-CZ" sz="3600" dirty="0" smtClean="0"/>
              <a:t>Vyjdete ven a prší</a:t>
            </a:r>
          </a:p>
          <a:p>
            <a:r>
              <a:rPr lang="cs-CZ" sz="3600" dirty="0" smtClean="0"/>
              <a:t>Stojíte na přechodu a slyšíte jet auto</a:t>
            </a:r>
          </a:p>
          <a:p>
            <a:r>
              <a:rPr lang="cs-CZ" sz="3600" dirty="0" smtClean="0"/>
              <a:t>Cítíte vůni oblíbeného jídla</a:t>
            </a:r>
          </a:p>
          <a:p>
            <a:r>
              <a:rPr lang="cs-CZ" sz="3600" dirty="0" smtClean="0"/>
              <a:t>Vidíte padající kámen ze skály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cs-CZ" sz="4000" b="1" u="sng" dirty="0" smtClean="0"/>
              <a:t>Nervová soustava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980728"/>
            <a:ext cx="4536504" cy="5616624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Všechny reakce na okolí řídí nervová soustava</a:t>
            </a:r>
          </a:p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Řídí také veškeré dění v lidském těle</a:t>
            </a:r>
          </a:p>
          <a:p>
            <a:endParaRPr lang="cs-CZ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Centrum NS – 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mozek, mícha</a:t>
            </a:r>
          </a:p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 nich vystupují – 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nervy</a:t>
            </a:r>
          </a:p>
          <a:p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Nervové vzruchy se šíří na základě 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elektrických impulsů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nervovými vlákny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sah 6" descr="363px-Nervous_system_diagram_(dumb)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836712"/>
            <a:ext cx="3439350" cy="5675401"/>
          </a:xfrm>
        </p:spPr>
      </p:pic>
      <p:sp>
        <p:nvSpPr>
          <p:cNvPr id="8" name="Šipka doprava 7"/>
          <p:cNvSpPr/>
          <p:nvPr/>
        </p:nvSpPr>
        <p:spPr>
          <a:xfrm>
            <a:off x="5076056" y="908720"/>
            <a:ext cx="180020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mozek</a:t>
            </a:r>
            <a:endParaRPr lang="cs-CZ" sz="2400" dirty="0"/>
          </a:p>
        </p:txBody>
      </p:sp>
      <p:sp>
        <p:nvSpPr>
          <p:cNvPr id="9" name="Šipka doleva 8"/>
          <p:cNvSpPr/>
          <p:nvPr/>
        </p:nvSpPr>
        <p:spPr>
          <a:xfrm>
            <a:off x="6876256" y="2060848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mícha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5076056" y="3573016"/>
            <a:ext cx="1440160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nervy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Mozek, mícha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052736"/>
            <a:ext cx="4491608" cy="5805264"/>
          </a:xfrm>
        </p:spPr>
        <p:txBody>
          <a:bodyPr>
            <a:normAutofit/>
          </a:bodyPr>
          <a:lstStyle/>
          <a:p>
            <a:r>
              <a:rPr lang="cs-CZ" dirty="0" smtClean="0"/>
              <a:t>Orgány centrální nervové soustavy</a:t>
            </a:r>
          </a:p>
          <a:p>
            <a:endParaRPr lang="cs-CZ" dirty="0" smtClean="0"/>
          </a:p>
          <a:p>
            <a:r>
              <a:rPr lang="cs-CZ" dirty="0" smtClean="0"/>
              <a:t>Řídí všechno, co děláme</a:t>
            </a:r>
          </a:p>
          <a:p>
            <a:endParaRPr lang="cs-CZ" dirty="0" smtClean="0"/>
          </a:p>
          <a:p>
            <a:r>
              <a:rPr lang="cs-CZ" dirty="0" smtClean="0"/>
              <a:t>Přijímají informace z ostatních orgánů a buněk těla, zpracují informaci a prostřednictvím nervů vyšlou příkaz, jak mají orgány pracovat</a:t>
            </a:r>
            <a:endParaRPr lang="cs-CZ" dirty="0"/>
          </a:p>
        </p:txBody>
      </p:sp>
      <p:pic>
        <p:nvPicPr>
          <p:cNvPr id="2050" name="Picture 2" descr="C:\Users\admin\AppData\Local\Microsoft\Windows\Temporary Internet Files\Content.IE5\J8CY1I3J\MC9004387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330524"/>
            <a:ext cx="3888432" cy="5184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Vlákna, která přenášejí informace a vzruchy</a:t>
            </a:r>
          </a:p>
          <a:p>
            <a:endParaRPr lang="cs-CZ" dirty="0" smtClean="0"/>
          </a:p>
          <a:p>
            <a:r>
              <a:rPr lang="cs-CZ" dirty="0" smtClean="0"/>
              <a:t>Tvořeny nervovými buňkami = </a:t>
            </a:r>
            <a:r>
              <a:rPr lang="cs-CZ" b="1" u="sng" dirty="0" smtClean="0"/>
              <a:t>neurony</a:t>
            </a:r>
            <a:endParaRPr lang="cs-CZ" b="1" u="sng" dirty="0"/>
          </a:p>
        </p:txBody>
      </p:sp>
      <p:pic>
        <p:nvPicPr>
          <p:cNvPr id="6" name="Zástupný symbol pro obsah 5" descr="400px-Neuron_Hand-tuned_svg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9552" y="3861048"/>
            <a:ext cx="4554924" cy="2448272"/>
          </a:xfrm>
        </p:spPr>
      </p:pic>
      <p:pic>
        <p:nvPicPr>
          <p:cNvPr id="3074" name="Picture 2" descr="C:\Users\admin\AppData\Local\Microsoft\Windows\Temporary Internet Files\Content.IE5\UA49AQ84\MC9004387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6077" y="188640"/>
            <a:ext cx="3552394" cy="26642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148064" y="3717032"/>
            <a:ext cx="3744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0070C0"/>
                </a:solidFill>
              </a:rPr>
              <a:t>Vzruch neboli signál může být přenášen rychlostí až 120m/s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179512" y="4077072"/>
            <a:ext cx="720080" cy="432048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1115616" y="4725144"/>
            <a:ext cx="576064" cy="720080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691680" y="5445224"/>
            <a:ext cx="1008112" cy="72008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3491880" y="4149080"/>
            <a:ext cx="1008112" cy="1224136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915816" y="5805264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Ve směru šipek je veden vzruch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NERVOVÁ SOUSTAVA</a:t>
            </a:r>
          </a:p>
          <a:p>
            <a:r>
              <a:rPr lang="cs-CZ" dirty="0" smtClean="0"/>
              <a:t>- řídí celý organismus</a:t>
            </a:r>
          </a:p>
          <a:p>
            <a:r>
              <a:rPr lang="cs-CZ" dirty="0" smtClean="0"/>
              <a:t>Orgány: mozek, mícha, nervy</a:t>
            </a:r>
          </a:p>
          <a:p>
            <a:r>
              <a:rPr lang="cs-CZ" dirty="0" smtClean="0"/>
              <a:t>Mozek, mícha – centra, která řídí</a:t>
            </a:r>
          </a:p>
          <a:p>
            <a:r>
              <a:rPr lang="cs-CZ" dirty="0" smtClean="0"/>
              <a:t>Nervy – vlákna, která vedou vzruchy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4883373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PŘIŘAĎ NÁZVY SOUSTAV K ČINNOSTEM TĚLA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916832"/>
            <a:ext cx="3600400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Vylučovací soustava</a:t>
            </a:r>
          </a:p>
          <a:p>
            <a:endParaRPr lang="cs-CZ" sz="20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Nervová soustava</a:t>
            </a:r>
          </a:p>
          <a:p>
            <a:endParaRPr lang="cs-CZ" sz="20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Trávicí soustava</a:t>
            </a:r>
          </a:p>
          <a:p>
            <a:endParaRPr lang="cs-CZ" sz="20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Dýchací soustava</a:t>
            </a:r>
          </a:p>
          <a:p>
            <a:endParaRPr lang="cs-CZ" sz="20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Oběhová soustava</a:t>
            </a:r>
          </a:p>
          <a:p>
            <a:endParaRPr lang="cs-CZ" sz="20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Kosterní soustava</a:t>
            </a:r>
          </a:p>
          <a:p>
            <a:endParaRPr lang="cs-CZ" sz="20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Svalová soustava</a:t>
            </a:r>
          </a:p>
          <a:p>
            <a:endParaRPr lang="cs-CZ" sz="20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Kůže 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1772816"/>
            <a:ext cx="4176464" cy="4896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b="1" dirty="0" smtClean="0">
                <a:solidFill>
                  <a:srgbClr val="7030A0"/>
                </a:solidFill>
              </a:rPr>
              <a:t>Zpracovává potravu</a:t>
            </a:r>
          </a:p>
          <a:p>
            <a:endParaRPr lang="cs-CZ" sz="1900" b="1" dirty="0" smtClean="0">
              <a:solidFill>
                <a:srgbClr val="7030A0"/>
              </a:solidFill>
            </a:endParaRPr>
          </a:p>
          <a:p>
            <a:r>
              <a:rPr lang="cs-CZ" sz="1900" b="1" dirty="0" smtClean="0">
                <a:solidFill>
                  <a:srgbClr val="7030A0"/>
                </a:solidFill>
              </a:rPr>
              <a:t>Přijímá kyslík, vydává oxid uhličitý</a:t>
            </a:r>
          </a:p>
          <a:p>
            <a:endParaRPr lang="cs-CZ" sz="1900" b="1" dirty="0" smtClean="0">
              <a:solidFill>
                <a:srgbClr val="7030A0"/>
              </a:solidFill>
            </a:endParaRPr>
          </a:p>
          <a:p>
            <a:r>
              <a:rPr lang="cs-CZ" sz="1900" b="1" dirty="0" smtClean="0">
                <a:solidFill>
                  <a:srgbClr val="7030A0"/>
                </a:solidFill>
              </a:rPr>
              <a:t>Zajišťuje pohyb</a:t>
            </a:r>
          </a:p>
          <a:p>
            <a:endParaRPr lang="cs-CZ" sz="1900" b="1" dirty="0" smtClean="0">
              <a:solidFill>
                <a:srgbClr val="7030A0"/>
              </a:solidFill>
            </a:endParaRPr>
          </a:p>
          <a:p>
            <a:r>
              <a:rPr lang="cs-CZ" sz="1900" b="1" dirty="0" smtClean="0">
                <a:solidFill>
                  <a:srgbClr val="7030A0"/>
                </a:solidFill>
              </a:rPr>
              <a:t>Řídí celé tělo</a:t>
            </a:r>
          </a:p>
          <a:p>
            <a:endParaRPr lang="cs-CZ" sz="1900" b="1" dirty="0" smtClean="0">
              <a:solidFill>
                <a:srgbClr val="7030A0"/>
              </a:solidFill>
            </a:endParaRPr>
          </a:p>
          <a:p>
            <a:r>
              <a:rPr lang="cs-CZ" sz="1900" b="1" dirty="0" smtClean="0">
                <a:solidFill>
                  <a:srgbClr val="7030A0"/>
                </a:solidFill>
              </a:rPr>
              <a:t>Vydává škodlivé a přebytečné látky</a:t>
            </a:r>
          </a:p>
          <a:p>
            <a:endParaRPr lang="cs-CZ" sz="1900" b="1" dirty="0" smtClean="0">
              <a:solidFill>
                <a:srgbClr val="7030A0"/>
              </a:solidFill>
            </a:endParaRPr>
          </a:p>
          <a:p>
            <a:r>
              <a:rPr lang="cs-CZ" sz="1900" b="1" dirty="0" smtClean="0">
                <a:solidFill>
                  <a:srgbClr val="7030A0"/>
                </a:solidFill>
              </a:rPr>
              <a:t>Tvoří oporu těla</a:t>
            </a:r>
          </a:p>
          <a:p>
            <a:endParaRPr lang="cs-CZ" sz="1900" b="1" dirty="0" smtClean="0">
              <a:solidFill>
                <a:srgbClr val="7030A0"/>
              </a:solidFill>
            </a:endParaRPr>
          </a:p>
          <a:p>
            <a:r>
              <a:rPr lang="cs-CZ" sz="1900" b="1" dirty="0" smtClean="0">
                <a:solidFill>
                  <a:srgbClr val="7030A0"/>
                </a:solidFill>
              </a:rPr>
              <a:t>Chrání před vnějšími vlivy</a:t>
            </a:r>
          </a:p>
          <a:p>
            <a:endParaRPr lang="cs-CZ" sz="1900" b="1" dirty="0" smtClean="0">
              <a:solidFill>
                <a:srgbClr val="7030A0"/>
              </a:solidFill>
            </a:endParaRPr>
          </a:p>
          <a:p>
            <a:r>
              <a:rPr lang="cs-CZ" sz="1900" b="1" dirty="0" smtClean="0">
                <a:solidFill>
                  <a:srgbClr val="7030A0"/>
                </a:solidFill>
              </a:rPr>
              <a:t>Rozvádí živiny a kyslík po těle</a:t>
            </a:r>
            <a:endParaRPr lang="cs-CZ" sz="1900" b="1" dirty="0">
              <a:solidFill>
                <a:srgbClr val="7030A0"/>
              </a:solidFill>
            </a:endParaRPr>
          </a:p>
        </p:txBody>
      </p:sp>
      <p:cxnSp>
        <p:nvCxnSpPr>
          <p:cNvPr id="9" name="Přímá spojovací šipka 8"/>
          <p:cNvCxnSpPr>
            <a:endCxn id="7" idx="1"/>
          </p:cNvCxnSpPr>
          <p:nvPr/>
        </p:nvCxnSpPr>
        <p:spPr>
          <a:xfrm>
            <a:off x="3131840" y="2132856"/>
            <a:ext cx="1512168" cy="208823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915816" y="2780928"/>
            <a:ext cx="1800200" cy="864096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2699792" y="2060848"/>
            <a:ext cx="1944216" cy="129614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843808" y="2564904"/>
            <a:ext cx="1872208" cy="1440160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2987824" y="4581128"/>
            <a:ext cx="1728192" cy="180020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2915816" y="5157192"/>
            <a:ext cx="1800200" cy="0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2843808" y="3140968"/>
            <a:ext cx="1872208" cy="26642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1259632" y="5733256"/>
            <a:ext cx="3456384" cy="648072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944216"/>
          </a:xfrm>
        </p:spPr>
        <p:txBody>
          <a:bodyPr>
            <a:normAutofit/>
          </a:bodyPr>
          <a:lstStyle/>
          <a:p>
            <a:r>
              <a:rPr lang="cs-CZ" dirty="0" smtClean="0"/>
              <a:t>Pojmenuj orgány, které se budou objevovat a řekni i název soustavy, do které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admin\AppData\Local\Microsoft\Windows\Temporary Internet Files\Content.IE5\FHTPFQ8J\MP9003211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420888"/>
            <a:ext cx="2202979" cy="3087387"/>
          </a:xfrm>
          <a:prstGeom prst="rect">
            <a:avLst/>
          </a:prstGeom>
          <a:noFill/>
        </p:spPr>
      </p:pic>
      <p:pic>
        <p:nvPicPr>
          <p:cNvPr id="4099" name="Picture 3" descr="C:\Users\admin\AppData\Local\Microsoft\Windows\Temporary Internet Files\Content.IE5\1Q5492BT\MC9004261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4461006"/>
            <a:ext cx="2304256" cy="2174050"/>
          </a:xfrm>
          <a:prstGeom prst="rect">
            <a:avLst/>
          </a:prstGeom>
          <a:noFill/>
        </p:spPr>
      </p:pic>
      <p:pic>
        <p:nvPicPr>
          <p:cNvPr id="4100" name="Picture 4" descr="C:\Users\admin\AppData\Local\Microsoft\Windows\Temporary Internet Files\Content.IE5\FHTPFQ8J\MC90042616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1988840"/>
            <a:ext cx="1535609" cy="2382708"/>
          </a:xfrm>
          <a:prstGeom prst="rect">
            <a:avLst/>
          </a:prstGeom>
          <a:noFill/>
        </p:spPr>
      </p:pic>
      <p:pic>
        <p:nvPicPr>
          <p:cNvPr id="4102" name="Picture 6" descr="C:\Users\admin\AppData\Local\Microsoft\Windows\Temporary Internet Files\Content.IE5\03UNXZVU\MC90042611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4365104"/>
            <a:ext cx="2655686" cy="2088232"/>
          </a:xfrm>
          <a:prstGeom prst="rect">
            <a:avLst/>
          </a:prstGeom>
          <a:noFill/>
        </p:spPr>
      </p:pic>
      <p:pic>
        <p:nvPicPr>
          <p:cNvPr id="4103" name="Picture 7" descr="C:\Users\admin\AppData\Local\Microsoft\Windows\Temporary Internet Files\Content.IE5\UA49AQ84\MC90042616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1628800"/>
            <a:ext cx="1224310" cy="2468431"/>
          </a:xfrm>
          <a:prstGeom prst="rect">
            <a:avLst/>
          </a:prstGeom>
          <a:noFill/>
        </p:spPr>
      </p:pic>
      <p:pic>
        <p:nvPicPr>
          <p:cNvPr id="4104" name="Picture 8" descr="C:\Users\admin\AppData\Local\Microsoft\Windows\Temporary Internet Files\Content.IE5\YPST5EBD\MC90042633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86551" y="1772816"/>
            <a:ext cx="2270471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369036" y="3068960"/>
          <a:ext cx="6405925" cy="354025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1986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GAETAN LEE . TILT CORRECTED BY KALDARI..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28.5.2012]. Dostupný na WWW: &lt;http://upload.wikimedia.org/wikipedia/commons/1/14/Chimp_Brain_in_a_jar.jpg&gt;.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nl-NL" sz="1100" dirty="0" smtClean="0"/>
                        <a:t>¤~PERSIAN POET GAL. </a:t>
                      </a:r>
                      <a:r>
                        <a:rPr lang="nl-NL" sz="1100" i="1" dirty="0" smtClean="0"/>
                        <a:t>www.wikipedia.cz</a:t>
                      </a:r>
                      <a:r>
                        <a:rPr lang="nl-NL" sz="1100" dirty="0" smtClean="0"/>
                        <a:t> [online]. [cit. 28.5.2012]. Dostupný na WWW: &lt;http://upload.wikimedia.org/wikipedia/commons/b/ba/Nervous_system_diagram.png&gt;. 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ORIGINAL UPLOADER WAS QUASAR JAROSZ.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28.5.2012]. Dostupný na WWW: </a:t>
                      </a:r>
                      <a:r>
                        <a:rPr lang="cs-CZ" sz="1100" b="0" u="none" dirty="0" smtClean="0">
                          <a:solidFill>
                            <a:schemeClr val="tx1"/>
                          </a:solidFill>
                          <a:hlinkClick r:id="rId2"/>
                        </a:rPr>
                        <a:t>http://upload.wikimedia.org/wikipedia/commons/b/bc/Neuron_Hand-tuned.svg</a:t>
                      </a:r>
                      <a:r>
                        <a:rPr lang="cs-CZ" sz="1100" dirty="0" smtClean="0"/>
                        <a:t>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Ostatní obrázky jsou použity z galerie</a:t>
                      </a:r>
                      <a:r>
                        <a:rPr lang="cs-CZ" sz="1100" baseline="0" dirty="0" smtClean="0"/>
                        <a:t> Microsoft office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. </a:t>
                      </a: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841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855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146</TotalTime>
  <Words>334</Words>
  <Application>Microsoft Office PowerPoint</Application>
  <PresentationFormat>Předvádění na obrazovce (4:3)</PresentationFormat>
  <Paragraphs>115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Nervová soustava</vt:lpstr>
      <vt:lpstr>Zkuste popsat, co se stane ve vašem těle, když:</vt:lpstr>
      <vt:lpstr>Nervová soustava</vt:lpstr>
      <vt:lpstr>Mozek, mícha</vt:lpstr>
      <vt:lpstr>nervy</vt:lpstr>
      <vt:lpstr>Zápis do sešitu</vt:lpstr>
      <vt:lpstr>opakování</vt:lpstr>
      <vt:lpstr>Pojmenuj orgány, které se budou objevovat a řekni i název soustavy, do které patří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blahova</cp:lastModifiedBy>
  <cp:revision>18</cp:revision>
  <dcterms:created xsi:type="dcterms:W3CDTF">2012-05-28T14:03:50Z</dcterms:created>
  <dcterms:modified xsi:type="dcterms:W3CDTF">2013-05-10T07:22:10Z</dcterms:modified>
</cp:coreProperties>
</file>