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2" r:id="rId4"/>
    <p:sldId id="260" r:id="rId5"/>
    <p:sldId id="261" r:id="rId6"/>
    <p:sldId id="258" r:id="rId7"/>
    <p:sldId id="259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A7A91-F2B5-4150-BD24-F4D1FE847FB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CFE0C-28F9-4A95-9317-761C760D18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smtClean="0"/>
              <a:t>Literatura</a:t>
            </a:r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Ludmila Dvořáková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VY_32_INOVACE_51_Epika, lyrika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938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VÍŠ,CO JE TO EPIKA?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Literární druh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Založena na příběhu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Vyprávění příběhu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Většinou je psaná prózou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Epiku můžeme dělit na veršovanou a prozaickou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Dle velikosti je možné rozlišit malou,střední,velkou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ŽÁNRY EPIKY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ROMÁN</a:t>
            </a:r>
          </a:p>
          <a:p>
            <a:r>
              <a:rPr lang="cs-CZ" dirty="0" smtClean="0"/>
              <a:t>POHÁDKA</a:t>
            </a:r>
          </a:p>
          <a:p>
            <a:r>
              <a:rPr lang="cs-CZ" dirty="0" smtClean="0"/>
              <a:t>POVÍDKA</a:t>
            </a:r>
          </a:p>
          <a:p>
            <a:r>
              <a:rPr lang="cs-CZ" dirty="0" smtClean="0"/>
              <a:t>POVĚST</a:t>
            </a:r>
          </a:p>
          <a:p>
            <a:r>
              <a:rPr lang="cs-CZ" dirty="0" smtClean="0"/>
              <a:t>ŽIVOTOPIS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VÍŠ,CO JE LYRIKA?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Literární druh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Nevyjadřuje děj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Zaznamenává subjektivní pocity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Popisuje nálady autora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Zachycuje myšlenky,úvahy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ŽÁNRY LYRIKY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PÍSEŇ</a:t>
            </a:r>
          </a:p>
          <a:p>
            <a:r>
              <a:rPr lang="cs-CZ" dirty="0" smtClean="0"/>
              <a:t>ÓDA- oslavná báseň</a:t>
            </a:r>
          </a:p>
          <a:p>
            <a:r>
              <a:rPr lang="cs-CZ" dirty="0" smtClean="0"/>
              <a:t>HYMNUS -slavnostní píseň na oslavu hrdinů</a:t>
            </a:r>
          </a:p>
          <a:p>
            <a:r>
              <a:rPr lang="cs-CZ" dirty="0" smtClean="0"/>
              <a:t>ELEGIE- žalozpěv</a:t>
            </a:r>
          </a:p>
          <a:p>
            <a:r>
              <a:rPr lang="cs-CZ" dirty="0" smtClean="0"/>
              <a:t>EPITAF- nápis na hrob</a:t>
            </a:r>
          </a:p>
          <a:p>
            <a:r>
              <a:rPr lang="cs-CZ" dirty="0" smtClean="0"/>
              <a:t>EPIGRAM- krátká satirická báseň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ZKUSME SPRÁVNĚ SPOJIT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noFill/>
        </p:spPr>
        <p:txBody>
          <a:bodyPr>
            <a:norm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p</a:t>
            </a:r>
            <a:r>
              <a:rPr lang="cs-CZ" sz="3200" dirty="0" smtClean="0">
                <a:solidFill>
                  <a:srgbClr val="FF0000"/>
                </a:solidFill>
              </a:rPr>
              <a:t>ohádky</a:t>
            </a:r>
          </a:p>
          <a:p>
            <a:pPr marL="0" indent="0">
              <a:buNone/>
            </a:pPr>
            <a:endParaRPr lang="cs-CZ" sz="3200" dirty="0" smtClean="0"/>
          </a:p>
          <a:p>
            <a:r>
              <a:rPr lang="cs-CZ" sz="3200" dirty="0" smtClean="0">
                <a:solidFill>
                  <a:srgbClr val="FF0000"/>
                </a:solidFill>
              </a:rPr>
              <a:t>povídka</a:t>
            </a:r>
          </a:p>
          <a:p>
            <a:pPr marL="0" indent="0">
              <a:buNone/>
            </a:pPr>
            <a:endParaRPr lang="cs-CZ" sz="3200" dirty="0" smtClean="0"/>
          </a:p>
          <a:p>
            <a:r>
              <a:rPr lang="cs-CZ" sz="3200" dirty="0">
                <a:solidFill>
                  <a:srgbClr val="FF0000"/>
                </a:solidFill>
              </a:rPr>
              <a:t>p</a:t>
            </a:r>
            <a:r>
              <a:rPr lang="cs-CZ" sz="3200" dirty="0" smtClean="0">
                <a:solidFill>
                  <a:srgbClr val="FF0000"/>
                </a:solidFill>
              </a:rPr>
              <a:t>íseň</a:t>
            </a:r>
          </a:p>
          <a:p>
            <a:pPr marL="0" indent="0">
              <a:buNone/>
            </a:pPr>
            <a:endParaRPr lang="cs-CZ" sz="3200" dirty="0" smtClean="0">
              <a:solidFill>
                <a:srgbClr val="FF0000"/>
              </a:solidFill>
            </a:endParaRPr>
          </a:p>
          <a:p>
            <a:r>
              <a:rPr lang="cs-CZ" sz="3200" dirty="0" smtClean="0">
                <a:solidFill>
                  <a:srgbClr val="FF0000"/>
                </a:solidFill>
              </a:rPr>
              <a:t>žalozpěv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3200" dirty="0" smtClean="0"/>
              <a:t>lyrika</a:t>
            </a:r>
          </a:p>
          <a:p>
            <a:r>
              <a:rPr lang="cs-CZ" sz="3200" dirty="0" smtClean="0"/>
              <a:t>epika</a:t>
            </a:r>
            <a:endParaRPr lang="cs-CZ" sz="3200" dirty="0"/>
          </a:p>
          <a:p>
            <a:r>
              <a:rPr lang="cs-CZ" sz="3200" dirty="0" smtClean="0"/>
              <a:t>lyrika</a:t>
            </a:r>
          </a:p>
          <a:p>
            <a:r>
              <a:rPr lang="cs-CZ" sz="3200" dirty="0"/>
              <a:t>e</a:t>
            </a:r>
            <a:r>
              <a:rPr lang="cs-CZ" sz="3200" dirty="0" smtClean="0"/>
              <a:t>pika</a:t>
            </a:r>
          </a:p>
          <a:p>
            <a:endParaRPr lang="cs-CZ" sz="3200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0.04602 C -0.01614 0.04995 -0.01979 0.06175 -0.02778 0.06845 C -0.03333 0.07955 -0.04357 0.08534 -0.05347 0.0888 C -0.05885 0.09528 -0.0658 0.10407 -0.07292 0.10684 C -0.07691 0.11471 -0.08732 0.1272 -0.09357 0.13344 C -0.0967 0.13645 -0.10052 0.13783 -0.1033 0.14153 C -0.10955 0.14917 -0.11684 0.15772 -0.1243 0.16397 C -0.12986 0.17484 -0.13906 0.17414 -0.14844 0.17807 C -0.16059 0.19426 -0.14618 0.17715 -0.15798 0.18617 C -0.1592 0.18709 -0.16007 0.18917 -0.16111 0.19033 C -0.16857 0.19819 -0.17726 0.20398 -0.18524 0.21068 C -0.19028 0.21508 -0.19184 0.2204 -0.19826 0.22271 C -0.2059 0.22918 -0.21198 0.23959 -0.22066 0.24306 C -0.2342 0.25948 -0.2493 0.27498 -0.26076 0.29394 C -0.26962 0.30851 -0.27621 0.32863 -0.28837 0.3388 C -0.29514 0.35176 -0.28732 0.3388 -0.29635 0.34898 C -0.30677 0.36078 -0.32118 0.38367 -0.33489 0.38945 C -0.3684 0.43201 -0.43177 0.42229 -0.47153 0.42229 " pathEditMode="relative" rAng="0" ptsTypes="fffffffffffffffffA"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47" y="192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8.0481E-7 C -0.05833 -0.0259 0.00156 8.0481E-7 -0.17483 -0.00393 C -0.17917 -0.00393 -0.20191 -0.01526 -0.20694 -0.01781 C -0.22257 -0.01758 -0.32517 -0.01735 -0.36545 -0.01388 C -0.37726 -0.01295 -0.38785 -0.0074 -0.40243 -0.00601 C -0.42222 0.00301 -0.4441 8.0481E-7 -0.46476 8.0481E-7 " pathEditMode="relative" rAng="0" ptsTypes="fffffA">
                                      <p:cBhvr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42" y="-11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00833 C -0.01094 0.01989 -0.03385 0.04048 -0.04792 0.04603 C -0.05625 0.05343 -0.06667 0.06198 -0.07639 0.06592 C -0.09271 0.0828 -0.10903 0.10037 -0.12517 0.11772 C -0.13333 0.12651 -0.12673 0.12096 -0.13437 0.1316 C -0.13437 0.13183 -0.15243 0.15426 -0.15503 0.1575 C -0.16805 0.17392 -0.18368 0.18733 -0.19739 0.20306 C -0.21198 0.21948 -0.22482 0.23775 -0.23854 0.25486 C -0.25382 0.27406 -0.26927 0.2951 -0.28264 0.31661 C -0.28542 0.321 -0.28802 0.32586 -0.29062 0.33049 C -0.29305 0.33511 -0.29757 0.33765 -0.29982 0.34228 C -0.30243 0.34714 -0.30278 0.34876 -0.30625 0.35222 C -0.32135 0.36656 -0.33906 0.37558 -0.35503 0.38807 C -0.36667 0.39709 -0.38455 0.39686 -0.39757 0.40195 C -0.41215 0.40125 -0.42708 0.40172 -0.44167 0.4001 C -0.44496 0.39963 -0.45104 0.39593 -0.45104 0.39617 C -0.45278 0.39663 -0.45573 0.39802 -0.45573 0.39825 " pathEditMode="relative" rAng="0" ptsTypes="ffffffffffffffffA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47" y="19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6 -0.00555 C -0.46285 -0.0081 -0.28733 0.03284 -0.40833 -0.01157 C -0.41615 -0.01874 -0.42517 -0.01642 -0.43403 -0.01943 C -0.45642 -0.01712 -0.44809 -0.02035 -0.4599 -0.00949 C -0.46302 -0.00278 -0.46615 0.00439 -0.47257 0.00439 " pathEditMode="relative" rAng="0" ptsTypes="ffffA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99" y="1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ZKUSME SPRÁVNĚ PŘIŘADIT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525963"/>
          </a:xfrm>
          <a:noFill/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Román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epika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Životopis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epika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Pověst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epika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Znělka 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lyrika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Info</a:t>
            </a:r>
            <a:r>
              <a:rPr lang="cs-CZ" dirty="0" smtClean="0"/>
              <a:t> . autor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331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Vytvořeno jako DUM do předmětu </a:t>
            </a:r>
            <a:r>
              <a:rPr lang="cs-CZ" smtClean="0"/>
              <a:t>český jazyk </a:t>
            </a:r>
            <a:r>
              <a:rPr lang="cs-CZ" dirty="0" smtClean="0"/>
              <a:t>na </a:t>
            </a:r>
            <a:r>
              <a:rPr lang="cs-CZ" smtClean="0"/>
              <a:t>Základní </a:t>
            </a:r>
            <a:r>
              <a:rPr lang="cs-CZ" smtClean="0"/>
              <a:t>škole </a:t>
            </a:r>
            <a:r>
              <a:rPr lang="cs-CZ" dirty="0" smtClean="0"/>
              <a:t>a Mateřské škole Mladá Boleslav 17. listopadu 1325 příspěvková organizace, pro   8. ročník.</a:t>
            </a:r>
          </a:p>
          <a:p>
            <a:r>
              <a:rPr lang="cs-CZ" dirty="0" smtClean="0"/>
              <a:t>Materiál slouží k doplnění výkladu k tématu – Epika, Lyrika.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II. pololetí školního roku 2012/2013.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381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196</Words>
  <Application>Microsoft Office PowerPoint</Application>
  <PresentationFormat>Předvádění na obrazovce 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    </vt:lpstr>
      <vt:lpstr>VÍŠ,CO JE TO EPIKA?</vt:lpstr>
      <vt:lpstr>ŽÁNRY EPIKY</vt:lpstr>
      <vt:lpstr>VÍŠ,CO JE LYRIKA?</vt:lpstr>
      <vt:lpstr>ŽÁNRY LYRIKY</vt:lpstr>
      <vt:lpstr>ZKUSME SPRÁVNĚ SPOJIT</vt:lpstr>
      <vt:lpstr>ZKUSME SPRÁVNĚ PŘIŘADIT</vt:lpstr>
      <vt:lpstr>Odkazy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VÍŠ,CO JE TO EPIKA?</dc:title>
  <dc:creator>vlastnik</dc:creator>
  <cp:lastModifiedBy>Zdeněk Hanuš</cp:lastModifiedBy>
  <cp:revision>19</cp:revision>
  <dcterms:created xsi:type="dcterms:W3CDTF">2011-08-23T07:49:56Z</dcterms:created>
  <dcterms:modified xsi:type="dcterms:W3CDTF">2013-05-09T12:50:44Z</dcterms:modified>
</cp:coreProperties>
</file>