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Default Extension="sldx" ContentType="application/vnd.openxmlformats-officedocument.presentationml.slide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5"/>
  </p:notesMasterIdLst>
  <p:sldIdLst>
    <p:sldId id="257" r:id="rId2"/>
    <p:sldId id="258" r:id="rId3"/>
    <p:sldId id="260" r:id="rId4"/>
    <p:sldId id="267" r:id="rId5"/>
    <p:sldId id="263" r:id="rId6"/>
    <p:sldId id="268" r:id="rId7"/>
    <p:sldId id="264" r:id="rId8"/>
    <p:sldId id="265" r:id="rId9"/>
    <p:sldId id="266" r:id="rId10"/>
    <p:sldId id="270" r:id="rId11"/>
    <p:sldId id="271" r:id="rId12"/>
    <p:sldId id="272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750" autoAdjust="0"/>
  </p:normalViewPr>
  <p:slideViewPr>
    <p:cSldViewPr>
      <p:cViewPr>
        <p:scale>
          <a:sx n="90" d="100"/>
          <a:sy n="90" d="100"/>
        </p:scale>
        <p:origin x="-60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9E7526-39CD-47AA-88F6-5B162A5A0F87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151454-2BCA-45D9-8078-353523A76C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19.1.2012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Sn_mek_aplikace_Microsoft_Office_PowerPoint1.sld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t2.gstatic.com/images?q=tbn:ANd9GcTRDYDWejSZelj4klQuiCkew5ysfv68l3imIIAAEmMt_3J6ho4V" TargetMode="External"/><Relationship Id="rId2" Type="http://schemas.openxmlformats.org/officeDocument/2006/relationships/hyperlink" Target="http://gop.pilsedu.cz:8080/redakcni_systemy/wiki/index.php/Karel_IV.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025" name="Object 1"/>
          <p:cNvGraphicFramePr>
            <a:graphicFrameLocks noChangeAspect="1"/>
          </p:cNvGraphicFramePr>
          <p:nvPr/>
        </p:nvGraphicFramePr>
        <p:xfrm>
          <a:off x="323528" y="332656"/>
          <a:ext cx="8352928" cy="6046148"/>
        </p:xfrm>
        <a:graphic>
          <a:graphicData uri="http://schemas.openxmlformats.org/presentationml/2006/ole">
            <p:oleObj spid="_x0000_s1025" name="Snímek" r:id="rId3" imgW="4068998" imgH="3050992" progId="PowerPoint.Slide.12">
              <p:embed/>
            </p:oleObj>
          </a:graphicData>
        </a:graphic>
      </p:graphicFrame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251520" y="555110"/>
            <a:ext cx="8640960" cy="55707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endParaRPr lang="cs-CZ" sz="2400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ANOTACE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r>
              <a:rPr lang="cs-CZ" sz="16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je určen pro ž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ky 4. ročn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ku, je určen k výkladu učiva.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obsahuje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prezentaci s novým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učivem „Zlo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mky“. Doplněno ře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m.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Žáci se seznamují se zlomky, naslouchají výkladu  učitelky o rozdělení koláče na dvě stejné poloviny</a:t>
            </a: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. </a:t>
            </a:r>
          </a:p>
          <a:p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P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odle zadání žáci </a:t>
            </a:r>
            <a:r>
              <a:rPr lang="cs-CZ" sz="1200" dirty="0" smtClean="0"/>
              <a:t>rýsují na papír tři kružnice o daném poloměru r. Dále žáci vystřihují tři kruhy, </a:t>
            </a:r>
          </a:p>
          <a:p>
            <a:r>
              <a:rPr lang="cs-CZ" sz="1200" dirty="0" smtClean="0"/>
              <a:t> které jsou těmito kružnicemi určeny. Přeložením žáci rozdělí kruhy tak, aby vznikl požadovaný počet  </a:t>
            </a:r>
          </a:p>
          <a:p>
            <a:r>
              <a:rPr lang="cs-CZ" sz="1200" dirty="0" smtClean="0"/>
              <a:t> stejných částí. Dále žáci vybarví jednu z těchto částí kruhu a řeknou, jak se tato část nazývá. </a:t>
            </a:r>
          </a:p>
          <a:p>
            <a:r>
              <a:rPr lang="cs-CZ" sz="1200" dirty="0" smtClean="0"/>
              <a:t> Správná řešení zadaného úkolu si žáci ihned ověří při společné kontrole. </a:t>
            </a:r>
          </a:p>
          <a:p>
            <a:r>
              <a:rPr lang="cs-CZ" sz="1200" dirty="0" smtClean="0"/>
              <a:t>      Dále žáci vystřihují čtyři čtverce z papíru. Překládáním je rozdělí na čtyři stejné části a vybarví jednu</a:t>
            </a:r>
          </a:p>
          <a:p>
            <a:r>
              <a:rPr lang="cs-CZ" sz="1200" dirty="0" smtClean="0"/>
              <a:t> čtvrtinu daného čtverce. Správná řešení zadaného úkolu si žáci opět ověří při společné kontrole. </a:t>
            </a:r>
          </a:p>
          <a:p>
            <a:r>
              <a:rPr lang="cs-CZ" sz="1200" dirty="0" smtClean="0"/>
              <a:t>      Dále žáci vybarví a zapíší daný počet osmin do jednotlivých kruhů.</a:t>
            </a:r>
          </a:p>
          <a:p>
            <a:pPr>
              <a:buNone/>
            </a:pPr>
            <a:r>
              <a:rPr lang="cs-CZ" sz="1100" dirty="0" smtClean="0"/>
              <a:t>       </a:t>
            </a:r>
            <a:r>
              <a:rPr lang="cs-CZ" sz="1200" dirty="0" smtClean="0"/>
              <a:t>V závěru se žáci seznámí s pojmenováním jednotlivých částí zlomku.</a:t>
            </a:r>
          </a:p>
          <a:p>
            <a:pPr>
              <a:buNone/>
            </a:pPr>
            <a:endParaRPr lang="cs-CZ" sz="1200" dirty="0" smtClean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752600" algn="l"/>
              </a:tabLst>
            </a:pPr>
            <a:r>
              <a:rPr lang="cs-CZ" sz="1600" dirty="0" smtClean="0">
                <a:latin typeface="Arial" pitchFamily="34" charset="0"/>
              </a:rPr>
              <a:t>      </a:t>
            </a: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Ž</a:t>
            </a:r>
            <a:r>
              <a:rPr lang="cs-CZ" sz="14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ci pracovali snaživě, s napětím sledovali interaktivní tabuli, na které se postupně zobrazovaly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752600" algn="l"/>
              </a:tabLst>
            </a:pP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a odkrývaly jednotlivé úkoly k procvičování zlomků. Žáci se aktivně zapojovali do výuky. 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752600" algn="l"/>
              </a:tabLst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Kl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čov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slova: </a:t>
            </a:r>
            <a:r>
              <a:rPr lang="cs-CZ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zlomky, polovina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, čtvrtina, osmina, zápis zlomků, pr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ce s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textem,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čten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s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porozuměn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52600" algn="l"/>
              </a:tabLst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941168"/>
            <a:ext cx="8183880" cy="105156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496944" cy="5328592"/>
          </a:xfrm>
          <a:effectLst>
            <a:softEdge rad="127000"/>
          </a:effectLst>
        </p:spPr>
        <p:txBody>
          <a:bodyPr>
            <a:normAutofit fontScale="25000" lnSpcReduction="20000"/>
          </a:bodyPr>
          <a:lstStyle/>
          <a:p>
            <a:endParaRPr lang="cs-CZ" sz="2600" dirty="0" smtClean="0"/>
          </a:p>
          <a:p>
            <a:endParaRPr lang="cs-CZ" sz="2600" dirty="0" smtClean="0"/>
          </a:p>
          <a:p>
            <a:r>
              <a:rPr lang="cs-CZ" sz="6400" dirty="0" smtClean="0"/>
              <a:t>Maminka rozdělila koláč na dvě stejné části.</a:t>
            </a:r>
          </a:p>
          <a:p>
            <a:pPr>
              <a:buNone/>
            </a:pPr>
            <a:r>
              <a:rPr lang="cs-CZ" sz="6400" dirty="0" smtClean="0"/>
              <a:t>  </a:t>
            </a:r>
          </a:p>
          <a:p>
            <a:pPr>
              <a:buNone/>
            </a:pPr>
            <a:endParaRPr lang="cs-CZ" sz="6400" dirty="0" smtClean="0"/>
          </a:p>
          <a:p>
            <a:pPr>
              <a:buNone/>
            </a:pPr>
            <a:endParaRPr lang="cs-CZ" sz="6400" dirty="0" smtClean="0"/>
          </a:p>
          <a:p>
            <a:pPr>
              <a:buNone/>
            </a:pPr>
            <a:endParaRPr lang="cs-CZ" sz="6400" dirty="0" smtClean="0"/>
          </a:p>
          <a:p>
            <a:pPr>
              <a:buNone/>
            </a:pPr>
            <a:endParaRPr lang="cs-CZ" sz="6400" dirty="0" smtClean="0"/>
          </a:p>
          <a:p>
            <a:pPr>
              <a:buNone/>
            </a:pPr>
            <a:endParaRPr lang="cs-CZ" sz="6400" dirty="0" smtClean="0"/>
          </a:p>
          <a:p>
            <a:pPr>
              <a:buNone/>
            </a:pPr>
            <a:endParaRPr lang="cs-CZ" sz="6400" dirty="0" smtClean="0"/>
          </a:p>
          <a:p>
            <a:pPr>
              <a:buNone/>
            </a:pPr>
            <a:endParaRPr lang="cs-CZ" sz="6400" dirty="0" smtClean="0"/>
          </a:p>
          <a:p>
            <a:pPr>
              <a:buNone/>
            </a:pPr>
            <a:endParaRPr lang="cs-CZ" sz="6400" dirty="0" smtClean="0"/>
          </a:p>
          <a:p>
            <a:pPr>
              <a:buNone/>
            </a:pPr>
            <a:endParaRPr lang="cs-CZ" sz="6400" dirty="0" smtClean="0"/>
          </a:p>
          <a:p>
            <a:pPr>
              <a:buNone/>
            </a:pPr>
            <a:r>
              <a:rPr lang="cs-CZ" sz="6400" dirty="0" smtClean="0"/>
              <a:t>                                     </a:t>
            </a:r>
          </a:p>
          <a:p>
            <a:r>
              <a:rPr lang="cs-CZ" sz="6400" b="1" dirty="0" smtClean="0"/>
              <a:t> Každá část </a:t>
            </a:r>
            <a:r>
              <a:rPr lang="cs-CZ" sz="6400" dirty="0" smtClean="0"/>
              <a:t>se nazývá </a:t>
            </a:r>
            <a:r>
              <a:rPr lang="cs-CZ" sz="6400" b="1" dirty="0" smtClean="0"/>
              <a:t>jedna polovina </a:t>
            </a:r>
            <a:r>
              <a:rPr lang="cs-CZ" sz="6400" dirty="0" smtClean="0"/>
              <a:t>koláče.</a:t>
            </a:r>
          </a:p>
          <a:p>
            <a:endParaRPr lang="cs-CZ" sz="6400" dirty="0" smtClean="0"/>
          </a:p>
          <a:p>
            <a:r>
              <a:rPr lang="cs-CZ" sz="6400" dirty="0" smtClean="0"/>
              <a:t> Jedna polovina koláče se zapisuje takto: </a:t>
            </a:r>
          </a:p>
          <a:p>
            <a:endParaRPr lang="cs-CZ" sz="6400" dirty="0" smtClean="0"/>
          </a:p>
          <a:p>
            <a:pPr>
              <a:buNone/>
            </a:pPr>
            <a:r>
              <a:rPr lang="cs-CZ" sz="6400" dirty="0" smtClean="0"/>
              <a:t>                                </a:t>
            </a:r>
          </a:p>
          <a:p>
            <a:pPr>
              <a:buNone/>
            </a:pPr>
            <a:r>
              <a:rPr lang="cs-CZ" sz="6400" dirty="0" smtClean="0"/>
              <a:t>                                   </a:t>
            </a:r>
            <a:r>
              <a:rPr lang="cs-CZ" sz="7200" dirty="0" smtClean="0"/>
              <a:t>koláče</a:t>
            </a:r>
          </a:p>
          <a:p>
            <a:endParaRPr lang="cs-CZ" sz="6400" dirty="0" smtClean="0"/>
          </a:p>
          <a:p>
            <a:pPr>
              <a:buNone/>
            </a:pPr>
            <a:r>
              <a:rPr lang="cs-CZ" sz="6400" dirty="0" smtClean="0"/>
              <a:t>  </a:t>
            </a:r>
          </a:p>
          <a:p>
            <a:endParaRPr lang="cs-CZ" sz="6400" dirty="0" smtClean="0"/>
          </a:p>
          <a:p>
            <a:endParaRPr lang="cs-CZ" sz="6400" dirty="0" smtClean="0"/>
          </a:p>
          <a:p>
            <a:endParaRPr lang="cs-CZ" sz="6400" dirty="0" smtClean="0"/>
          </a:p>
          <a:p>
            <a:endParaRPr lang="cs-CZ" sz="6400" dirty="0" smtClean="0"/>
          </a:p>
          <a:p>
            <a:endParaRPr lang="cs-CZ" sz="6400" dirty="0" smtClean="0"/>
          </a:p>
          <a:p>
            <a:pPr>
              <a:buNone/>
            </a:pPr>
            <a:endParaRPr lang="cs-CZ" sz="6400" dirty="0" smtClean="0"/>
          </a:p>
          <a:p>
            <a:endParaRPr lang="cs-CZ" sz="6400" dirty="0" smtClean="0"/>
          </a:p>
          <a:p>
            <a:endParaRPr lang="cs-CZ" sz="6400" dirty="0" smtClean="0"/>
          </a:p>
          <a:p>
            <a:endParaRPr lang="cs-CZ" sz="6400" dirty="0" smtClean="0"/>
          </a:p>
          <a:p>
            <a:endParaRPr lang="cs-CZ" sz="6400" dirty="0" smtClean="0"/>
          </a:p>
          <a:p>
            <a:endParaRPr lang="cs-CZ" sz="6400" dirty="0" smtClean="0"/>
          </a:p>
          <a:p>
            <a:endParaRPr lang="cs-CZ" sz="6400" dirty="0" smtClean="0"/>
          </a:p>
          <a:p>
            <a:pPr algn="ctr"/>
            <a:endParaRPr lang="cs-CZ" sz="2000" dirty="0" smtClean="0"/>
          </a:p>
          <a:p>
            <a:pPr algn="ctr">
              <a:buNone/>
            </a:pPr>
            <a:r>
              <a:rPr lang="cs-CZ" sz="2000" u="sng" dirty="0" smtClean="0"/>
              <a:t>1</a:t>
            </a:r>
          </a:p>
          <a:p>
            <a:pPr algn="ctr">
              <a:buNone/>
            </a:pPr>
            <a:r>
              <a:rPr lang="cs-CZ" sz="2000" dirty="0" smtClean="0"/>
              <a:t>2</a:t>
            </a:r>
          </a:p>
          <a:p>
            <a:r>
              <a:rPr lang="cs-CZ" sz="2000" dirty="0" smtClean="0"/>
              <a:t>   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340768"/>
            <a:ext cx="2466975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čára 5"/>
          <p:cNvCxnSpPr>
            <a:endCxn id="4" idx="2"/>
          </p:cNvCxnSpPr>
          <p:nvPr/>
        </p:nvCxnSpPr>
        <p:spPr>
          <a:xfrm flipH="1">
            <a:off x="2277096" y="1340768"/>
            <a:ext cx="134664" cy="21602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573581">
            <a:off x="4795327" y="1049629"/>
            <a:ext cx="1285875" cy="221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478820">
            <a:off x="6252514" y="1746355"/>
            <a:ext cx="1118617" cy="2022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5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7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9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21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7420" name="Picture 1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4653136"/>
            <a:ext cx="171450" cy="628650"/>
          </a:xfrm>
          <a:prstGeom prst="rect">
            <a:avLst/>
          </a:prstGeom>
          <a:noFill/>
        </p:spPr>
      </p:pic>
      <p:sp>
        <p:nvSpPr>
          <p:cNvPr id="17422" name="Rectangle 14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200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sz="2000" dirty="0" smtClean="0"/>
          </a:p>
          <a:p>
            <a:pPr>
              <a:buNone/>
            </a:pPr>
            <a:r>
              <a:rPr lang="cs-CZ" sz="2000" i="1" dirty="0" smtClean="0"/>
              <a:t>Úkol pro žáky: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Narýsujte si na papír tři kružnice o poloměru r = 4 cm.</a:t>
            </a:r>
          </a:p>
          <a:p>
            <a:r>
              <a:rPr lang="cs-CZ" sz="2000" dirty="0" smtClean="0"/>
              <a:t>Vystřihněte tři kruhy, které jsou těmito kružnicemi určeny.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Přeložením rozdělte tři kruhy tak, aby vznikly:</a:t>
            </a:r>
          </a:p>
          <a:p>
            <a:pPr>
              <a:buNone/>
            </a:pPr>
            <a:r>
              <a:rPr lang="cs-CZ" sz="2000" dirty="0" smtClean="0"/>
              <a:t>  a) dvě stejné části</a:t>
            </a:r>
          </a:p>
          <a:p>
            <a:pPr>
              <a:buNone/>
            </a:pPr>
            <a:r>
              <a:rPr lang="cs-CZ" sz="2000" dirty="0" smtClean="0"/>
              <a:t>  b) čtyři stejné části</a:t>
            </a:r>
          </a:p>
          <a:p>
            <a:pPr>
              <a:buNone/>
            </a:pPr>
            <a:r>
              <a:rPr lang="cs-CZ" sz="2000" dirty="0" smtClean="0"/>
              <a:t>  c) osm stejných částí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Vybarvěte vždy jednu z těchto částí kruhu a řekněte, </a:t>
            </a:r>
          </a:p>
          <a:p>
            <a:pPr>
              <a:buNone/>
            </a:pPr>
            <a:r>
              <a:rPr lang="cs-CZ" sz="2000" dirty="0" smtClean="0"/>
              <a:t>   jak se tato část nazývá.</a:t>
            </a:r>
          </a:p>
          <a:p>
            <a:pPr>
              <a:buNone/>
            </a:pPr>
            <a:r>
              <a:rPr lang="cs-CZ" sz="2000" dirty="0" smtClean="0"/>
              <a:t> </a:t>
            </a:r>
            <a:endParaRPr lang="cs-CZ" sz="2000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/>
          <p:cNvSpPr/>
          <p:nvPr/>
        </p:nvSpPr>
        <p:spPr>
          <a:xfrm>
            <a:off x="1043608" y="1124744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3491880" y="1196752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6084168" y="1196752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>
            <a:stCxn id="3" idx="0"/>
            <a:endCxn id="3" idx="4"/>
          </p:cNvCxnSpPr>
          <p:nvPr/>
        </p:nvCxnSpPr>
        <p:spPr>
          <a:xfrm>
            <a:off x="1943708" y="1124744"/>
            <a:ext cx="0" cy="172819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stCxn id="4" idx="0"/>
            <a:endCxn id="4" idx="4"/>
          </p:cNvCxnSpPr>
          <p:nvPr/>
        </p:nvCxnSpPr>
        <p:spPr>
          <a:xfrm>
            <a:off x="4391980" y="1196752"/>
            <a:ext cx="0" cy="172819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stCxn id="4" idx="2"/>
            <a:endCxn id="4" idx="6"/>
          </p:cNvCxnSpPr>
          <p:nvPr/>
        </p:nvCxnSpPr>
        <p:spPr>
          <a:xfrm>
            <a:off x="3491880" y="2060848"/>
            <a:ext cx="180020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>
            <a:stCxn id="5" idx="0"/>
            <a:endCxn id="5" idx="4"/>
          </p:cNvCxnSpPr>
          <p:nvPr/>
        </p:nvCxnSpPr>
        <p:spPr>
          <a:xfrm>
            <a:off x="6984268" y="1196752"/>
            <a:ext cx="0" cy="172819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5" idx="2"/>
            <a:endCxn id="5" idx="6"/>
          </p:cNvCxnSpPr>
          <p:nvPr/>
        </p:nvCxnSpPr>
        <p:spPr>
          <a:xfrm>
            <a:off x="6084168" y="2060848"/>
            <a:ext cx="180020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>
            <a:stCxn id="5" idx="1"/>
            <a:endCxn id="5" idx="5"/>
          </p:cNvCxnSpPr>
          <p:nvPr/>
        </p:nvCxnSpPr>
        <p:spPr>
          <a:xfrm>
            <a:off x="6347801" y="1449840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5" idx="7"/>
            <a:endCxn id="5" idx="3"/>
          </p:cNvCxnSpPr>
          <p:nvPr/>
        </p:nvCxnSpPr>
        <p:spPr>
          <a:xfrm flipH="1">
            <a:off x="6347801" y="1449840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endCxn id="3" idx="2"/>
          </p:cNvCxnSpPr>
          <p:nvPr/>
        </p:nvCxnSpPr>
        <p:spPr>
          <a:xfrm flipH="1">
            <a:off x="1043608" y="1484784"/>
            <a:ext cx="864096" cy="50405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H="1">
            <a:off x="1043608" y="1700808"/>
            <a:ext cx="864096" cy="50405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H="1">
            <a:off x="1187624" y="1916832"/>
            <a:ext cx="720080" cy="50405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>
            <a:endCxn id="3" idx="3"/>
          </p:cNvCxnSpPr>
          <p:nvPr/>
        </p:nvCxnSpPr>
        <p:spPr>
          <a:xfrm flipH="1">
            <a:off x="1307241" y="2132856"/>
            <a:ext cx="600465" cy="46699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H="1">
            <a:off x="1403648" y="2348880"/>
            <a:ext cx="504056" cy="36004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H="1">
            <a:off x="1619672" y="2564904"/>
            <a:ext cx="288032" cy="21602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flipV="1">
            <a:off x="1115616" y="1268760"/>
            <a:ext cx="792088" cy="43204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>
            <a:endCxn id="3" idx="0"/>
          </p:cNvCxnSpPr>
          <p:nvPr/>
        </p:nvCxnSpPr>
        <p:spPr>
          <a:xfrm flipV="1">
            <a:off x="1187624" y="1124744"/>
            <a:ext cx="756084" cy="36004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 flipV="1">
            <a:off x="1763688" y="2708920"/>
            <a:ext cx="144016" cy="14401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>
            <a:stCxn id="4" idx="2"/>
            <a:endCxn id="4" idx="0"/>
          </p:cNvCxnSpPr>
          <p:nvPr/>
        </p:nvCxnSpPr>
        <p:spPr>
          <a:xfrm flipV="1">
            <a:off x="3491880" y="1196752"/>
            <a:ext cx="900100" cy="86409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/>
          <p:nvPr/>
        </p:nvCxnSpPr>
        <p:spPr>
          <a:xfrm flipV="1">
            <a:off x="3779912" y="1484784"/>
            <a:ext cx="576064" cy="57606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 flipV="1">
            <a:off x="3995936" y="1700808"/>
            <a:ext cx="360040" cy="36004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 flipV="1">
            <a:off x="3563888" y="1196752"/>
            <a:ext cx="576064" cy="57606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 flipV="1">
            <a:off x="4211960" y="1916832"/>
            <a:ext cx="144016" cy="14401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>
            <a:stCxn id="5" idx="1"/>
            <a:endCxn id="5" idx="0"/>
          </p:cNvCxnSpPr>
          <p:nvPr/>
        </p:nvCxnSpPr>
        <p:spPr>
          <a:xfrm flipV="1">
            <a:off x="6347801" y="1196752"/>
            <a:ext cx="636467" cy="2530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/>
          <p:nvPr/>
        </p:nvCxnSpPr>
        <p:spPr>
          <a:xfrm flipV="1">
            <a:off x="6516216" y="1412776"/>
            <a:ext cx="432048" cy="21602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ovací čára 93"/>
          <p:cNvCxnSpPr/>
          <p:nvPr/>
        </p:nvCxnSpPr>
        <p:spPr>
          <a:xfrm flipV="1">
            <a:off x="6660232" y="1628800"/>
            <a:ext cx="288032" cy="14401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 flipV="1">
            <a:off x="6804248" y="1844824"/>
            <a:ext cx="144016" cy="7200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ovací čára 97"/>
          <p:cNvCxnSpPr/>
          <p:nvPr/>
        </p:nvCxnSpPr>
        <p:spPr>
          <a:xfrm>
            <a:off x="6948264" y="1988840"/>
            <a:ext cx="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TextovéPole 104"/>
          <p:cNvSpPr txBox="1"/>
          <p:nvPr/>
        </p:nvSpPr>
        <p:spPr>
          <a:xfrm>
            <a:off x="3347864" y="3140968"/>
            <a:ext cx="19442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Počet stejných částí:  </a:t>
            </a:r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4</a:t>
            </a:r>
            <a:endParaRPr lang="cs-CZ" sz="11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611560" y="3140968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  Počet stejných částí:  </a:t>
            </a:r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endParaRPr lang="cs-CZ" sz="11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6156176" y="3140968"/>
            <a:ext cx="19442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Počet stejných částí:  </a:t>
            </a:r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8</a:t>
            </a:r>
            <a:endParaRPr lang="cs-CZ" sz="11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683568" y="3501008"/>
            <a:ext cx="2088232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Jedna část je</a:t>
            </a:r>
          </a:p>
          <a:p>
            <a:r>
              <a:rPr lang="cs-CZ" sz="1100" b="1" dirty="0" smtClean="0"/>
              <a:t>jedna polovina kruhu.  </a:t>
            </a:r>
            <a:r>
              <a:rPr lang="cs-CZ" sz="1100" dirty="0" smtClean="0"/>
              <a:t>zapisujeme:      čteme:</a:t>
            </a:r>
          </a:p>
          <a:p>
            <a:r>
              <a:rPr lang="cs-CZ" sz="1100" dirty="0" smtClean="0"/>
              <a:t>                       </a:t>
            </a:r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jedna</a:t>
            </a:r>
          </a:p>
          <a:p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                       polovina</a:t>
            </a:r>
          </a:p>
          <a:p>
            <a:endParaRPr lang="cs-CZ" sz="1100" dirty="0" smtClean="0"/>
          </a:p>
          <a:p>
            <a:endParaRPr lang="cs-CZ" sz="1100" dirty="0"/>
          </a:p>
        </p:txBody>
      </p:sp>
      <p:pic>
        <p:nvPicPr>
          <p:cNvPr id="110" name="Picture 1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15616" y="4077072"/>
            <a:ext cx="112534" cy="412626"/>
          </a:xfrm>
          <a:prstGeom prst="rect">
            <a:avLst/>
          </a:prstGeom>
          <a:noFill/>
        </p:spPr>
      </p:pic>
      <p:sp>
        <p:nvSpPr>
          <p:cNvPr id="111" name="TextovéPole 110"/>
          <p:cNvSpPr txBox="1"/>
          <p:nvPr/>
        </p:nvSpPr>
        <p:spPr>
          <a:xfrm>
            <a:off x="3131840" y="3501008"/>
            <a:ext cx="2088232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Jedna část je</a:t>
            </a:r>
          </a:p>
          <a:p>
            <a:r>
              <a:rPr lang="cs-CZ" sz="1100" b="1" dirty="0" smtClean="0"/>
              <a:t>jedna čtvrtina kruhu.  </a:t>
            </a:r>
            <a:r>
              <a:rPr lang="cs-CZ" sz="1100" dirty="0" smtClean="0"/>
              <a:t>zapisujeme:      čteme:</a:t>
            </a:r>
          </a:p>
          <a:p>
            <a:r>
              <a:rPr lang="cs-CZ" sz="1100" dirty="0" smtClean="0"/>
              <a:t>                       </a:t>
            </a:r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jedna</a:t>
            </a:r>
          </a:p>
          <a:p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                       čtvrtina</a:t>
            </a:r>
          </a:p>
          <a:p>
            <a:endParaRPr lang="cs-CZ" sz="1100" dirty="0" smtClean="0"/>
          </a:p>
          <a:p>
            <a:endParaRPr lang="cs-CZ" sz="1100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6156176" y="3573016"/>
            <a:ext cx="2088232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Jedna část je</a:t>
            </a:r>
          </a:p>
          <a:p>
            <a:r>
              <a:rPr lang="cs-CZ" sz="1100" b="1" dirty="0" smtClean="0"/>
              <a:t>jedna osmina kruhu.  </a:t>
            </a:r>
            <a:r>
              <a:rPr lang="cs-CZ" sz="1100" dirty="0" smtClean="0"/>
              <a:t>zapisujeme:      čteme:</a:t>
            </a:r>
          </a:p>
          <a:p>
            <a:r>
              <a:rPr lang="cs-CZ" sz="1100" dirty="0" smtClean="0"/>
              <a:t>                       </a:t>
            </a:r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jedna</a:t>
            </a:r>
          </a:p>
          <a:p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                       osmina</a:t>
            </a:r>
          </a:p>
          <a:p>
            <a:endParaRPr lang="cs-CZ" sz="1100" dirty="0" smtClean="0"/>
          </a:p>
          <a:p>
            <a:endParaRPr lang="cs-CZ" sz="1100" dirty="0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174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63888" y="4077072"/>
            <a:ext cx="117832" cy="432048"/>
          </a:xfrm>
          <a:prstGeom prst="rect">
            <a:avLst/>
          </a:prstGeom>
          <a:noFill/>
        </p:spPr>
      </p:pic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1751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1750" name="Picture 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88224" y="4149080"/>
            <a:ext cx="112534" cy="412626"/>
          </a:xfrm>
          <a:prstGeom prst="rect">
            <a:avLst/>
          </a:prstGeom>
          <a:noFill/>
        </p:spPr>
      </p:pic>
      <p:sp>
        <p:nvSpPr>
          <p:cNvPr id="31752" name="Rectangle 8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19" name="Zaoblený obdélník 118"/>
          <p:cNvSpPr/>
          <p:nvPr/>
        </p:nvSpPr>
        <p:spPr>
          <a:xfrm>
            <a:off x="2483768" y="3068960"/>
            <a:ext cx="216024" cy="432048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Zaoblený obdélník 120"/>
          <p:cNvSpPr/>
          <p:nvPr/>
        </p:nvSpPr>
        <p:spPr>
          <a:xfrm>
            <a:off x="7740352" y="3068960"/>
            <a:ext cx="216024" cy="432048"/>
          </a:xfrm>
          <a:prstGeom prst="round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Zaoblený obdélník 121"/>
          <p:cNvSpPr/>
          <p:nvPr/>
        </p:nvSpPr>
        <p:spPr>
          <a:xfrm>
            <a:off x="4932040" y="3068960"/>
            <a:ext cx="216024" cy="432048"/>
          </a:xfrm>
          <a:prstGeom prst="round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31754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1753" name="Picture 9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672" y="5157192"/>
            <a:ext cx="171450" cy="628650"/>
          </a:xfrm>
          <a:prstGeom prst="rect">
            <a:avLst/>
          </a:prstGeom>
          <a:noFill/>
        </p:spPr>
      </p:pic>
      <p:sp>
        <p:nvSpPr>
          <p:cNvPr id="31755" name="Rectangle 11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1757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1756" name="Picture 1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95936" y="5157192"/>
            <a:ext cx="171450" cy="628650"/>
          </a:xfrm>
          <a:prstGeom prst="rect">
            <a:avLst/>
          </a:prstGeom>
          <a:noFill/>
        </p:spPr>
      </p:pic>
      <p:sp>
        <p:nvSpPr>
          <p:cNvPr id="31758" name="Rectangle 14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1760" name="Rectangle 1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1759" name="Picture 1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732240" y="5157192"/>
            <a:ext cx="171450" cy="628650"/>
          </a:xfrm>
          <a:prstGeom prst="rect">
            <a:avLst/>
          </a:prstGeom>
          <a:noFill/>
        </p:spPr>
      </p:pic>
      <p:sp>
        <p:nvSpPr>
          <p:cNvPr id="31761" name="Rectangle 17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32" name="Nadpis 131"/>
          <p:cNvSpPr>
            <a:spLocks noGrp="1"/>
          </p:cNvSpPr>
          <p:nvPr>
            <p:ph type="title"/>
          </p:nvPr>
        </p:nvSpPr>
        <p:spPr>
          <a:xfrm>
            <a:off x="539552" y="3356992"/>
            <a:ext cx="8183880" cy="16561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467544" y="530120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Napište: </a:t>
            </a:r>
            <a:endParaRPr lang="cs-CZ" dirty="0"/>
          </a:p>
        </p:txBody>
      </p:sp>
      <p:sp>
        <p:nvSpPr>
          <p:cNvPr id="136" name="Zaoblený obdélník 135"/>
          <p:cNvSpPr/>
          <p:nvPr/>
        </p:nvSpPr>
        <p:spPr>
          <a:xfrm>
            <a:off x="2051720" y="5157192"/>
            <a:ext cx="288032" cy="648072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Zaoblený obdélník 136"/>
          <p:cNvSpPr/>
          <p:nvPr/>
        </p:nvSpPr>
        <p:spPr>
          <a:xfrm>
            <a:off x="2555776" y="5157192"/>
            <a:ext cx="288032" cy="648072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Zaoblený obdélník 137"/>
          <p:cNvSpPr/>
          <p:nvPr/>
        </p:nvSpPr>
        <p:spPr>
          <a:xfrm>
            <a:off x="7740352" y="5157192"/>
            <a:ext cx="288032" cy="648072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Zaoblený obdélník 138"/>
          <p:cNvSpPr/>
          <p:nvPr/>
        </p:nvSpPr>
        <p:spPr>
          <a:xfrm>
            <a:off x="7236296" y="5157192"/>
            <a:ext cx="288032" cy="648072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Zaoblený obdélník 139"/>
          <p:cNvSpPr/>
          <p:nvPr/>
        </p:nvSpPr>
        <p:spPr>
          <a:xfrm>
            <a:off x="5004048" y="5157192"/>
            <a:ext cx="288032" cy="648072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Zaoblený obdélník 140"/>
          <p:cNvSpPr/>
          <p:nvPr/>
        </p:nvSpPr>
        <p:spPr>
          <a:xfrm>
            <a:off x="4499992" y="5157192"/>
            <a:ext cx="288032" cy="648072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Zaoblený obdélník 63"/>
          <p:cNvSpPr/>
          <p:nvPr/>
        </p:nvSpPr>
        <p:spPr>
          <a:xfrm>
            <a:off x="3059832" y="1052736"/>
            <a:ext cx="2376264" cy="194421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Zaoblený obdélník 65"/>
          <p:cNvSpPr/>
          <p:nvPr/>
        </p:nvSpPr>
        <p:spPr>
          <a:xfrm>
            <a:off x="6012160" y="1052736"/>
            <a:ext cx="2232248" cy="194421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Zaoblený obdélník 66"/>
          <p:cNvSpPr/>
          <p:nvPr/>
        </p:nvSpPr>
        <p:spPr>
          <a:xfrm>
            <a:off x="539552" y="5085184"/>
            <a:ext cx="7704856" cy="792088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Zaoblený obdélník 68"/>
          <p:cNvSpPr/>
          <p:nvPr/>
        </p:nvSpPr>
        <p:spPr>
          <a:xfrm>
            <a:off x="539552" y="476672"/>
            <a:ext cx="6480720" cy="5040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chemeClr val="tx1"/>
                </a:solidFill>
              </a:rPr>
              <a:t>Určete, na kolik stejných částí jsou rozděleny kruhy. </a:t>
            </a:r>
            <a:endParaRPr lang="cs-CZ" i="1" dirty="0">
              <a:solidFill>
                <a:schemeClr val="tx1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55576" y="3501008"/>
            <a:ext cx="1800200" cy="129614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3131840" y="3501008"/>
            <a:ext cx="1944216" cy="136815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6084168" y="3501008"/>
            <a:ext cx="1944216" cy="136815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" grpId="0" animBg="1"/>
      <p:bldP spid="133" grpId="1"/>
      <p:bldP spid="64" grpId="0" animBg="1"/>
      <p:bldP spid="66" grpId="0" animBg="1"/>
      <p:bldP spid="67" grpId="0" animBg="1"/>
      <p:bldP spid="70" grpId="0" animBg="1"/>
      <p:bldP spid="71" grpId="0" animBg="1"/>
      <p:bldP spid="7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i="1" dirty="0" smtClean="0"/>
              <a:t>Úkol pro žáky: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Z papíru vystřihněte čtyři čtverce. 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Překládáním rozdělte čtverce na čtyři stejné části.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Vybarvěte jednu čtvrtinu čtverce.</a:t>
            </a:r>
          </a:p>
          <a:p>
            <a:pPr>
              <a:buNone/>
            </a:pPr>
            <a:r>
              <a:rPr lang="cs-CZ" sz="1800" dirty="0" smtClean="0"/>
              <a:t>  </a:t>
            </a:r>
          </a:p>
          <a:p>
            <a:pPr>
              <a:buNone/>
            </a:pPr>
            <a:endParaRPr lang="cs-CZ" sz="1800" dirty="0" smtClean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764704"/>
            <a:ext cx="16561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779912" y="764704"/>
            <a:ext cx="16561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148064" y="3140968"/>
            <a:ext cx="16561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39752" y="3140968"/>
            <a:ext cx="16561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516216" y="764704"/>
            <a:ext cx="16561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899592" y="764704"/>
            <a:ext cx="1656184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899592" y="764704"/>
            <a:ext cx="1656184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stCxn id="4" idx="0"/>
            <a:endCxn id="4" idx="2"/>
          </p:cNvCxnSpPr>
          <p:nvPr/>
        </p:nvCxnSpPr>
        <p:spPr>
          <a:xfrm>
            <a:off x="4608004" y="764704"/>
            <a:ext cx="0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8" idx="0"/>
            <a:endCxn id="8" idx="2"/>
          </p:cNvCxnSpPr>
          <p:nvPr/>
        </p:nvCxnSpPr>
        <p:spPr>
          <a:xfrm>
            <a:off x="7344308" y="764704"/>
            <a:ext cx="0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211960" y="764704"/>
            <a:ext cx="0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004048" y="764704"/>
            <a:ext cx="0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8" idx="1"/>
            <a:endCxn id="8" idx="3"/>
          </p:cNvCxnSpPr>
          <p:nvPr/>
        </p:nvCxnSpPr>
        <p:spPr>
          <a:xfrm>
            <a:off x="6516216" y="1556792"/>
            <a:ext cx="165618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7" idx="1"/>
            <a:endCxn id="7" idx="3"/>
          </p:cNvCxnSpPr>
          <p:nvPr/>
        </p:nvCxnSpPr>
        <p:spPr>
          <a:xfrm>
            <a:off x="2339752" y="3933056"/>
            <a:ext cx="165618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endCxn id="7" idx="3"/>
          </p:cNvCxnSpPr>
          <p:nvPr/>
        </p:nvCxnSpPr>
        <p:spPr>
          <a:xfrm>
            <a:off x="2339752" y="3140968"/>
            <a:ext cx="1656184" cy="7920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endCxn id="7" idx="3"/>
          </p:cNvCxnSpPr>
          <p:nvPr/>
        </p:nvCxnSpPr>
        <p:spPr>
          <a:xfrm flipV="1">
            <a:off x="2339752" y="3933056"/>
            <a:ext cx="1656184" cy="7920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>
            <a:stCxn id="5" idx="1"/>
            <a:endCxn id="5" idx="3"/>
          </p:cNvCxnSpPr>
          <p:nvPr/>
        </p:nvCxnSpPr>
        <p:spPr>
          <a:xfrm>
            <a:off x="5148064" y="3933056"/>
            <a:ext cx="165618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5148064" y="4293096"/>
            <a:ext cx="165618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5148064" y="3501008"/>
            <a:ext cx="165618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1259632" y="40466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Adam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067944" y="40466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Vanda 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732240" y="40466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err="1" smtClean="0"/>
              <a:t>Honzík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627784" y="278092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Bára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436096" y="27809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Lukáš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95536" y="5157192"/>
            <a:ext cx="626469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1600" b="1" i="1" dirty="0" smtClean="0"/>
              <a:t>  Na kolik částí rozdělily děti čtverce?  </a:t>
            </a:r>
            <a:r>
              <a:rPr lang="cs-CZ" sz="1600" dirty="0" smtClean="0"/>
              <a:t>Na</a:t>
            </a:r>
            <a:r>
              <a:rPr lang="cs-CZ" sz="1600" b="1" i="1" dirty="0" smtClean="0"/>
              <a:t> </a:t>
            </a:r>
            <a:r>
              <a:rPr lang="cs-CZ" sz="1600" dirty="0" smtClean="0"/>
              <a:t>4 části. </a:t>
            </a:r>
          </a:p>
          <a:p>
            <a:r>
              <a:rPr lang="cs-CZ" sz="1600" dirty="0" smtClean="0"/>
              <a:t>  </a:t>
            </a:r>
            <a:r>
              <a:rPr lang="cs-CZ" sz="1600" b="1" i="1" dirty="0" smtClean="0"/>
              <a:t>Vybarvěte jednu čtvrtinu v každém čtverci.</a:t>
            </a:r>
          </a:p>
          <a:p>
            <a:endParaRPr lang="cs-CZ" dirty="0"/>
          </a:p>
        </p:txBody>
      </p:sp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3795" name="Rectangle 3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788024" y="5157192"/>
            <a:ext cx="1152128" cy="288032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endParaRPr lang="cs-CZ" sz="2000" b="0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611560" y="1916832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644008" y="1916832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2627784" y="1916832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Zaoblený obdélník 46"/>
          <p:cNvSpPr/>
          <p:nvPr/>
        </p:nvSpPr>
        <p:spPr>
          <a:xfrm>
            <a:off x="7452320" y="4005064"/>
            <a:ext cx="432048" cy="936104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Zaoblený obdélník 47"/>
          <p:cNvSpPr/>
          <p:nvPr/>
        </p:nvSpPr>
        <p:spPr>
          <a:xfrm>
            <a:off x="5364088" y="4005064"/>
            <a:ext cx="432048" cy="936104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 48"/>
          <p:cNvSpPr/>
          <p:nvPr/>
        </p:nvSpPr>
        <p:spPr>
          <a:xfrm>
            <a:off x="3275856" y="4005064"/>
            <a:ext cx="432048" cy="936104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aoblený obdélník 49"/>
          <p:cNvSpPr/>
          <p:nvPr/>
        </p:nvSpPr>
        <p:spPr>
          <a:xfrm>
            <a:off x="1475656" y="4005064"/>
            <a:ext cx="432048" cy="936104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6660232" y="1916832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3" name="Přímá spojovací čára 52"/>
          <p:cNvCxnSpPr>
            <a:stCxn id="4" idx="0"/>
            <a:endCxn id="4" idx="4"/>
          </p:cNvCxnSpPr>
          <p:nvPr/>
        </p:nvCxnSpPr>
        <p:spPr>
          <a:xfrm>
            <a:off x="1511660" y="1916832"/>
            <a:ext cx="0" cy="172819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>
            <a:stCxn id="4" idx="2"/>
            <a:endCxn id="4" idx="6"/>
          </p:cNvCxnSpPr>
          <p:nvPr/>
        </p:nvCxnSpPr>
        <p:spPr>
          <a:xfrm>
            <a:off x="611560" y="2780928"/>
            <a:ext cx="180020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>
            <a:stCxn id="4" idx="1"/>
            <a:endCxn id="4" idx="5"/>
          </p:cNvCxnSpPr>
          <p:nvPr/>
        </p:nvCxnSpPr>
        <p:spPr>
          <a:xfrm>
            <a:off x="875193" y="2169920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>
            <a:stCxn id="4" idx="7"/>
            <a:endCxn id="4" idx="3"/>
          </p:cNvCxnSpPr>
          <p:nvPr/>
        </p:nvCxnSpPr>
        <p:spPr>
          <a:xfrm flipH="1">
            <a:off x="875193" y="2169920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>
            <a:stCxn id="41" idx="0"/>
            <a:endCxn id="41" idx="4"/>
          </p:cNvCxnSpPr>
          <p:nvPr/>
        </p:nvCxnSpPr>
        <p:spPr>
          <a:xfrm>
            <a:off x="3527884" y="1916832"/>
            <a:ext cx="0" cy="172819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>
            <a:stCxn id="41" idx="2"/>
            <a:endCxn id="41" idx="6"/>
          </p:cNvCxnSpPr>
          <p:nvPr/>
        </p:nvCxnSpPr>
        <p:spPr>
          <a:xfrm>
            <a:off x="2627784" y="2780928"/>
            <a:ext cx="180020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>
            <a:stCxn id="41" idx="1"/>
            <a:endCxn id="41" idx="5"/>
          </p:cNvCxnSpPr>
          <p:nvPr/>
        </p:nvCxnSpPr>
        <p:spPr>
          <a:xfrm>
            <a:off x="2891417" y="2169920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>
            <a:stCxn id="41" idx="7"/>
            <a:endCxn id="41" idx="3"/>
          </p:cNvCxnSpPr>
          <p:nvPr/>
        </p:nvCxnSpPr>
        <p:spPr>
          <a:xfrm flipH="1">
            <a:off x="2891417" y="2169920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>
            <a:stCxn id="6" idx="0"/>
            <a:endCxn id="6" idx="4"/>
          </p:cNvCxnSpPr>
          <p:nvPr/>
        </p:nvCxnSpPr>
        <p:spPr>
          <a:xfrm>
            <a:off x="5544108" y="1916832"/>
            <a:ext cx="0" cy="172819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>
            <a:stCxn id="6" idx="2"/>
            <a:endCxn id="6" idx="6"/>
          </p:cNvCxnSpPr>
          <p:nvPr/>
        </p:nvCxnSpPr>
        <p:spPr>
          <a:xfrm>
            <a:off x="4644008" y="2780928"/>
            <a:ext cx="180020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>
            <a:stCxn id="6" idx="1"/>
            <a:endCxn id="6" idx="5"/>
          </p:cNvCxnSpPr>
          <p:nvPr/>
        </p:nvCxnSpPr>
        <p:spPr>
          <a:xfrm>
            <a:off x="4907641" y="2169920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>
            <a:stCxn id="6" idx="3"/>
            <a:endCxn id="6" idx="7"/>
          </p:cNvCxnSpPr>
          <p:nvPr/>
        </p:nvCxnSpPr>
        <p:spPr>
          <a:xfrm flipV="1">
            <a:off x="4907641" y="2169920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>
            <a:stCxn id="51" idx="0"/>
            <a:endCxn id="51" idx="4"/>
          </p:cNvCxnSpPr>
          <p:nvPr/>
        </p:nvCxnSpPr>
        <p:spPr>
          <a:xfrm>
            <a:off x="7560332" y="1916832"/>
            <a:ext cx="0" cy="172819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>
            <a:stCxn id="51" idx="2"/>
            <a:endCxn id="51" idx="6"/>
          </p:cNvCxnSpPr>
          <p:nvPr/>
        </p:nvCxnSpPr>
        <p:spPr>
          <a:xfrm>
            <a:off x="6660232" y="2780928"/>
            <a:ext cx="180020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čára 80"/>
          <p:cNvCxnSpPr>
            <a:stCxn id="51" idx="1"/>
            <a:endCxn id="51" idx="5"/>
          </p:cNvCxnSpPr>
          <p:nvPr/>
        </p:nvCxnSpPr>
        <p:spPr>
          <a:xfrm>
            <a:off x="6923865" y="2169920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>
            <a:stCxn id="51" idx="3"/>
            <a:endCxn id="51" idx="7"/>
          </p:cNvCxnSpPr>
          <p:nvPr/>
        </p:nvCxnSpPr>
        <p:spPr>
          <a:xfrm flipV="1">
            <a:off x="6923865" y="2169920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774700" y="764704"/>
            <a:ext cx="775774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1600" b="1" i="1" dirty="0" smtClean="0">
                <a:solidFill>
                  <a:prstClr val="black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Vybarvěte: </a:t>
            </a:r>
            <a:r>
              <a:rPr lang="cs-CZ" sz="2000" i="1" dirty="0" smtClean="0">
                <a:solidFill>
                  <a:prstClr val="black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/>
            </a:r>
            <a:br>
              <a:rPr lang="cs-CZ" sz="2000" i="1" dirty="0" smtClean="0">
                <a:solidFill>
                  <a:prstClr val="black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</a:br>
            <a:r>
              <a:rPr lang="cs-CZ" sz="2000" i="1" dirty="0" smtClean="0">
                <a:solidFill>
                  <a:prstClr val="black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  <a:t>tři osminy (čtyři osminy, dvě osminy, pět osmin) kruhu.</a:t>
            </a:r>
            <a:br>
              <a:rPr lang="cs-CZ" sz="2000" i="1" dirty="0" smtClean="0">
                <a:solidFill>
                  <a:prstClr val="black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+mj-cs"/>
              </a:rPr>
            </a:br>
            <a:endParaRPr lang="cs-CZ" sz="2000" i="1" dirty="0">
              <a:solidFill>
                <a:prstClr val="black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467545" y="4293096"/>
            <a:ext cx="184979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i="1" dirty="0" smtClean="0">
                <a:solidFill>
                  <a:prstClr val="black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Zapište:</a:t>
            </a:r>
            <a:endParaRPr lang="cs-CZ" sz="1400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41" grpId="0" animBg="1"/>
      <p:bldP spid="5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200" b="1" dirty="0" smtClean="0"/>
              <a:t>                   3 </a:t>
            </a:r>
          </a:p>
          <a:p>
            <a:pPr>
              <a:buNone/>
            </a:pPr>
            <a:r>
              <a:rPr lang="cs-CZ" sz="3200" b="1" dirty="0" smtClean="0"/>
              <a:t>                   8</a:t>
            </a:r>
          </a:p>
        </p:txBody>
      </p:sp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3275856" y="2564904"/>
            <a:ext cx="43204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aoblený obdélník 18"/>
          <p:cNvSpPr/>
          <p:nvPr/>
        </p:nvSpPr>
        <p:spPr>
          <a:xfrm>
            <a:off x="971600" y="2276872"/>
            <a:ext cx="1728192" cy="64807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ZLOMEK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364088" y="2276872"/>
            <a:ext cx="2160240" cy="50405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zlomková čára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364088" y="1556792"/>
            <a:ext cx="1800200" cy="43204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čitatel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436096" y="3068960"/>
            <a:ext cx="1872208" cy="43204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jmenovatel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4" name="Přímá spojovací šipka 23"/>
          <p:cNvCxnSpPr>
            <a:stCxn id="21" idx="1"/>
          </p:cNvCxnSpPr>
          <p:nvPr/>
        </p:nvCxnSpPr>
        <p:spPr>
          <a:xfrm flipH="1">
            <a:off x="3635896" y="1772816"/>
            <a:ext cx="172819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20" idx="1"/>
          </p:cNvCxnSpPr>
          <p:nvPr/>
        </p:nvCxnSpPr>
        <p:spPr>
          <a:xfrm flipH="1">
            <a:off x="3779912" y="2528900"/>
            <a:ext cx="1584176" cy="36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H="1" flipV="1">
            <a:off x="3635896" y="2924944"/>
            <a:ext cx="172819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8000"/>
                            </p:stCondLst>
                            <p:childTnLst>
                              <p:par>
                                <p:cTn id="4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0"/>
                            </p:stCondLst>
                            <p:childTnLst>
                              <p:par>
                                <p:cTn id="5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/>
          <p:cNvSpPr/>
          <p:nvPr/>
        </p:nvSpPr>
        <p:spPr>
          <a:xfrm>
            <a:off x="1043608" y="1124744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3491880" y="1196752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6084168" y="1196752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>
            <a:stCxn id="3" idx="0"/>
            <a:endCxn id="3" idx="4"/>
          </p:cNvCxnSpPr>
          <p:nvPr/>
        </p:nvCxnSpPr>
        <p:spPr>
          <a:xfrm>
            <a:off x="1943708" y="1124744"/>
            <a:ext cx="0" cy="172819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stCxn id="4" idx="0"/>
            <a:endCxn id="4" idx="4"/>
          </p:cNvCxnSpPr>
          <p:nvPr/>
        </p:nvCxnSpPr>
        <p:spPr>
          <a:xfrm>
            <a:off x="4391980" y="1196752"/>
            <a:ext cx="0" cy="172819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stCxn id="4" idx="2"/>
            <a:endCxn id="4" idx="6"/>
          </p:cNvCxnSpPr>
          <p:nvPr/>
        </p:nvCxnSpPr>
        <p:spPr>
          <a:xfrm>
            <a:off x="3491880" y="2060848"/>
            <a:ext cx="180020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>
            <a:stCxn id="5" idx="0"/>
            <a:endCxn id="5" idx="4"/>
          </p:cNvCxnSpPr>
          <p:nvPr/>
        </p:nvCxnSpPr>
        <p:spPr>
          <a:xfrm>
            <a:off x="6984268" y="1196752"/>
            <a:ext cx="0" cy="172819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5" idx="2"/>
            <a:endCxn id="5" idx="6"/>
          </p:cNvCxnSpPr>
          <p:nvPr/>
        </p:nvCxnSpPr>
        <p:spPr>
          <a:xfrm>
            <a:off x="6084168" y="2060848"/>
            <a:ext cx="180020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>
            <a:stCxn id="5" idx="1"/>
            <a:endCxn id="5" idx="5"/>
          </p:cNvCxnSpPr>
          <p:nvPr/>
        </p:nvCxnSpPr>
        <p:spPr>
          <a:xfrm>
            <a:off x="6347801" y="1449840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5" idx="7"/>
            <a:endCxn id="5" idx="3"/>
          </p:cNvCxnSpPr>
          <p:nvPr/>
        </p:nvCxnSpPr>
        <p:spPr>
          <a:xfrm flipH="1">
            <a:off x="6347801" y="1449840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endCxn id="3" idx="2"/>
          </p:cNvCxnSpPr>
          <p:nvPr/>
        </p:nvCxnSpPr>
        <p:spPr>
          <a:xfrm flipH="1">
            <a:off x="1043608" y="1484784"/>
            <a:ext cx="864096" cy="50405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H="1">
            <a:off x="1043608" y="1700808"/>
            <a:ext cx="864096" cy="50405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H="1">
            <a:off x="1187624" y="1916832"/>
            <a:ext cx="720080" cy="50405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>
            <a:endCxn id="3" idx="3"/>
          </p:cNvCxnSpPr>
          <p:nvPr/>
        </p:nvCxnSpPr>
        <p:spPr>
          <a:xfrm flipH="1">
            <a:off x="1307241" y="2132856"/>
            <a:ext cx="600465" cy="46699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H="1">
            <a:off x="1403648" y="2348880"/>
            <a:ext cx="504056" cy="36004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H="1">
            <a:off x="1619672" y="2564904"/>
            <a:ext cx="288032" cy="21602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flipV="1">
            <a:off x="1115616" y="1268760"/>
            <a:ext cx="792088" cy="43204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>
            <a:endCxn id="3" idx="0"/>
          </p:cNvCxnSpPr>
          <p:nvPr/>
        </p:nvCxnSpPr>
        <p:spPr>
          <a:xfrm flipV="1">
            <a:off x="1187624" y="1124744"/>
            <a:ext cx="756084" cy="36004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 flipV="1">
            <a:off x="1763688" y="2708920"/>
            <a:ext cx="144016" cy="14401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>
            <a:stCxn id="4" idx="2"/>
            <a:endCxn id="4" idx="0"/>
          </p:cNvCxnSpPr>
          <p:nvPr/>
        </p:nvCxnSpPr>
        <p:spPr>
          <a:xfrm flipV="1">
            <a:off x="3491880" y="1196752"/>
            <a:ext cx="900100" cy="86409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/>
          <p:nvPr/>
        </p:nvCxnSpPr>
        <p:spPr>
          <a:xfrm flipV="1">
            <a:off x="3779912" y="1484784"/>
            <a:ext cx="576064" cy="57606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 flipV="1">
            <a:off x="3995936" y="1700808"/>
            <a:ext cx="360040" cy="36004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 flipV="1">
            <a:off x="3563888" y="1196752"/>
            <a:ext cx="576064" cy="57606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 flipV="1">
            <a:off x="4211960" y="1916832"/>
            <a:ext cx="144016" cy="14401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>
            <a:stCxn id="5" idx="1"/>
            <a:endCxn id="5" idx="0"/>
          </p:cNvCxnSpPr>
          <p:nvPr/>
        </p:nvCxnSpPr>
        <p:spPr>
          <a:xfrm flipV="1">
            <a:off x="6347801" y="1196752"/>
            <a:ext cx="636467" cy="2530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/>
          <p:nvPr/>
        </p:nvCxnSpPr>
        <p:spPr>
          <a:xfrm flipV="1">
            <a:off x="6516216" y="1412776"/>
            <a:ext cx="432048" cy="21602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ovací čára 93"/>
          <p:cNvCxnSpPr/>
          <p:nvPr/>
        </p:nvCxnSpPr>
        <p:spPr>
          <a:xfrm flipV="1">
            <a:off x="6660232" y="1628800"/>
            <a:ext cx="288032" cy="14401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 flipV="1">
            <a:off x="6804248" y="1844824"/>
            <a:ext cx="144016" cy="7200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ovací čára 97"/>
          <p:cNvCxnSpPr/>
          <p:nvPr/>
        </p:nvCxnSpPr>
        <p:spPr>
          <a:xfrm>
            <a:off x="6948264" y="1988840"/>
            <a:ext cx="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TextovéPole 104"/>
          <p:cNvSpPr txBox="1"/>
          <p:nvPr/>
        </p:nvSpPr>
        <p:spPr>
          <a:xfrm>
            <a:off x="3347864" y="3140968"/>
            <a:ext cx="19442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Počet stejných částí:  </a:t>
            </a:r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4</a:t>
            </a:r>
            <a:endParaRPr lang="cs-CZ" sz="11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827584" y="3140968"/>
            <a:ext cx="19442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Počet stejných částí:  </a:t>
            </a:r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endParaRPr lang="cs-CZ" sz="11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6156176" y="3140968"/>
            <a:ext cx="19442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Počet stejných částí:  </a:t>
            </a:r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8</a:t>
            </a:r>
            <a:endParaRPr lang="cs-CZ" sz="11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683568" y="3501008"/>
            <a:ext cx="2088232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Jedna část je</a:t>
            </a:r>
          </a:p>
          <a:p>
            <a:r>
              <a:rPr lang="cs-CZ" sz="1100" b="1" dirty="0" smtClean="0"/>
              <a:t>jedna polovina kruhu.  </a:t>
            </a:r>
            <a:r>
              <a:rPr lang="cs-CZ" sz="1100" dirty="0" smtClean="0"/>
              <a:t>zapisujeme:      čteme:</a:t>
            </a:r>
          </a:p>
          <a:p>
            <a:r>
              <a:rPr lang="cs-CZ" sz="1100" dirty="0" smtClean="0"/>
              <a:t>                       </a:t>
            </a:r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jedna</a:t>
            </a:r>
          </a:p>
          <a:p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                       polovina</a:t>
            </a:r>
          </a:p>
          <a:p>
            <a:endParaRPr lang="cs-CZ" sz="1100" dirty="0" smtClean="0"/>
          </a:p>
          <a:p>
            <a:endParaRPr lang="cs-CZ" sz="1100" dirty="0"/>
          </a:p>
        </p:txBody>
      </p:sp>
      <p:pic>
        <p:nvPicPr>
          <p:cNvPr id="110" name="Picture 1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15616" y="4077072"/>
            <a:ext cx="112534" cy="412626"/>
          </a:xfrm>
          <a:prstGeom prst="rect">
            <a:avLst/>
          </a:prstGeom>
          <a:noFill/>
        </p:spPr>
      </p:pic>
      <p:sp>
        <p:nvSpPr>
          <p:cNvPr id="111" name="TextovéPole 110"/>
          <p:cNvSpPr txBox="1"/>
          <p:nvPr/>
        </p:nvSpPr>
        <p:spPr>
          <a:xfrm>
            <a:off x="3131840" y="3501008"/>
            <a:ext cx="2088232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Jedna část je</a:t>
            </a:r>
          </a:p>
          <a:p>
            <a:r>
              <a:rPr lang="cs-CZ" sz="1100" b="1" dirty="0" smtClean="0"/>
              <a:t>jedna čtvrtina kruhu.  </a:t>
            </a:r>
            <a:r>
              <a:rPr lang="cs-CZ" sz="1100" dirty="0" smtClean="0"/>
              <a:t>zapisujeme:      čteme:</a:t>
            </a:r>
          </a:p>
          <a:p>
            <a:r>
              <a:rPr lang="cs-CZ" sz="1100" dirty="0" smtClean="0"/>
              <a:t>                       </a:t>
            </a:r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jedna</a:t>
            </a:r>
          </a:p>
          <a:p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                       čtvrtina</a:t>
            </a:r>
          </a:p>
          <a:p>
            <a:endParaRPr lang="cs-CZ" sz="1100" dirty="0" smtClean="0"/>
          </a:p>
          <a:p>
            <a:endParaRPr lang="cs-CZ" sz="1100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6156176" y="3573016"/>
            <a:ext cx="2088232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Jedna část je</a:t>
            </a:r>
          </a:p>
          <a:p>
            <a:r>
              <a:rPr lang="cs-CZ" sz="1100" b="1" dirty="0" smtClean="0"/>
              <a:t>jedna osmina kruhu.  </a:t>
            </a:r>
            <a:r>
              <a:rPr lang="cs-CZ" sz="1100" dirty="0" smtClean="0"/>
              <a:t>zapisujeme:      čteme:</a:t>
            </a:r>
          </a:p>
          <a:p>
            <a:r>
              <a:rPr lang="cs-CZ" sz="1100" dirty="0" smtClean="0"/>
              <a:t>                       </a:t>
            </a:r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jedna</a:t>
            </a:r>
          </a:p>
          <a:p>
            <a:r>
              <a:rPr lang="cs-CZ" sz="1100" b="1" dirty="0" smtClean="0">
                <a:solidFill>
                  <a:schemeClr val="accent1">
                    <a:lumMod val="75000"/>
                  </a:schemeClr>
                </a:solidFill>
              </a:rPr>
              <a:t>                       osmina</a:t>
            </a:r>
          </a:p>
          <a:p>
            <a:endParaRPr lang="cs-CZ" sz="1100" dirty="0" smtClean="0"/>
          </a:p>
          <a:p>
            <a:endParaRPr lang="cs-CZ" sz="1100" dirty="0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174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63888" y="4077072"/>
            <a:ext cx="117832" cy="432048"/>
          </a:xfrm>
          <a:prstGeom prst="rect">
            <a:avLst/>
          </a:prstGeom>
          <a:noFill/>
        </p:spPr>
      </p:pic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1751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1750" name="Picture 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88224" y="4149080"/>
            <a:ext cx="112534" cy="412626"/>
          </a:xfrm>
          <a:prstGeom prst="rect">
            <a:avLst/>
          </a:prstGeom>
          <a:noFill/>
        </p:spPr>
      </p:pic>
      <p:sp>
        <p:nvSpPr>
          <p:cNvPr id="31752" name="Rectangle 8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1754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1753" name="Picture 9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672" y="5157192"/>
            <a:ext cx="171450" cy="628650"/>
          </a:xfrm>
          <a:prstGeom prst="rect">
            <a:avLst/>
          </a:prstGeom>
          <a:noFill/>
        </p:spPr>
      </p:pic>
      <p:sp>
        <p:nvSpPr>
          <p:cNvPr id="31755" name="Rectangle 11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1757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1756" name="Picture 1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95936" y="5157192"/>
            <a:ext cx="171450" cy="628650"/>
          </a:xfrm>
          <a:prstGeom prst="rect">
            <a:avLst/>
          </a:prstGeom>
          <a:noFill/>
        </p:spPr>
      </p:pic>
      <p:sp>
        <p:nvSpPr>
          <p:cNvPr id="31758" name="Rectangle 14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1760" name="Rectangle 1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1759" name="Picture 1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732240" y="5157192"/>
            <a:ext cx="171450" cy="628650"/>
          </a:xfrm>
          <a:prstGeom prst="rect">
            <a:avLst/>
          </a:prstGeom>
          <a:noFill/>
        </p:spPr>
      </p:pic>
      <p:sp>
        <p:nvSpPr>
          <p:cNvPr id="31761" name="Rectangle 17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32" name="Nadpis 131"/>
          <p:cNvSpPr>
            <a:spLocks noGrp="1"/>
          </p:cNvSpPr>
          <p:nvPr>
            <p:ph type="title"/>
          </p:nvPr>
        </p:nvSpPr>
        <p:spPr>
          <a:xfrm>
            <a:off x="539552" y="3573016"/>
            <a:ext cx="8183880" cy="10515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467544" y="530120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Napište: </a:t>
            </a:r>
            <a:endParaRPr lang="cs-CZ" dirty="0"/>
          </a:p>
        </p:txBody>
      </p:sp>
      <p:sp>
        <p:nvSpPr>
          <p:cNvPr id="64" name="Zaoblený obdélník 63"/>
          <p:cNvSpPr/>
          <p:nvPr/>
        </p:nvSpPr>
        <p:spPr>
          <a:xfrm>
            <a:off x="611560" y="476672"/>
            <a:ext cx="1440160" cy="50405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ŘEŠENÍ: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6" name="Picture 9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157192"/>
            <a:ext cx="171450" cy="628650"/>
          </a:xfrm>
          <a:prstGeom prst="rect">
            <a:avLst/>
          </a:prstGeom>
          <a:noFill/>
        </p:spPr>
      </p:pic>
      <p:pic>
        <p:nvPicPr>
          <p:cNvPr id="67" name="Picture 9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776" y="5157192"/>
            <a:ext cx="171450" cy="628650"/>
          </a:xfrm>
          <a:prstGeom prst="rect">
            <a:avLst/>
          </a:prstGeom>
          <a:noFill/>
        </p:spPr>
      </p:pic>
      <p:pic>
        <p:nvPicPr>
          <p:cNvPr id="69" name="Picture 1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7984" y="5157192"/>
            <a:ext cx="171450" cy="628650"/>
          </a:xfrm>
          <a:prstGeom prst="rect">
            <a:avLst/>
          </a:prstGeom>
          <a:noFill/>
        </p:spPr>
      </p:pic>
      <p:pic>
        <p:nvPicPr>
          <p:cNvPr id="70" name="Picture 1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60032" y="5157192"/>
            <a:ext cx="171450" cy="628650"/>
          </a:xfrm>
          <a:prstGeom prst="rect">
            <a:avLst/>
          </a:prstGeom>
          <a:noFill/>
        </p:spPr>
      </p:pic>
      <p:pic>
        <p:nvPicPr>
          <p:cNvPr id="71" name="Picture 1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64288" y="5157192"/>
            <a:ext cx="171450" cy="628650"/>
          </a:xfrm>
          <a:prstGeom prst="rect">
            <a:avLst/>
          </a:prstGeom>
          <a:noFill/>
        </p:spPr>
      </p:pic>
      <p:pic>
        <p:nvPicPr>
          <p:cNvPr id="72" name="Picture 1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96336" y="5157192"/>
            <a:ext cx="171450" cy="628650"/>
          </a:xfrm>
          <a:prstGeom prst="rect">
            <a:avLst/>
          </a:prstGeom>
          <a:noFill/>
        </p:spPr>
      </p:pic>
      <p:sp>
        <p:nvSpPr>
          <p:cNvPr id="62" name="Obdélník 61"/>
          <p:cNvSpPr/>
          <p:nvPr/>
        </p:nvSpPr>
        <p:spPr>
          <a:xfrm>
            <a:off x="2051720" y="476673"/>
            <a:ext cx="66247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i="1" dirty="0" smtClean="0"/>
              <a:t>Určete, na kolik stejných částí jsou rozděleny kruhy. </a:t>
            </a:r>
            <a:endParaRPr lang="cs-CZ" i="1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764704"/>
            <a:ext cx="16561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779912" y="764704"/>
            <a:ext cx="16561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148064" y="3068960"/>
            <a:ext cx="16561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39752" y="3140968"/>
            <a:ext cx="16561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516216" y="764704"/>
            <a:ext cx="1656184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899592" y="764704"/>
            <a:ext cx="1656184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899592" y="764704"/>
            <a:ext cx="1656184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stCxn id="4" idx="0"/>
            <a:endCxn id="4" idx="2"/>
          </p:cNvCxnSpPr>
          <p:nvPr/>
        </p:nvCxnSpPr>
        <p:spPr>
          <a:xfrm>
            <a:off x="4608004" y="764704"/>
            <a:ext cx="0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8" idx="0"/>
            <a:endCxn id="8" idx="2"/>
          </p:cNvCxnSpPr>
          <p:nvPr/>
        </p:nvCxnSpPr>
        <p:spPr>
          <a:xfrm>
            <a:off x="7344308" y="764704"/>
            <a:ext cx="0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211960" y="764704"/>
            <a:ext cx="0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004048" y="764704"/>
            <a:ext cx="0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8" idx="1"/>
            <a:endCxn id="8" idx="3"/>
          </p:cNvCxnSpPr>
          <p:nvPr/>
        </p:nvCxnSpPr>
        <p:spPr>
          <a:xfrm>
            <a:off x="6516216" y="1556792"/>
            <a:ext cx="165618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7" idx="1"/>
            <a:endCxn id="7" idx="3"/>
          </p:cNvCxnSpPr>
          <p:nvPr/>
        </p:nvCxnSpPr>
        <p:spPr>
          <a:xfrm>
            <a:off x="2339752" y="3933056"/>
            <a:ext cx="165618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endCxn id="7" idx="3"/>
          </p:cNvCxnSpPr>
          <p:nvPr/>
        </p:nvCxnSpPr>
        <p:spPr>
          <a:xfrm>
            <a:off x="2339752" y="3140968"/>
            <a:ext cx="1656184" cy="7920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endCxn id="7" idx="3"/>
          </p:cNvCxnSpPr>
          <p:nvPr/>
        </p:nvCxnSpPr>
        <p:spPr>
          <a:xfrm flipV="1">
            <a:off x="2339752" y="3933056"/>
            <a:ext cx="1656184" cy="7920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5148064" y="4221088"/>
            <a:ext cx="165618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5148064" y="3501008"/>
            <a:ext cx="165618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1259632" y="40466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Adam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067944" y="40466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Vanda 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732240" y="40466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err="1" smtClean="0"/>
              <a:t>Honzík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627784" y="278092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Bára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436096" y="270892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Lukáš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55576" y="5157192"/>
            <a:ext cx="799288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1600" dirty="0" smtClean="0"/>
              <a:t> </a:t>
            </a:r>
            <a:r>
              <a:rPr lang="cs-CZ" sz="1600" b="1" i="1" dirty="0" smtClean="0"/>
              <a:t>Na kolik částí rozdělily děti čtverce? </a:t>
            </a:r>
            <a:r>
              <a:rPr lang="cs-CZ" sz="1600" dirty="0" smtClean="0"/>
              <a:t>   Na čtyři části. </a:t>
            </a:r>
          </a:p>
          <a:p>
            <a:r>
              <a:rPr lang="cs-CZ" sz="1600" dirty="0" smtClean="0"/>
              <a:t> </a:t>
            </a:r>
            <a:r>
              <a:rPr lang="cs-CZ" sz="1600" b="1" i="1" dirty="0" smtClean="0"/>
              <a:t>Vybarvěte jednu čtvrtinu v každém čtverci.</a:t>
            </a:r>
          </a:p>
          <a:p>
            <a:endParaRPr lang="cs-CZ" dirty="0"/>
          </a:p>
        </p:txBody>
      </p:sp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3795" name="Rectangle 3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cxnSp>
        <p:nvCxnSpPr>
          <p:cNvPr id="33" name="Přímá spojovací čára 32"/>
          <p:cNvCxnSpPr/>
          <p:nvPr/>
        </p:nvCxnSpPr>
        <p:spPr>
          <a:xfrm>
            <a:off x="1403648" y="1916832"/>
            <a:ext cx="64807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1331640" y="1988840"/>
            <a:ext cx="79208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1115616" y="2132856"/>
            <a:ext cx="12241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1187624" y="2060848"/>
            <a:ext cx="108012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1043608" y="2276872"/>
            <a:ext cx="13681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1619672" y="1700808"/>
            <a:ext cx="21602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1547664" y="1772816"/>
            <a:ext cx="36004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>
            <a:off x="1475656" y="1844824"/>
            <a:ext cx="50405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>
            <a:off x="1043608" y="2204864"/>
            <a:ext cx="13681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>
            <a:off x="5076056" y="764704"/>
            <a:ext cx="0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>
            <a:off x="5148064" y="764704"/>
            <a:ext cx="0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/>
          <p:nvPr/>
        </p:nvCxnSpPr>
        <p:spPr>
          <a:xfrm>
            <a:off x="5220072" y="764704"/>
            <a:ext cx="0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/>
          <p:nvPr/>
        </p:nvCxnSpPr>
        <p:spPr>
          <a:xfrm>
            <a:off x="5292080" y="764704"/>
            <a:ext cx="0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>
            <a:off x="5364088" y="764704"/>
            <a:ext cx="0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čára 81"/>
          <p:cNvCxnSpPr/>
          <p:nvPr/>
        </p:nvCxnSpPr>
        <p:spPr>
          <a:xfrm>
            <a:off x="6516216" y="1700808"/>
            <a:ext cx="79208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>
            <a:off x="6516216" y="1844824"/>
            <a:ext cx="79208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>
            <a:off x="6516216" y="1988840"/>
            <a:ext cx="79208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ovací čára 87"/>
          <p:cNvCxnSpPr/>
          <p:nvPr/>
        </p:nvCxnSpPr>
        <p:spPr>
          <a:xfrm>
            <a:off x="6516216" y="2132856"/>
            <a:ext cx="79208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/>
          <p:nvPr/>
        </p:nvCxnSpPr>
        <p:spPr>
          <a:xfrm>
            <a:off x="6516216" y="2276872"/>
            <a:ext cx="82809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ovací čára 101"/>
          <p:cNvCxnSpPr/>
          <p:nvPr/>
        </p:nvCxnSpPr>
        <p:spPr>
          <a:xfrm>
            <a:off x="2339752" y="3284984"/>
            <a:ext cx="21602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ovací čára 103"/>
          <p:cNvCxnSpPr/>
          <p:nvPr/>
        </p:nvCxnSpPr>
        <p:spPr>
          <a:xfrm>
            <a:off x="2339752" y="3429000"/>
            <a:ext cx="57606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ovací čára 106"/>
          <p:cNvCxnSpPr/>
          <p:nvPr/>
        </p:nvCxnSpPr>
        <p:spPr>
          <a:xfrm>
            <a:off x="2339752" y="3573016"/>
            <a:ext cx="86409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ovací čára 108"/>
          <p:cNvCxnSpPr/>
          <p:nvPr/>
        </p:nvCxnSpPr>
        <p:spPr>
          <a:xfrm>
            <a:off x="2339752" y="3717032"/>
            <a:ext cx="115212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ovací čára 110"/>
          <p:cNvCxnSpPr/>
          <p:nvPr/>
        </p:nvCxnSpPr>
        <p:spPr>
          <a:xfrm>
            <a:off x="2339752" y="3861048"/>
            <a:ext cx="144016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ovací čára 121"/>
          <p:cNvCxnSpPr/>
          <p:nvPr/>
        </p:nvCxnSpPr>
        <p:spPr>
          <a:xfrm>
            <a:off x="5148064" y="4149080"/>
            <a:ext cx="165618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ovací čára 123"/>
          <p:cNvCxnSpPr/>
          <p:nvPr/>
        </p:nvCxnSpPr>
        <p:spPr>
          <a:xfrm>
            <a:off x="5148064" y="4005064"/>
            <a:ext cx="165618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ovací čára 127"/>
          <p:cNvCxnSpPr>
            <a:stCxn id="5" idx="1"/>
            <a:endCxn id="5" idx="3"/>
          </p:cNvCxnSpPr>
          <p:nvPr/>
        </p:nvCxnSpPr>
        <p:spPr>
          <a:xfrm>
            <a:off x="5148064" y="3861048"/>
            <a:ext cx="165618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ovací čára 152"/>
          <p:cNvCxnSpPr/>
          <p:nvPr/>
        </p:nvCxnSpPr>
        <p:spPr>
          <a:xfrm>
            <a:off x="5148064" y="4077072"/>
            <a:ext cx="165618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ovací čára 156"/>
          <p:cNvCxnSpPr/>
          <p:nvPr/>
        </p:nvCxnSpPr>
        <p:spPr>
          <a:xfrm>
            <a:off x="5148064" y="3933056"/>
            <a:ext cx="158417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89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788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1772816"/>
            <a:ext cx="137470" cy="504056"/>
          </a:xfrm>
          <a:prstGeom prst="rect">
            <a:avLst/>
          </a:prstGeom>
          <a:noFill/>
        </p:spPr>
      </p:pic>
      <p:sp>
        <p:nvSpPr>
          <p:cNvPr id="37891" name="Rectangle 3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48064" y="1700808"/>
            <a:ext cx="151811" cy="556642"/>
          </a:xfrm>
          <a:prstGeom prst="rect">
            <a:avLst/>
          </a:prstGeom>
          <a:noFill/>
        </p:spPr>
      </p:pic>
      <p:sp>
        <p:nvSpPr>
          <p:cNvPr id="37894" name="Rectangle 6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789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7895" name="Picture 7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76256" y="1772816"/>
            <a:ext cx="132173" cy="484634"/>
          </a:xfrm>
          <a:prstGeom prst="rect">
            <a:avLst/>
          </a:prstGeom>
          <a:noFill/>
        </p:spPr>
      </p:pic>
      <p:sp>
        <p:nvSpPr>
          <p:cNvPr id="37897" name="Rectangle 9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7899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7898" name="Picture 10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83769" y="3356991"/>
            <a:ext cx="144015" cy="528057"/>
          </a:xfrm>
          <a:prstGeom prst="rect">
            <a:avLst/>
          </a:prstGeom>
          <a:noFill/>
        </p:spPr>
      </p:pic>
      <p:sp>
        <p:nvSpPr>
          <p:cNvPr id="37900" name="Rectangle 12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7902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7901" name="Picture 1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88224" y="3861048"/>
            <a:ext cx="92896" cy="340618"/>
          </a:xfrm>
          <a:prstGeom prst="rect">
            <a:avLst/>
          </a:prstGeom>
          <a:noFill/>
        </p:spPr>
      </p:pic>
      <p:sp>
        <p:nvSpPr>
          <p:cNvPr id="37903" name="Rectangle 15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611560" y="2060848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644008" y="2060848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2627784" y="2060848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611560" y="692696"/>
            <a:ext cx="792088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i="1" dirty="0" smtClean="0"/>
              <a:t>Vybarvěte:</a:t>
            </a:r>
          </a:p>
          <a:p>
            <a:r>
              <a:rPr lang="cs-CZ" i="1" dirty="0" smtClean="0"/>
              <a:t>tři osminy (čtyři osminy, dvě osminy, pět osmin) kruhu.</a:t>
            </a:r>
            <a:endParaRPr lang="cs-CZ" i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95536" y="4293096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i="1" dirty="0" smtClean="0"/>
              <a:t>Zapište:</a:t>
            </a:r>
          </a:p>
          <a:p>
            <a:endParaRPr lang="cs-CZ" dirty="0"/>
          </a:p>
        </p:txBody>
      </p:sp>
      <p:sp>
        <p:nvSpPr>
          <p:cNvPr id="47" name="Zaoblený obdélník 46"/>
          <p:cNvSpPr/>
          <p:nvPr/>
        </p:nvSpPr>
        <p:spPr>
          <a:xfrm>
            <a:off x="7452320" y="4005064"/>
            <a:ext cx="432048" cy="936104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Zaoblený obdélník 47"/>
          <p:cNvSpPr/>
          <p:nvPr/>
        </p:nvSpPr>
        <p:spPr>
          <a:xfrm>
            <a:off x="5364088" y="4005064"/>
            <a:ext cx="432048" cy="936104"/>
          </a:xfrm>
          <a:prstGeom prst="round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 48"/>
          <p:cNvSpPr/>
          <p:nvPr/>
        </p:nvSpPr>
        <p:spPr>
          <a:xfrm>
            <a:off x="3275856" y="4005064"/>
            <a:ext cx="432048" cy="936104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aoblený obdélník 49"/>
          <p:cNvSpPr/>
          <p:nvPr/>
        </p:nvSpPr>
        <p:spPr>
          <a:xfrm>
            <a:off x="1403648" y="4005064"/>
            <a:ext cx="432048" cy="936104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6660232" y="2060848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3" name="Přímá spojovací čára 52"/>
          <p:cNvCxnSpPr>
            <a:stCxn id="4" idx="0"/>
            <a:endCxn id="4" idx="4"/>
          </p:cNvCxnSpPr>
          <p:nvPr/>
        </p:nvCxnSpPr>
        <p:spPr>
          <a:xfrm>
            <a:off x="1511660" y="2060848"/>
            <a:ext cx="0" cy="172819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>
            <a:stCxn id="4" idx="2"/>
            <a:endCxn id="4" idx="6"/>
          </p:cNvCxnSpPr>
          <p:nvPr/>
        </p:nvCxnSpPr>
        <p:spPr>
          <a:xfrm>
            <a:off x="611560" y="2924944"/>
            <a:ext cx="180020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>
            <a:stCxn id="4" idx="1"/>
            <a:endCxn id="4" idx="5"/>
          </p:cNvCxnSpPr>
          <p:nvPr/>
        </p:nvCxnSpPr>
        <p:spPr>
          <a:xfrm>
            <a:off x="875193" y="2313936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>
            <a:stCxn id="4" idx="7"/>
            <a:endCxn id="4" idx="3"/>
          </p:cNvCxnSpPr>
          <p:nvPr/>
        </p:nvCxnSpPr>
        <p:spPr>
          <a:xfrm flipH="1">
            <a:off x="875193" y="2313936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>
            <a:stCxn id="41" idx="0"/>
            <a:endCxn id="41" idx="4"/>
          </p:cNvCxnSpPr>
          <p:nvPr/>
        </p:nvCxnSpPr>
        <p:spPr>
          <a:xfrm>
            <a:off x="3527884" y="2060848"/>
            <a:ext cx="0" cy="172819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>
            <a:stCxn id="41" idx="2"/>
            <a:endCxn id="41" idx="6"/>
          </p:cNvCxnSpPr>
          <p:nvPr/>
        </p:nvCxnSpPr>
        <p:spPr>
          <a:xfrm>
            <a:off x="2627784" y="2924944"/>
            <a:ext cx="180020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>
            <a:stCxn id="41" idx="1"/>
            <a:endCxn id="41" idx="5"/>
          </p:cNvCxnSpPr>
          <p:nvPr/>
        </p:nvCxnSpPr>
        <p:spPr>
          <a:xfrm>
            <a:off x="2891417" y="2313936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>
            <a:stCxn id="41" idx="7"/>
            <a:endCxn id="41" idx="3"/>
          </p:cNvCxnSpPr>
          <p:nvPr/>
        </p:nvCxnSpPr>
        <p:spPr>
          <a:xfrm flipH="1">
            <a:off x="2891417" y="2313936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>
            <a:stCxn id="6" idx="0"/>
            <a:endCxn id="6" idx="4"/>
          </p:cNvCxnSpPr>
          <p:nvPr/>
        </p:nvCxnSpPr>
        <p:spPr>
          <a:xfrm>
            <a:off x="5544108" y="2060848"/>
            <a:ext cx="0" cy="172819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>
            <a:stCxn id="6" idx="2"/>
            <a:endCxn id="6" idx="6"/>
          </p:cNvCxnSpPr>
          <p:nvPr/>
        </p:nvCxnSpPr>
        <p:spPr>
          <a:xfrm>
            <a:off x="4644008" y="2924944"/>
            <a:ext cx="180020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>
            <a:stCxn id="6" idx="1"/>
            <a:endCxn id="6" idx="5"/>
          </p:cNvCxnSpPr>
          <p:nvPr/>
        </p:nvCxnSpPr>
        <p:spPr>
          <a:xfrm>
            <a:off x="4907641" y="2313936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>
            <a:stCxn id="6" idx="3"/>
            <a:endCxn id="6" idx="7"/>
          </p:cNvCxnSpPr>
          <p:nvPr/>
        </p:nvCxnSpPr>
        <p:spPr>
          <a:xfrm flipV="1">
            <a:off x="4907641" y="2313936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>
            <a:stCxn id="51" idx="0"/>
            <a:endCxn id="51" idx="4"/>
          </p:cNvCxnSpPr>
          <p:nvPr/>
        </p:nvCxnSpPr>
        <p:spPr>
          <a:xfrm>
            <a:off x="7560332" y="2060848"/>
            <a:ext cx="0" cy="1728192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>
            <a:stCxn id="51" idx="2"/>
            <a:endCxn id="51" idx="6"/>
          </p:cNvCxnSpPr>
          <p:nvPr/>
        </p:nvCxnSpPr>
        <p:spPr>
          <a:xfrm>
            <a:off x="6660232" y="2924944"/>
            <a:ext cx="1800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čára 80"/>
          <p:cNvCxnSpPr>
            <a:stCxn id="51" idx="1"/>
            <a:endCxn id="51" idx="5"/>
          </p:cNvCxnSpPr>
          <p:nvPr/>
        </p:nvCxnSpPr>
        <p:spPr>
          <a:xfrm>
            <a:off x="6923865" y="2313936"/>
            <a:ext cx="1272934" cy="1222016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>
            <a:stCxn id="51" idx="3"/>
            <a:endCxn id="51" idx="7"/>
          </p:cNvCxnSpPr>
          <p:nvPr/>
        </p:nvCxnSpPr>
        <p:spPr>
          <a:xfrm flipV="1">
            <a:off x="6923865" y="2313936"/>
            <a:ext cx="1272934" cy="1222016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01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300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47664" y="4149080"/>
            <a:ext cx="171450" cy="628650"/>
          </a:xfrm>
          <a:prstGeom prst="rect">
            <a:avLst/>
          </a:prstGeom>
          <a:noFill/>
        </p:spPr>
      </p:pic>
      <p:sp>
        <p:nvSpPr>
          <p:cNvPr id="43011" name="Rectangle 3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301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3012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19872" y="4149080"/>
            <a:ext cx="171450" cy="628650"/>
          </a:xfrm>
          <a:prstGeom prst="rect">
            <a:avLst/>
          </a:prstGeom>
          <a:noFill/>
        </p:spPr>
      </p:pic>
      <p:sp>
        <p:nvSpPr>
          <p:cNvPr id="43014" name="Rectangle 6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301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3015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08104" y="4149080"/>
            <a:ext cx="171450" cy="628650"/>
          </a:xfrm>
          <a:prstGeom prst="rect">
            <a:avLst/>
          </a:prstGeom>
          <a:noFill/>
        </p:spPr>
      </p:pic>
      <p:sp>
        <p:nvSpPr>
          <p:cNvPr id="43017" name="Rectangle 9"/>
          <p:cNvSpPr>
            <a:spLocks noChangeArrowheads="1"/>
          </p:cNvSpPr>
          <p:nvPr/>
        </p:nvSpPr>
        <p:spPr bwMode="auto">
          <a:xfrm>
            <a:off x="0" y="1085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3019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3018" name="Picture 10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96336" y="4149080"/>
            <a:ext cx="171450" cy="638175"/>
          </a:xfrm>
          <a:prstGeom prst="rect">
            <a:avLst/>
          </a:prstGeom>
          <a:noFill/>
        </p:spPr>
      </p:pic>
      <p:sp>
        <p:nvSpPr>
          <p:cNvPr id="43020" name="Rectangle 12"/>
          <p:cNvSpPr>
            <a:spLocks noChangeArrowheads="1"/>
          </p:cNvSpPr>
          <p:nvPr/>
        </p:nvSpPr>
        <p:spPr bwMode="auto">
          <a:xfrm>
            <a:off x="0" y="10953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cxnSp>
        <p:nvCxnSpPr>
          <p:cNvPr id="45" name="Přímá spojovací čára 44"/>
          <p:cNvCxnSpPr/>
          <p:nvPr/>
        </p:nvCxnSpPr>
        <p:spPr>
          <a:xfrm flipV="1">
            <a:off x="611560" y="2132856"/>
            <a:ext cx="576064" cy="64807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flipV="1">
            <a:off x="1403648" y="2276872"/>
            <a:ext cx="648072" cy="64807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>
            <a:stCxn id="4" idx="2"/>
          </p:cNvCxnSpPr>
          <p:nvPr/>
        </p:nvCxnSpPr>
        <p:spPr>
          <a:xfrm flipV="1">
            <a:off x="611560" y="2060848"/>
            <a:ext cx="792088" cy="86409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flipV="1">
            <a:off x="899592" y="2060848"/>
            <a:ext cx="720080" cy="86409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flipV="1">
            <a:off x="1043608" y="2060848"/>
            <a:ext cx="720080" cy="86409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>
            <a:endCxn id="4" idx="0"/>
          </p:cNvCxnSpPr>
          <p:nvPr/>
        </p:nvCxnSpPr>
        <p:spPr>
          <a:xfrm flipV="1">
            <a:off x="755576" y="2060848"/>
            <a:ext cx="756084" cy="86409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ovací čára 101"/>
          <p:cNvCxnSpPr/>
          <p:nvPr/>
        </p:nvCxnSpPr>
        <p:spPr>
          <a:xfrm flipV="1">
            <a:off x="1187624" y="2132856"/>
            <a:ext cx="648072" cy="7920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ovací čára 103"/>
          <p:cNvCxnSpPr/>
          <p:nvPr/>
        </p:nvCxnSpPr>
        <p:spPr>
          <a:xfrm flipV="1">
            <a:off x="1331640" y="2204864"/>
            <a:ext cx="648072" cy="72008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ovací čára 105"/>
          <p:cNvCxnSpPr/>
          <p:nvPr/>
        </p:nvCxnSpPr>
        <p:spPr>
          <a:xfrm flipV="1">
            <a:off x="3707904" y="2060848"/>
            <a:ext cx="0" cy="165618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ovací čára 107"/>
          <p:cNvCxnSpPr/>
          <p:nvPr/>
        </p:nvCxnSpPr>
        <p:spPr>
          <a:xfrm>
            <a:off x="3635896" y="2060848"/>
            <a:ext cx="0" cy="172819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ovací čára 109"/>
          <p:cNvCxnSpPr/>
          <p:nvPr/>
        </p:nvCxnSpPr>
        <p:spPr>
          <a:xfrm>
            <a:off x="3851920" y="2132856"/>
            <a:ext cx="0" cy="15841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ovací čára 111"/>
          <p:cNvCxnSpPr/>
          <p:nvPr/>
        </p:nvCxnSpPr>
        <p:spPr>
          <a:xfrm flipV="1">
            <a:off x="3995936" y="2204864"/>
            <a:ext cx="0" cy="144016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čára 113"/>
          <p:cNvCxnSpPr>
            <a:stCxn id="41" idx="5"/>
            <a:endCxn id="41" idx="7"/>
          </p:cNvCxnSpPr>
          <p:nvPr/>
        </p:nvCxnSpPr>
        <p:spPr>
          <a:xfrm flipV="1">
            <a:off x="4164351" y="2313936"/>
            <a:ext cx="0" cy="122201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ovací čára 115"/>
          <p:cNvCxnSpPr/>
          <p:nvPr/>
        </p:nvCxnSpPr>
        <p:spPr>
          <a:xfrm flipV="1">
            <a:off x="4283968" y="2492896"/>
            <a:ext cx="0" cy="86409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ovací čára 117"/>
          <p:cNvCxnSpPr/>
          <p:nvPr/>
        </p:nvCxnSpPr>
        <p:spPr>
          <a:xfrm flipV="1">
            <a:off x="5508104" y="2924944"/>
            <a:ext cx="360040" cy="28803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ovací čára 119"/>
          <p:cNvCxnSpPr/>
          <p:nvPr/>
        </p:nvCxnSpPr>
        <p:spPr>
          <a:xfrm flipV="1">
            <a:off x="5508104" y="2924944"/>
            <a:ext cx="792088" cy="72008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ovací čára 121"/>
          <p:cNvCxnSpPr/>
          <p:nvPr/>
        </p:nvCxnSpPr>
        <p:spPr>
          <a:xfrm flipV="1">
            <a:off x="5580112" y="2924944"/>
            <a:ext cx="576064" cy="50405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ovací čára 123"/>
          <p:cNvCxnSpPr>
            <a:stCxn id="6" idx="4"/>
            <a:endCxn id="6" idx="6"/>
          </p:cNvCxnSpPr>
          <p:nvPr/>
        </p:nvCxnSpPr>
        <p:spPr>
          <a:xfrm flipV="1">
            <a:off x="5544108" y="2924944"/>
            <a:ext cx="900100" cy="86409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 flipV="1">
            <a:off x="5580112" y="2924944"/>
            <a:ext cx="432048" cy="36004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ovací čára 128"/>
          <p:cNvCxnSpPr/>
          <p:nvPr/>
        </p:nvCxnSpPr>
        <p:spPr>
          <a:xfrm flipV="1">
            <a:off x="7308304" y="2636912"/>
            <a:ext cx="1080120" cy="108012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ovací čára 130"/>
          <p:cNvCxnSpPr/>
          <p:nvPr/>
        </p:nvCxnSpPr>
        <p:spPr>
          <a:xfrm flipV="1">
            <a:off x="7164288" y="2564904"/>
            <a:ext cx="1152128" cy="115212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ovací čára 132"/>
          <p:cNvCxnSpPr/>
          <p:nvPr/>
        </p:nvCxnSpPr>
        <p:spPr>
          <a:xfrm flipH="1">
            <a:off x="7020272" y="2420888"/>
            <a:ext cx="1224136" cy="122413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ovací čára 141"/>
          <p:cNvCxnSpPr/>
          <p:nvPr/>
        </p:nvCxnSpPr>
        <p:spPr>
          <a:xfrm flipV="1">
            <a:off x="7476720" y="2780928"/>
            <a:ext cx="911704" cy="97104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ovací čára 143"/>
          <p:cNvCxnSpPr>
            <a:endCxn id="51" idx="6"/>
          </p:cNvCxnSpPr>
          <p:nvPr/>
        </p:nvCxnSpPr>
        <p:spPr>
          <a:xfrm flipV="1">
            <a:off x="7668344" y="2924944"/>
            <a:ext cx="792088" cy="864096"/>
          </a:xfrm>
          <a:prstGeom prst="line">
            <a:avLst/>
          </a:prstGeom>
          <a:ln w="31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ovací čára 145"/>
          <p:cNvCxnSpPr/>
          <p:nvPr/>
        </p:nvCxnSpPr>
        <p:spPr>
          <a:xfrm flipV="1">
            <a:off x="7596336" y="2204864"/>
            <a:ext cx="504056" cy="50405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ovací čára 151"/>
          <p:cNvCxnSpPr/>
          <p:nvPr/>
        </p:nvCxnSpPr>
        <p:spPr>
          <a:xfrm flipV="1">
            <a:off x="7596336" y="2132856"/>
            <a:ext cx="360040" cy="36004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ovací čára 153"/>
          <p:cNvCxnSpPr/>
          <p:nvPr/>
        </p:nvCxnSpPr>
        <p:spPr>
          <a:xfrm flipV="1">
            <a:off x="7596336" y="2060848"/>
            <a:ext cx="216024" cy="21602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ovací čára 177"/>
          <p:cNvCxnSpPr/>
          <p:nvPr/>
        </p:nvCxnSpPr>
        <p:spPr>
          <a:xfrm flipV="1">
            <a:off x="5796136" y="3140968"/>
            <a:ext cx="576064" cy="57606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92697"/>
            <a:ext cx="8064896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CITACE</a:t>
            </a:r>
          </a:p>
          <a:p>
            <a:endParaRPr lang="cs-CZ" dirty="0" smtClean="0"/>
          </a:p>
          <a:p>
            <a:r>
              <a:rPr lang="en-US" sz="1400" dirty="0" smtClean="0">
                <a:hlinkClick r:id="rId2"/>
              </a:rPr>
              <a:t>[</a:t>
            </a:r>
            <a:r>
              <a:rPr lang="cs-CZ" sz="1400" dirty="0" smtClean="0">
                <a:hlinkClick r:id="rId2"/>
              </a:rPr>
              <a:t>obr.1</a:t>
            </a:r>
            <a:r>
              <a:rPr lang="en-US" sz="1400" dirty="0" smtClean="0">
                <a:hlinkClick r:id="rId2"/>
              </a:rPr>
              <a:t>]</a:t>
            </a:r>
            <a:r>
              <a:rPr lang="cs-CZ" sz="1400" dirty="0" smtClean="0"/>
              <a:t>.</a:t>
            </a:r>
            <a:r>
              <a:rPr lang="cs-CZ" sz="1400" dirty="0" smtClean="0">
                <a:hlinkClick r:id="rId2"/>
              </a:rPr>
              <a:t> </a:t>
            </a:r>
            <a:r>
              <a:rPr lang="en-US" sz="1400" dirty="0" smtClean="0">
                <a:hlinkClick r:id="rId2"/>
              </a:rPr>
              <a:t>[</a:t>
            </a:r>
            <a:r>
              <a:rPr lang="en-US" sz="1400" dirty="0" err="1" smtClean="0">
                <a:hlinkClick r:id="rId2"/>
              </a:rPr>
              <a:t>citace</a:t>
            </a:r>
            <a:r>
              <a:rPr lang="en-US" sz="1400" dirty="0" smtClean="0">
                <a:hlinkClick r:id="rId2"/>
              </a:rPr>
              <a:t> 201</a:t>
            </a:r>
            <a:r>
              <a:rPr lang="cs-CZ" sz="1400" dirty="0" smtClean="0">
                <a:hlinkClick r:id="rId2"/>
              </a:rPr>
              <a:t>2-01-06</a:t>
            </a:r>
            <a:r>
              <a:rPr lang="en-US" sz="1400" dirty="0" smtClean="0">
                <a:hlinkClick r:id="rId2"/>
              </a:rPr>
              <a:t>]</a:t>
            </a:r>
            <a:r>
              <a:rPr lang="cs-CZ" sz="1400" dirty="0" smtClean="0">
                <a:hlinkClick r:id="rId2"/>
              </a:rPr>
              <a:t>.Dostupný na www:</a:t>
            </a:r>
          </a:p>
          <a:p>
            <a:r>
              <a:rPr lang="cs-CZ" sz="1400" dirty="0" smtClean="0">
                <a:hlinkClick r:id="rId3"/>
              </a:rPr>
              <a:t>http://t2.gstatic.com/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?q=</a:t>
            </a:r>
            <a:r>
              <a:rPr lang="cs-CZ" sz="1400" dirty="0" err="1" smtClean="0">
                <a:hlinkClick r:id="rId3"/>
              </a:rPr>
              <a:t>tbn</a:t>
            </a:r>
            <a:r>
              <a:rPr lang="cs-CZ" sz="1400" dirty="0" smtClean="0">
                <a:hlinkClick r:id="rId3"/>
              </a:rPr>
              <a:t>:ANd9GcTRDYDWejSZelj4klQuiCkew5ysfv68l3imIIAAEmMt_3J6ho4V</a:t>
            </a:r>
            <a:endParaRPr lang="cs-CZ" sz="1400" dirty="0" smtClean="0"/>
          </a:p>
          <a:p>
            <a:endParaRPr lang="cs-CZ" sz="1400" dirty="0" smtClean="0"/>
          </a:p>
          <a:p>
            <a:endParaRPr lang="cs-CZ" dirty="0" smtClean="0">
              <a:solidFill>
                <a:srgbClr val="FFC000"/>
              </a:solidFill>
            </a:endParaRPr>
          </a:p>
          <a:p>
            <a:pPr lvl="0"/>
            <a:r>
              <a:rPr lang="cs-CZ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Text:</a:t>
            </a:r>
            <a:endParaRPr lang="cs-CZ" dirty="0" smtClean="0">
              <a:solidFill>
                <a:srgbClr val="00B0F0"/>
              </a:solidFill>
              <a:latin typeface="Arial" pitchFamily="34" charset="0"/>
            </a:endParaRPr>
          </a:p>
          <a:p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2996953"/>
            <a:ext cx="799288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solidFill>
                  <a:srgbClr val="00B0F0"/>
                </a:solidFill>
              </a:rPr>
              <a:t>Matematika pro 4. ročník ZŠ: 3. díl. Praha: Alter. ISBN 80-85775-98-0. </a:t>
            </a:r>
            <a:endParaRPr lang="cs-CZ" sz="14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Vlastní 21">
      <a:dk1>
        <a:sysClr val="windowText" lastClr="000000"/>
      </a:dk1>
      <a:lt1>
        <a:sysClr val="window" lastClr="FFFFFF"/>
      </a:lt1>
      <a:dk2>
        <a:srgbClr val="99CC00"/>
      </a:dk2>
      <a:lt2>
        <a:srgbClr val="99CC00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492</TotalTime>
  <Words>635</Words>
  <Application>Microsoft Office PowerPoint</Application>
  <PresentationFormat>Předvádění na obrazovce (4:3)</PresentationFormat>
  <Paragraphs>155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Aspekt</vt:lpstr>
      <vt:lpstr>Snímek</vt:lpstr>
      <vt:lpstr>Snímek 1</vt:lpstr>
      <vt:lpstr>Snímek 2</vt:lpstr>
      <vt:lpstr>Snímek 3</vt:lpstr>
      <vt:lpstr>Snímek 4</vt:lpstr>
      <vt:lpstr>   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ZŠ Uh.Ostroh</cp:lastModifiedBy>
  <cp:revision>163</cp:revision>
  <dcterms:modified xsi:type="dcterms:W3CDTF">2012-01-19T06:56:34Z</dcterms:modified>
</cp:coreProperties>
</file>