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9" r:id="rId2"/>
    <p:sldId id="260" r:id="rId3"/>
    <p:sldId id="268" r:id="rId4"/>
    <p:sldId id="267" r:id="rId5"/>
    <p:sldId id="266" r:id="rId6"/>
    <p:sldId id="265" r:id="rId7"/>
    <p:sldId id="263" r:id="rId8"/>
    <p:sldId id="256" r:id="rId9"/>
    <p:sldId id="258" r:id="rId10"/>
    <p:sldId id="269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08CE"/>
    <a:srgbClr val="66FF33"/>
    <a:srgbClr val="66CCFF"/>
    <a:srgbClr val="3399FF"/>
    <a:srgbClr val="3366FF"/>
    <a:srgbClr val="D7D7D7"/>
    <a:srgbClr val="FF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54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="1" dirty="0" smtClean="0"/>
            <a:t>NÁZEV:</a:t>
          </a:r>
          <a:r>
            <a:rPr lang="cs-CZ" sz="1600" b="1" baseline="0" dirty="0" smtClean="0"/>
            <a:t> </a:t>
          </a:r>
          <a:r>
            <a:rPr lang="cs-CZ" sz="1600" b="1" baseline="0" dirty="0" smtClean="0">
              <a:solidFill>
                <a:schemeClr val="bg1"/>
              </a:solidFill>
            </a:rPr>
            <a:t>VY_42_INOVACE_01_CISLO A POCETNI OPERACE_09</a:t>
          </a:r>
          <a:endParaRPr lang="cs-CZ" sz="1600" b="1" dirty="0">
            <a:solidFill>
              <a:schemeClr val="bg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bg1"/>
              </a:solidFill>
            </a:rPr>
            <a:t>Mgr. Andrea </a:t>
          </a:r>
          <a:r>
            <a:rPr lang="cs-CZ" sz="2000" dirty="0" err="1" smtClean="0">
              <a:solidFill>
                <a:schemeClr val="bg1"/>
              </a:solidFill>
            </a:rPr>
            <a:t>Kunovjánková</a:t>
          </a:r>
          <a:endParaRPr lang="cs-CZ" sz="2000" dirty="0">
            <a:solidFill>
              <a:schemeClr val="bg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 </a:t>
          </a:r>
          <a:r>
            <a:rPr lang="cs-CZ" sz="2000" dirty="0" smtClean="0">
              <a:solidFill>
                <a:schemeClr val="bg1"/>
              </a:solidFill>
            </a:rPr>
            <a:t>- 1.B – Sčítání a odčítání v oboru do 6</a:t>
          </a:r>
          <a:endParaRPr lang="cs-CZ" sz="2000" dirty="0">
            <a:solidFill>
              <a:schemeClr val="bg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330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A16793D-00A0-4528-8B69-6E7F8BE7EBFA}" type="presOf" srcId="{D1B46980-6531-4606-95E6-44980827E919}" destId="{2BE915AB-18AA-4053-B92C-3BFC9ED204BB}" srcOrd="1" destOrd="0" presId="urn:microsoft.com/office/officeart/2005/8/layout/target3"/>
    <dgm:cxn modelId="{48C4CC5F-70DC-46B7-9C50-581EB312F78E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359CC2A-8567-4A1E-8393-19675A021796}" type="presOf" srcId="{D8197B8C-B260-4A16-BDF4-0947B075E274}" destId="{5A5FFA88-C948-4069-8E93-59FA12366E83}" srcOrd="1" destOrd="0" presId="urn:microsoft.com/office/officeart/2005/8/layout/target3"/>
    <dgm:cxn modelId="{653DC501-B5BD-4B4B-AF17-20F5378D2E9B}" type="presOf" srcId="{D1D4F407-5343-4D3F-B5B9-D407B03CAEB4}" destId="{AED2198E-93D5-4001-81B4-73124B309672}" srcOrd="1" destOrd="0" presId="urn:microsoft.com/office/officeart/2005/8/layout/target3"/>
    <dgm:cxn modelId="{A614C11D-70A9-405E-AAA6-A1F3121E2002}" type="presOf" srcId="{D1D4F407-5343-4D3F-B5B9-D407B03CAEB4}" destId="{D005CE8C-CC26-4C3E-AC11-E15060ECD759}" srcOrd="0" destOrd="0" presId="urn:microsoft.com/office/officeart/2005/8/layout/target3"/>
    <dgm:cxn modelId="{0967F297-97F9-4236-A55E-6A1E0734862C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877B88A-8B65-4A30-8506-81CFBBB7402D}" type="presOf" srcId="{D8197B8C-B260-4A16-BDF4-0947B075E274}" destId="{25B08C86-7E15-44DC-BE7F-FFB55DD49D12}" srcOrd="0" destOrd="0" presId="urn:microsoft.com/office/officeart/2005/8/layout/target3"/>
    <dgm:cxn modelId="{F6758619-76C8-42E4-AFEA-3D64BC0C23A1}" type="presOf" srcId="{757F3AB3-0718-4624-B441-E567A8F0AB56}" destId="{333A1088-737F-45CB-B68E-254E46348037}" srcOrd="0" destOrd="0" presId="urn:microsoft.com/office/officeart/2005/8/layout/target3"/>
    <dgm:cxn modelId="{EE298657-0864-461D-A105-1211016B1CA0}" type="presOf" srcId="{B651F6E3-6281-48DB-9319-2AEAFDAE7572}" destId="{6BB5E863-4638-4E1D-BFDE-399D028AC4ED}" srcOrd="1" destOrd="0" presId="urn:microsoft.com/office/officeart/2005/8/layout/target3"/>
    <dgm:cxn modelId="{B49A9944-B9E4-412B-82E6-8106B2F26465}" type="presOf" srcId="{4C35D32F-0EAB-4CD7-82EE-45574DC2A586}" destId="{8BEBB6EC-1DAA-4CAC-8A25-BC0FCBD5DBD5}" srcOrd="0" destOrd="0" presId="urn:microsoft.com/office/officeart/2005/8/layout/target3"/>
    <dgm:cxn modelId="{264B8052-E906-4AF8-9C41-5029444353D8}" type="presOf" srcId="{B651F6E3-6281-48DB-9319-2AEAFDAE7572}" destId="{619D679B-A015-4ECF-8348-D1034C574F40}" srcOrd="0" destOrd="0" presId="urn:microsoft.com/office/officeart/2005/8/layout/target3"/>
    <dgm:cxn modelId="{30F5A33B-38BB-4C04-AAF7-FBF5A7764CA6}" type="presParOf" srcId="{333A1088-737F-45CB-B68E-254E46348037}" destId="{F5ABB229-8D3B-4694-996A-96F23CF14429}" srcOrd="0" destOrd="0" presId="urn:microsoft.com/office/officeart/2005/8/layout/target3"/>
    <dgm:cxn modelId="{CA191C1B-2089-49AF-BCD6-53EB57766A8E}" type="presParOf" srcId="{333A1088-737F-45CB-B68E-254E46348037}" destId="{F41139FD-01EE-4571-8B17-4FB00FC51163}" srcOrd="1" destOrd="0" presId="urn:microsoft.com/office/officeart/2005/8/layout/target3"/>
    <dgm:cxn modelId="{E9389636-690E-46D3-82BE-A47070209C74}" type="presParOf" srcId="{333A1088-737F-45CB-B68E-254E46348037}" destId="{D005CE8C-CC26-4C3E-AC11-E15060ECD759}" srcOrd="2" destOrd="0" presId="urn:microsoft.com/office/officeart/2005/8/layout/target3"/>
    <dgm:cxn modelId="{431C1009-7847-4370-A27D-FF7B34432C1A}" type="presParOf" srcId="{333A1088-737F-45CB-B68E-254E46348037}" destId="{2C702D82-9B77-49B7-9568-BB8EB47C3372}" srcOrd="3" destOrd="0" presId="urn:microsoft.com/office/officeart/2005/8/layout/target3"/>
    <dgm:cxn modelId="{23224774-8EFB-4884-AB45-C12354E5D6A5}" type="presParOf" srcId="{333A1088-737F-45CB-B68E-254E46348037}" destId="{A52A0455-90FF-4808-ABD0-F02540D31D5A}" srcOrd="4" destOrd="0" presId="urn:microsoft.com/office/officeart/2005/8/layout/target3"/>
    <dgm:cxn modelId="{A88DCBA4-157F-4B7F-BB58-239B2E1BA98A}" type="presParOf" srcId="{333A1088-737F-45CB-B68E-254E46348037}" destId="{6140AFEC-043D-4C43-A2F9-D0F5331DF3A3}" srcOrd="5" destOrd="0" presId="urn:microsoft.com/office/officeart/2005/8/layout/target3"/>
    <dgm:cxn modelId="{88B9FA53-8C4A-4901-8C44-B4DF6F761B3C}" type="presParOf" srcId="{333A1088-737F-45CB-B68E-254E46348037}" destId="{9358AC05-5D7D-4327-9F80-1AD486AEA664}" srcOrd="6" destOrd="0" presId="urn:microsoft.com/office/officeart/2005/8/layout/target3"/>
    <dgm:cxn modelId="{9D8483D1-EC42-4D3E-A012-F4941E3D851C}" type="presParOf" srcId="{333A1088-737F-45CB-B68E-254E46348037}" destId="{313FC574-E1CD-4FB4-B054-0B805CE0447D}" srcOrd="7" destOrd="0" presId="urn:microsoft.com/office/officeart/2005/8/layout/target3"/>
    <dgm:cxn modelId="{2588C1C9-2222-4204-B62B-9012C881F270}" type="presParOf" srcId="{333A1088-737F-45CB-B68E-254E46348037}" destId="{619D679B-A015-4ECF-8348-D1034C574F40}" srcOrd="8" destOrd="0" presId="urn:microsoft.com/office/officeart/2005/8/layout/target3"/>
    <dgm:cxn modelId="{64EC3F5A-E133-4A9E-AB7B-8406E2BC19BB}" type="presParOf" srcId="{333A1088-737F-45CB-B68E-254E46348037}" destId="{322283A8-4A27-4CDA-BAE3-F381106A9174}" srcOrd="9" destOrd="0" presId="urn:microsoft.com/office/officeart/2005/8/layout/target3"/>
    <dgm:cxn modelId="{69F721C5-47F6-4F6F-A8FD-3ABF7518F851}" type="presParOf" srcId="{333A1088-737F-45CB-B68E-254E46348037}" destId="{FFC9F71D-1B4F-4AD9-A4A6-86ADEFC8AF5C}" srcOrd="10" destOrd="0" presId="urn:microsoft.com/office/officeart/2005/8/layout/target3"/>
    <dgm:cxn modelId="{2DC83330-5211-456D-853F-DF72CBC25737}" type="presParOf" srcId="{333A1088-737F-45CB-B68E-254E46348037}" destId="{25B08C86-7E15-44DC-BE7F-FFB55DD49D12}" srcOrd="11" destOrd="0" presId="urn:microsoft.com/office/officeart/2005/8/layout/target3"/>
    <dgm:cxn modelId="{4994AF06-E67B-4CB0-84D5-479DE314D8FB}" type="presParOf" srcId="{333A1088-737F-45CB-B68E-254E46348037}" destId="{76644BE8-9D7C-4C09-B250-3D10AF48CBB7}" srcOrd="12" destOrd="0" presId="urn:microsoft.com/office/officeart/2005/8/layout/target3"/>
    <dgm:cxn modelId="{5DD1EB76-9C7B-4270-AC36-B0F0CCBAF407}" type="presParOf" srcId="{333A1088-737F-45CB-B68E-254E46348037}" destId="{EE85B701-7295-41C0-BA7A-34D3756A2AE6}" srcOrd="13" destOrd="0" presId="urn:microsoft.com/office/officeart/2005/8/layout/target3"/>
    <dgm:cxn modelId="{7243C4DE-8AB0-4D5A-A888-CD856E663DEC}" type="presParOf" srcId="{333A1088-737F-45CB-B68E-254E46348037}" destId="{8BEBB6EC-1DAA-4CAC-8A25-BC0FCBD5DBD5}" srcOrd="14" destOrd="0" presId="urn:microsoft.com/office/officeart/2005/8/layout/target3"/>
    <dgm:cxn modelId="{59DFD6CA-BA4A-48E1-8B07-2B494CEBE496}" type="presParOf" srcId="{333A1088-737F-45CB-B68E-254E46348037}" destId="{AED2198E-93D5-4001-81B4-73124B309672}" srcOrd="15" destOrd="0" presId="urn:microsoft.com/office/officeart/2005/8/layout/target3"/>
    <dgm:cxn modelId="{FFA120EC-3924-4238-A2F7-7D1DD248C4E5}" type="presParOf" srcId="{333A1088-737F-45CB-B68E-254E46348037}" destId="{2BE915AB-18AA-4053-B92C-3BFC9ED204BB}" srcOrd="16" destOrd="0" presId="urn:microsoft.com/office/officeart/2005/8/layout/target3"/>
    <dgm:cxn modelId="{10F5BDF8-B071-4802-BF75-E7C8D29C8A66}" type="presParOf" srcId="{333A1088-737F-45CB-B68E-254E46348037}" destId="{6BB5E863-4638-4E1D-BFDE-399D028AC4ED}" srcOrd="17" destOrd="0" presId="urn:microsoft.com/office/officeart/2005/8/layout/target3"/>
    <dgm:cxn modelId="{CCE9DCDB-9545-48B9-8BFC-5F8CC00E2E65}" type="presParOf" srcId="{333A1088-737F-45CB-B68E-254E46348037}" destId="{5A5FFA88-C948-4069-8E93-59FA12366E83}" srcOrd="18" destOrd="0" presId="urn:microsoft.com/office/officeart/2005/8/layout/target3"/>
    <dgm:cxn modelId="{8C7EF532-0B4B-431A-84AC-590A9B16158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bg1"/>
              </a:solidFill>
            </a:rPr>
            <a:t>Mgr. Andrea </a:t>
          </a:r>
          <a:r>
            <a:rPr lang="cs-CZ" sz="2000" kern="1200" dirty="0" err="1" smtClean="0">
              <a:solidFill>
                <a:schemeClr val="bg1"/>
              </a:solidFill>
            </a:rPr>
            <a:t>Kunovjánková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64090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bg1"/>
              </a:solidFill>
            </a:rPr>
            <a:t>VY_32_INOVACE_01_CJ_09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1273857" y="864090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CJ </a:t>
          </a:r>
          <a:r>
            <a:rPr lang="cs-CZ" sz="2000" kern="1200" dirty="0" smtClean="0">
              <a:solidFill>
                <a:schemeClr val="bg1"/>
              </a:solidFill>
            </a:rPr>
            <a:t>- 1.B – Písmeno L,l, slabiky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816FAB-DB36-4D57-991B-C56B45DCDD55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A4025-DDA0-48FD-B3FC-85E42AA27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4025-DDA0-48FD-B3FC-85E42AA27FCE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EBCD9A1-EDB4-4A96-90AA-6F1A12CD481D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F6AABF2-0074-469D-8626-5F2517032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Anotace</a:t>
            </a:r>
            <a:endParaRPr lang="cs-CZ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určeno pro žáky 1.tříd</a:t>
            </a:r>
          </a:p>
          <a:p>
            <a:pPr eaLnBrk="1" hangingPunct="1"/>
            <a:r>
              <a:rPr lang="cs-CZ" sz="2800" dirty="0" smtClean="0"/>
              <a:t>je použit PowerPoint</a:t>
            </a:r>
          </a:p>
          <a:p>
            <a:pPr eaLnBrk="1" hangingPunct="1"/>
            <a:r>
              <a:rPr lang="cs-CZ" sz="2800" dirty="0" smtClean="0"/>
              <a:t>je určeno pro interaktivní tabuli</a:t>
            </a:r>
          </a:p>
          <a:p>
            <a:r>
              <a:rPr lang="cs-CZ" sz="2800" dirty="0" smtClean="0"/>
              <a:t>je zařazeno v </a:t>
            </a:r>
            <a:r>
              <a:rPr lang="cs-CZ" dirty="0" smtClean="0"/>
              <a:t>opakovací </a:t>
            </a:r>
            <a:r>
              <a:rPr lang="cs-CZ" sz="2800" dirty="0" smtClean="0"/>
              <a:t>a </a:t>
            </a:r>
            <a:r>
              <a:rPr lang="cs-CZ" dirty="0" smtClean="0"/>
              <a:t>procvičovací</a:t>
            </a:r>
            <a:r>
              <a:rPr lang="cs-CZ" sz="2800" dirty="0" smtClean="0"/>
              <a:t> části výuky matematiky</a:t>
            </a:r>
          </a:p>
          <a:p>
            <a:pPr lvl="0"/>
            <a:r>
              <a:rPr lang="cs-CZ" sz="2800" dirty="0" smtClean="0"/>
              <a:t>listopad</a:t>
            </a:r>
          </a:p>
          <a:p>
            <a:pPr lvl="0"/>
            <a:r>
              <a:rPr lang="cs-CZ" sz="2800" dirty="0" smtClean="0"/>
              <a:t>děti práce bavila, úkoly plnily s nadšením </a:t>
            </a:r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A ODČÍTÁNÍ </a:t>
            </a:r>
            <a:br>
              <a:rPr lang="cs-CZ" dirty="0" smtClean="0"/>
            </a:br>
            <a:r>
              <a:rPr lang="cs-CZ" dirty="0" smtClean="0"/>
              <a:t>V OBORU DO 6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čísla uprav počet obrázků dokreslením.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39552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771800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004048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236296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763688" y="4005064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3923928" y="4005064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156176" y="4005064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299695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vnoramenný trojúhelník 13"/>
          <p:cNvSpPr/>
          <p:nvPr/>
        </p:nvSpPr>
        <p:spPr>
          <a:xfrm>
            <a:off x="827584" y="1844824"/>
            <a:ext cx="216024" cy="21602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Veselý obličej 21"/>
          <p:cNvSpPr/>
          <p:nvPr/>
        </p:nvSpPr>
        <p:spPr>
          <a:xfrm>
            <a:off x="1907704" y="4149080"/>
            <a:ext cx="504056" cy="360040"/>
          </a:xfrm>
          <a:prstGeom prst="smileyFace">
            <a:avLst/>
          </a:prstGeom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2267744" y="530120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Slunce 27"/>
          <p:cNvSpPr/>
          <p:nvPr/>
        </p:nvSpPr>
        <p:spPr>
          <a:xfrm>
            <a:off x="3275856" y="1916832"/>
            <a:ext cx="432048" cy="504056"/>
          </a:xfrm>
          <a:prstGeom prst="sun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275856" y="299695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Pěticípá hvězda 29"/>
          <p:cNvSpPr/>
          <p:nvPr/>
        </p:nvSpPr>
        <p:spPr>
          <a:xfrm>
            <a:off x="5436096" y="1988840"/>
            <a:ext cx="648072" cy="576064"/>
          </a:xfrm>
          <a:prstGeom prst="star5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5508104" y="2996952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Měsíc 35"/>
          <p:cNvSpPr/>
          <p:nvPr/>
        </p:nvSpPr>
        <p:spPr>
          <a:xfrm>
            <a:off x="7380312" y="1772816"/>
            <a:ext cx="360040" cy="432048"/>
          </a:xfrm>
          <a:prstGeom prst="moon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7740352" y="299695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Srdce 41"/>
          <p:cNvSpPr/>
          <p:nvPr/>
        </p:nvSpPr>
        <p:spPr>
          <a:xfrm>
            <a:off x="4139952" y="4221088"/>
            <a:ext cx="432048" cy="360040"/>
          </a:xfrm>
          <a:prstGeom prst="heart">
            <a:avLst/>
          </a:prstGeom>
          <a:ln>
            <a:solidFill>
              <a:srgbClr val="D80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4427984" y="530120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Mrak 44"/>
          <p:cNvSpPr/>
          <p:nvPr/>
        </p:nvSpPr>
        <p:spPr>
          <a:xfrm>
            <a:off x="6300192" y="4221088"/>
            <a:ext cx="288032" cy="288032"/>
          </a:xfrm>
          <a:prstGeom prst="clou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TextovéPole 50"/>
          <p:cNvSpPr txBox="1"/>
          <p:nvPr/>
        </p:nvSpPr>
        <p:spPr>
          <a:xfrm>
            <a:off x="6660232" y="530120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39552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771800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004048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236296" y="1628800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763688" y="4005064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3923928" y="4005064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156176" y="4005064"/>
            <a:ext cx="1440000" cy="1260000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299695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vnoramenný trojúhelník 13"/>
          <p:cNvSpPr/>
          <p:nvPr/>
        </p:nvSpPr>
        <p:spPr>
          <a:xfrm>
            <a:off x="827584" y="1844824"/>
            <a:ext cx="216024" cy="21602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vnoramenný trojúhelník 14"/>
          <p:cNvSpPr/>
          <p:nvPr/>
        </p:nvSpPr>
        <p:spPr>
          <a:xfrm>
            <a:off x="1187624" y="2132856"/>
            <a:ext cx="216024" cy="21602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vnoramenný trojúhelník 17"/>
          <p:cNvSpPr/>
          <p:nvPr/>
        </p:nvSpPr>
        <p:spPr>
          <a:xfrm>
            <a:off x="899592" y="2420888"/>
            <a:ext cx="216024" cy="21602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vnoramenný trojúhelník 18"/>
          <p:cNvSpPr/>
          <p:nvPr/>
        </p:nvSpPr>
        <p:spPr>
          <a:xfrm>
            <a:off x="1547664" y="2420888"/>
            <a:ext cx="216024" cy="21602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vnoramenný trojúhelník 19"/>
          <p:cNvSpPr/>
          <p:nvPr/>
        </p:nvSpPr>
        <p:spPr>
          <a:xfrm>
            <a:off x="1475656" y="1844824"/>
            <a:ext cx="216024" cy="21602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Veselý obličej 21"/>
          <p:cNvSpPr/>
          <p:nvPr/>
        </p:nvSpPr>
        <p:spPr>
          <a:xfrm>
            <a:off x="1907704" y="4149080"/>
            <a:ext cx="504056" cy="360040"/>
          </a:xfrm>
          <a:prstGeom prst="smileyFace">
            <a:avLst/>
          </a:prstGeom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2267744" y="4653136"/>
            <a:ext cx="504056" cy="360040"/>
          </a:xfrm>
          <a:prstGeom prst="smileyFace">
            <a:avLst/>
          </a:prstGeom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2267744" y="530120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Slunce 27"/>
          <p:cNvSpPr/>
          <p:nvPr/>
        </p:nvSpPr>
        <p:spPr>
          <a:xfrm>
            <a:off x="3275856" y="1916832"/>
            <a:ext cx="432048" cy="504056"/>
          </a:xfrm>
          <a:prstGeom prst="sun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275856" y="299695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Pěticípá hvězda 29"/>
          <p:cNvSpPr/>
          <p:nvPr/>
        </p:nvSpPr>
        <p:spPr>
          <a:xfrm>
            <a:off x="5364088" y="1988840"/>
            <a:ext cx="648072" cy="576064"/>
          </a:xfrm>
          <a:prstGeom prst="star5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5148064" y="1772816"/>
            <a:ext cx="1080120" cy="9361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508104" y="2996952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Měsíc 35"/>
          <p:cNvSpPr/>
          <p:nvPr/>
        </p:nvSpPr>
        <p:spPr>
          <a:xfrm>
            <a:off x="7380312" y="1772816"/>
            <a:ext cx="360040" cy="432048"/>
          </a:xfrm>
          <a:prstGeom prst="moon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Měsíc 37"/>
          <p:cNvSpPr/>
          <p:nvPr/>
        </p:nvSpPr>
        <p:spPr>
          <a:xfrm>
            <a:off x="7668344" y="2276872"/>
            <a:ext cx="360040" cy="432048"/>
          </a:xfrm>
          <a:prstGeom prst="moon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ěsíc 38"/>
          <p:cNvSpPr/>
          <p:nvPr/>
        </p:nvSpPr>
        <p:spPr>
          <a:xfrm>
            <a:off x="8172400" y="2276872"/>
            <a:ext cx="360040" cy="432048"/>
          </a:xfrm>
          <a:prstGeom prst="moon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ěsíc 39"/>
          <p:cNvSpPr/>
          <p:nvPr/>
        </p:nvSpPr>
        <p:spPr>
          <a:xfrm>
            <a:off x="7956376" y="1772816"/>
            <a:ext cx="360040" cy="432048"/>
          </a:xfrm>
          <a:prstGeom prst="moon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7740352" y="299695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Srdce 41"/>
          <p:cNvSpPr/>
          <p:nvPr/>
        </p:nvSpPr>
        <p:spPr>
          <a:xfrm>
            <a:off x="4139952" y="4221088"/>
            <a:ext cx="432048" cy="360040"/>
          </a:xfrm>
          <a:prstGeom prst="heart">
            <a:avLst/>
          </a:prstGeom>
          <a:ln>
            <a:solidFill>
              <a:srgbClr val="D80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rdce 42"/>
          <p:cNvSpPr/>
          <p:nvPr/>
        </p:nvSpPr>
        <p:spPr>
          <a:xfrm>
            <a:off x="4716016" y="4653136"/>
            <a:ext cx="432048" cy="360040"/>
          </a:xfrm>
          <a:prstGeom prst="heart">
            <a:avLst/>
          </a:prstGeom>
          <a:ln>
            <a:solidFill>
              <a:srgbClr val="D80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4427984" y="530120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Mrak 44"/>
          <p:cNvSpPr/>
          <p:nvPr/>
        </p:nvSpPr>
        <p:spPr>
          <a:xfrm>
            <a:off x="6300192" y="4221088"/>
            <a:ext cx="288032" cy="288032"/>
          </a:xfrm>
          <a:prstGeom prst="clou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Mrak 45"/>
          <p:cNvSpPr/>
          <p:nvPr/>
        </p:nvSpPr>
        <p:spPr>
          <a:xfrm>
            <a:off x="6732240" y="4221088"/>
            <a:ext cx="288032" cy="288032"/>
          </a:xfrm>
          <a:prstGeom prst="clou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Mrak 46"/>
          <p:cNvSpPr/>
          <p:nvPr/>
        </p:nvSpPr>
        <p:spPr>
          <a:xfrm>
            <a:off x="6732240" y="4797152"/>
            <a:ext cx="288032" cy="288032"/>
          </a:xfrm>
          <a:prstGeom prst="clou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rak 47"/>
          <p:cNvSpPr/>
          <p:nvPr/>
        </p:nvSpPr>
        <p:spPr>
          <a:xfrm>
            <a:off x="6300192" y="4797152"/>
            <a:ext cx="288032" cy="288032"/>
          </a:xfrm>
          <a:prstGeom prst="clou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Mrak 48"/>
          <p:cNvSpPr/>
          <p:nvPr/>
        </p:nvSpPr>
        <p:spPr>
          <a:xfrm>
            <a:off x="7164288" y="4797152"/>
            <a:ext cx="288032" cy="288032"/>
          </a:xfrm>
          <a:prstGeom prst="clou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Mrak 49"/>
          <p:cNvSpPr/>
          <p:nvPr/>
        </p:nvSpPr>
        <p:spPr>
          <a:xfrm>
            <a:off x="7164288" y="4221088"/>
            <a:ext cx="288032" cy="288032"/>
          </a:xfrm>
          <a:prstGeom prst="clou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TextovéPole 50"/>
          <p:cNvSpPr txBox="1"/>
          <p:nvPr/>
        </p:nvSpPr>
        <p:spPr>
          <a:xfrm>
            <a:off x="6660232" y="530120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Veselý obličej 51"/>
          <p:cNvSpPr/>
          <p:nvPr/>
        </p:nvSpPr>
        <p:spPr>
          <a:xfrm>
            <a:off x="2555776" y="4149080"/>
            <a:ext cx="504056" cy="360040"/>
          </a:xfrm>
          <a:prstGeom prst="smileyFace">
            <a:avLst/>
          </a:prstGeom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K drakovi připoj správné mašličky provázkem.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Vývojový diagram: vyjmutí 4"/>
          <p:cNvSpPr/>
          <p:nvPr/>
        </p:nvSpPr>
        <p:spPr>
          <a:xfrm rot="20328744">
            <a:off x="1026929" y="1887077"/>
            <a:ext cx="1540368" cy="594268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loučení 5"/>
          <p:cNvSpPr/>
          <p:nvPr/>
        </p:nvSpPr>
        <p:spPr>
          <a:xfrm rot="20345142">
            <a:off x="1380570" y="2437916"/>
            <a:ext cx="1558324" cy="13686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porovnání 6"/>
          <p:cNvSpPr/>
          <p:nvPr/>
        </p:nvSpPr>
        <p:spPr>
          <a:xfrm rot="4575416">
            <a:off x="2321436" y="3924933"/>
            <a:ext cx="900728" cy="170709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21429638">
            <a:off x="1718548" y="2299434"/>
            <a:ext cx="9384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1691680" y="1988840"/>
            <a:ext cx="72008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203848" y="429309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979712" y="458112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55776" y="450912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+</a:t>
            </a:r>
            <a:endParaRPr lang="cs-CZ" sz="3200" b="1" dirty="0"/>
          </a:p>
        </p:txBody>
      </p:sp>
      <p:sp>
        <p:nvSpPr>
          <p:cNvPr id="17" name="Vývojový diagram: porovnání 16"/>
          <p:cNvSpPr/>
          <p:nvPr/>
        </p:nvSpPr>
        <p:spPr>
          <a:xfrm rot="4875595">
            <a:off x="3766913" y="2244106"/>
            <a:ext cx="849524" cy="1576845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19872" y="285293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Vývojový diagram: porovnání 18"/>
          <p:cNvSpPr/>
          <p:nvPr/>
        </p:nvSpPr>
        <p:spPr>
          <a:xfrm rot="3649162">
            <a:off x="7114764" y="5241798"/>
            <a:ext cx="849524" cy="1576845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Vývojový diagram: porovnání 19"/>
          <p:cNvSpPr/>
          <p:nvPr/>
        </p:nvSpPr>
        <p:spPr>
          <a:xfrm rot="7617729">
            <a:off x="5428537" y="3697483"/>
            <a:ext cx="849524" cy="1576845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Vývojový diagram: sloučení 20"/>
          <p:cNvSpPr/>
          <p:nvPr/>
        </p:nvSpPr>
        <p:spPr>
          <a:xfrm rot="1132369">
            <a:off x="6407651" y="2564126"/>
            <a:ext cx="1558324" cy="13686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čára 21"/>
          <p:cNvCxnSpPr>
            <a:stCxn id="23" idx="0"/>
            <a:endCxn id="21" idx="2"/>
          </p:cNvCxnSpPr>
          <p:nvPr/>
        </p:nvCxnSpPr>
        <p:spPr>
          <a:xfrm flipH="1">
            <a:off x="6965458" y="2020149"/>
            <a:ext cx="623392" cy="18758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Vývojový diagram: vyjmutí 22"/>
          <p:cNvSpPr/>
          <p:nvPr/>
        </p:nvSpPr>
        <p:spPr>
          <a:xfrm rot="1166126">
            <a:off x="6716794" y="2002934"/>
            <a:ext cx="1543060" cy="604225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čára 26"/>
          <p:cNvCxnSpPr>
            <a:stCxn id="23" idx="0"/>
            <a:endCxn id="23" idx="2"/>
          </p:cNvCxnSpPr>
          <p:nvPr/>
        </p:nvCxnSpPr>
        <p:spPr>
          <a:xfrm flipH="1">
            <a:off x="7387798" y="2020149"/>
            <a:ext cx="201052" cy="5697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572000" y="263691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995936" y="2636912"/>
            <a:ext cx="216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-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876256" y="2492896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20072" y="3861048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084168" y="4509120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652120" y="422108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+</a:t>
            </a:r>
            <a:endParaRPr lang="cs-CZ" sz="32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812360" y="5445224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6876256" y="6021288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7308304" y="573325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+</a:t>
            </a:r>
            <a:endParaRPr lang="cs-CZ" sz="3200" b="1" dirty="0"/>
          </a:p>
        </p:txBody>
      </p:sp>
      <p:sp>
        <p:nvSpPr>
          <p:cNvPr id="28" name="Vývojový diagram: porovnání 27"/>
          <p:cNvSpPr/>
          <p:nvPr/>
        </p:nvSpPr>
        <p:spPr>
          <a:xfrm rot="16803635">
            <a:off x="4355976" y="5013176"/>
            <a:ext cx="936104" cy="1440160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Vývojový diagram: porovnání 28"/>
          <p:cNvSpPr/>
          <p:nvPr/>
        </p:nvSpPr>
        <p:spPr>
          <a:xfrm rot="18503118">
            <a:off x="719364" y="4957391"/>
            <a:ext cx="807463" cy="1584176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139952" y="530120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076056" y="551723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44008" y="530120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-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67544" y="5085184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331640" y="5805264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99592" y="5445224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Book Antiqua" pitchFamily="18" charset="0"/>
                <a:cs typeface="Arial" pitchFamily="34" charset="0"/>
              </a:rPr>
              <a:t>+</a:t>
            </a:r>
            <a:endParaRPr lang="cs-CZ" sz="3200" b="1" dirty="0"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Řešení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Vývojový diagram: vyjmutí 4"/>
          <p:cNvSpPr/>
          <p:nvPr/>
        </p:nvSpPr>
        <p:spPr>
          <a:xfrm rot="20328744">
            <a:off x="1026929" y="1887077"/>
            <a:ext cx="1540368" cy="594268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loučení 5"/>
          <p:cNvSpPr/>
          <p:nvPr/>
        </p:nvSpPr>
        <p:spPr>
          <a:xfrm rot="20345142">
            <a:off x="1380570" y="2437916"/>
            <a:ext cx="1558324" cy="13686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porovnání 6"/>
          <p:cNvSpPr/>
          <p:nvPr/>
        </p:nvSpPr>
        <p:spPr>
          <a:xfrm rot="4575416">
            <a:off x="2321436" y="3924933"/>
            <a:ext cx="900728" cy="170709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21429638">
            <a:off x="1718548" y="2299434"/>
            <a:ext cx="9384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1691680" y="1988840"/>
            <a:ext cx="72008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203848" y="429309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979712" y="458112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55776" y="450912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+</a:t>
            </a:r>
            <a:endParaRPr lang="cs-CZ" sz="3200" b="1" dirty="0"/>
          </a:p>
        </p:txBody>
      </p:sp>
      <p:sp>
        <p:nvSpPr>
          <p:cNvPr id="17" name="Vývojový diagram: porovnání 16"/>
          <p:cNvSpPr/>
          <p:nvPr/>
        </p:nvSpPr>
        <p:spPr>
          <a:xfrm rot="4875595">
            <a:off x="3766913" y="2244106"/>
            <a:ext cx="849524" cy="1576845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19872" y="285293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Vývojový diagram: porovnání 18"/>
          <p:cNvSpPr/>
          <p:nvPr/>
        </p:nvSpPr>
        <p:spPr>
          <a:xfrm rot="3649162">
            <a:off x="7202939" y="4763991"/>
            <a:ext cx="849524" cy="1576845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Vývojový diagram: porovnání 19"/>
          <p:cNvSpPr/>
          <p:nvPr/>
        </p:nvSpPr>
        <p:spPr>
          <a:xfrm rot="7617729">
            <a:off x="5428537" y="3697483"/>
            <a:ext cx="849524" cy="1576845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Vývojový diagram: sloučení 20"/>
          <p:cNvSpPr/>
          <p:nvPr/>
        </p:nvSpPr>
        <p:spPr>
          <a:xfrm rot="1132369">
            <a:off x="6407651" y="2564126"/>
            <a:ext cx="1558324" cy="13686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čára 21"/>
          <p:cNvCxnSpPr>
            <a:stCxn id="23" idx="0"/>
            <a:endCxn id="21" idx="2"/>
          </p:cNvCxnSpPr>
          <p:nvPr/>
        </p:nvCxnSpPr>
        <p:spPr>
          <a:xfrm flipH="1">
            <a:off x="6965458" y="2029092"/>
            <a:ext cx="618810" cy="18668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Vývojový diagram: vyjmutí 22"/>
          <p:cNvSpPr/>
          <p:nvPr/>
        </p:nvSpPr>
        <p:spPr>
          <a:xfrm rot="1166126">
            <a:off x="6715214" y="2012160"/>
            <a:ext cx="1540368" cy="594268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čára 26"/>
          <p:cNvCxnSpPr>
            <a:stCxn id="23" idx="0"/>
            <a:endCxn id="23" idx="2"/>
          </p:cNvCxnSpPr>
          <p:nvPr/>
        </p:nvCxnSpPr>
        <p:spPr>
          <a:xfrm flipH="1">
            <a:off x="7386528" y="2029092"/>
            <a:ext cx="197740" cy="5604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572000" y="263691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995936" y="2636912"/>
            <a:ext cx="216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-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876256" y="2492896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20072" y="3861048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084168" y="4509120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652120" y="422108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+</a:t>
            </a:r>
            <a:endParaRPr lang="cs-CZ" sz="32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884368" y="4941168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6948264" y="5517232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7380312" y="530120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+</a:t>
            </a:r>
            <a:endParaRPr lang="cs-CZ" sz="3200" b="1" dirty="0"/>
          </a:p>
        </p:txBody>
      </p:sp>
      <p:sp>
        <p:nvSpPr>
          <p:cNvPr id="28" name="Vývojový diagram: porovnání 27"/>
          <p:cNvSpPr/>
          <p:nvPr/>
        </p:nvSpPr>
        <p:spPr>
          <a:xfrm rot="16803635">
            <a:off x="4355976" y="5013176"/>
            <a:ext cx="936104" cy="1440160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Vývojový diagram: porovnání 28"/>
          <p:cNvSpPr/>
          <p:nvPr/>
        </p:nvSpPr>
        <p:spPr>
          <a:xfrm rot="18503118">
            <a:off x="719364" y="4957391"/>
            <a:ext cx="807463" cy="1584176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139952" y="530120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076056" y="551723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44008" y="530120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-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67544" y="5085184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331640" y="5805264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99592" y="5445224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Book Antiqua" pitchFamily="18" charset="0"/>
                <a:cs typeface="Arial" pitchFamily="34" charset="0"/>
              </a:rPr>
              <a:t>+</a:t>
            </a:r>
            <a:endParaRPr lang="cs-CZ" sz="3200" b="1" dirty="0"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7" name="Volný tvar 46"/>
          <p:cNvSpPr/>
          <p:nvPr/>
        </p:nvSpPr>
        <p:spPr>
          <a:xfrm>
            <a:off x="611560" y="2420888"/>
            <a:ext cx="3752088" cy="4543044"/>
          </a:xfrm>
          <a:custGeom>
            <a:avLst/>
            <a:gdLst>
              <a:gd name="connsiteX0" fmla="*/ 1776984 w 3752088"/>
              <a:gd name="connsiteY0" fmla="*/ 1353312 h 4543044"/>
              <a:gd name="connsiteX1" fmla="*/ 533400 w 3752088"/>
              <a:gd name="connsiteY1" fmla="*/ 1920240 h 4543044"/>
              <a:gd name="connsiteX2" fmla="*/ 515112 w 3752088"/>
              <a:gd name="connsiteY2" fmla="*/ 3273552 h 4543044"/>
              <a:gd name="connsiteX3" fmla="*/ 185928 w 3752088"/>
              <a:gd name="connsiteY3" fmla="*/ 4041648 h 4543044"/>
              <a:gd name="connsiteX4" fmla="*/ 1630680 w 3752088"/>
              <a:gd name="connsiteY4" fmla="*/ 4270248 h 4543044"/>
              <a:gd name="connsiteX5" fmla="*/ 2133600 w 3752088"/>
              <a:gd name="connsiteY5" fmla="*/ 2404872 h 4543044"/>
              <a:gd name="connsiteX6" fmla="*/ 3240024 w 3752088"/>
              <a:gd name="connsiteY6" fmla="*/ 1353312 h 4543044"/>
              <a:gd name="connsiteX7" fmla="*/ 3569208 w 3752088"/>
              <a:gd name="connsiteY7" fmla="*/ 576072 h 4543044"/>
              <a:gd name="connsiteX8" fmla="*/ 3532632 w 3752088"/>
              <a:gd name="connsiteY8" fmla="*/ 640080 h 4543044"/>
              <a:gd name="connsiteX9" fmla="*/ 3550920 w 3752088"/>
              <a:gd name="connsiteY9" fmla="*/ 621792 h 4543044"/>
              <a:gd name="connsiteX10" fmla="*/ 3550920 w 3752088"/>
              <a:gd name="connsiteY10" fmla="*/ 621792 h 4543044"/>
              <a:gd name="connsiteX11" fmla="*/ 3752088 w 3752088"/>
              <a:gd name="connsiteY11" fmla="*/ 0 h 4543044"/>
              <a:gd name="connsiteX12" fmla="*/ 3752088 w 3752088"/>
              <a:gd name="connsiteY12" fmla="*/ 0 h 4543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52088" h="4543044">
                <a:moveTo>
                  <a:pt x="1776984" y="1353312"/>
                </a:moveTo>
                <a:cubicBezTo>
                  <a:pt x="1260348" y="1476756"/>
                  <a:pt x="743712" y="1600200"/>
                  <a:pt x="533400" y="1920240"/>
                </a:cubicBezTo>
                <a:cubicBezTo>
                  <a:pt x="323088" y="2240280"/>
                  <a:pt x="573024" y="2919984"/>
                  <a:pt x="515112" y="3273552"/>
                </a:cubicBezTo>
                <a:cubicBezTo>
                  <a:pt x="457200" y="3627120"/>
                  <a:pt x="0" y="3875532"/>
                  <a:pt x="185928" y="4041648"/>
                </a:cubicBezTo>
                <a:cubicBezTo>
                  <a:pt x="371856" y="4207764"/>
                  <a:pt x="1306068" y="4543044"/>
                  <a:pt x="1630680" y="4270248"/>
                </a:cubicBezTo>
                <a:cubicBezTo>
                  <a:pt x="1955292" y="3997452"/>
                  <a:pt x="1865376" y="2891028"/>
                  <a:pt x="2133600" y="2404872"/>
                </a:cubicBezTo>
                <a:cubicBezTo>
                  <a:pt x="2401824" y="1918716"/>
                  <a:pt x="3000756" y="1658112"/>
                  <a:pt x="3240024" y="1353312"/>
                </a:cubicBezTo>
                <a:cubicBezTo>
                  <a:pt x="3479292" y="1048512"/>
                  <a:pt x="3520440" y="694944"/>
                  <a:pt x="3569208" y="576072"/>
                </a:cubicBezTo>
                <a:cubicBezTo>
                  <a:pt x="3617976" y="457200"/>
                  <a:pt x="3535680" y="632460"/>
                  <a:pt x="3532632" y="640080"/>
                </a:cubicBezTo>
                <a:cubicBezTo>
                  <a:pt x="3529584" y="647700"/>
                  <a:pt x="3550920" y="621792"/>
                  <a:pt x="3550920" y="621792"/>
                </a:cubicBezTo>
                <a:lnTo>
                  <a:pt x="3550920" y="621792"/>
                </a:lnTo>
                <a:lnTo>
                  <a:pt x="3752088" y="0"/>
                </a:lnTo>
                <a:lnTo>
                  <a:pt x="3752088" y="0"/>
                </a:lnTo>
              </a:path>
            </a:pathLst>
          </a:cu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9" name="Volný tvar 48"/>
          <p:cNvSpPr/>
          <p:nvPr/>
        </p:nvSpPr>
        <p:spPr>
          <a:xfrm>
            <a:off x="4283968" y="3645024"/>
            <a:ext cx="3656076" cy="3075432"/>
          </a:xfrm>
          <a:custGeom>
            <a:avLst/>
            <a:gdLst>
              <a:gd name="connsiteX0" fmla="*/ 2688336 w 3656076"/>
              <a:gd name="connsiteY0" fmla="*/ 198120 h 3075432"/>
              <a:gd name="connsiteX1" fmla="*/ 3099816 w 3656076"/>
              <a:gd name="connsiteY1" fmla="*/ 984504 h 3075432"/>
              <a:gd name="connsiteX2" fmla="*/ 3337560 w 3656076"/>
              <a:gd name="connsiteY2" fmla="*/ 1962912 h 3075432"/>
              <a:gd name="connsiteX3" fmla="*/ 3172968 w 3656076"/>
              <a:gd name="connsiteY3" fmla="*/ 2941320 h 3075432"/>
              <a:gd name="connsiteX4" fmla="*/ 438912 w 3656076"/>
              <a:gd name="connsiteY4" fmla="*/ 2767584 h 3075432"/>
              <a:gd name="connsiteX5" fmla="*/ 539496 w 3656076"/>
              <a:gd name="connsiteY5" fmla="*/ 2026920 h 3075432"/>
              <a:gd name="connsiteX6" fmla="*/ 914400 w 3656076"/>
              <a:gd name="connsiteY6" fmla="*/ 1158240 h 3075432"/>
              <a:gd name="connsiteX7" fmla="*/ 1600200 w 3656076"/>
              <a:gd name="connsiteY7" fmla="*/ 783336 h 3075432"/>
              <a:gd name="connsiteX8" fmla="*/ 1801368 w 3656076"/>
              <a:gd name="connsiteY8" fmla="*/ 115824 h 3075432"/>
              <a:gd name="connsiteX9" fmla="*/ 1837944 w 3656076"/>
              <a:gd name="connsiteY9" fmla="*/ 88392 h 3075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56076" h="3075432">
                <a:moveTo>
                  <a:pt x="2688336" y="198120"/>
                </a:moveTo>
                <a:cubicBezTo>
                  <a:pt x="2839974" y="444246"/>
                  <a:pt x="2991612" y="690372"/>
                  <a:pt x="3099816" y="984504"/>
                </a:cubicBezTo>
                <a:cubicBezTo>
                  <a:pt x="3208020" y="1278636"/>
                  <a:pt x="3325368" y="1636776"/>
                  <a:pt x="3337560" y="1962912"/>
                </a:cubicBezTo>
                <a:cubicBezTo>
                  <a:pt x="3349752" y="2289048"/>
                  <a:pt x="3656076" y="2807208"/>
                  <a:pt x="3172968" y="2941320"/>
                </a:cubicBezTo>
                <a:cubicBezTo>
                  <a:pt x="2689860" y="3075432"/>
                  <a:pt x="877824" y="2919984"/>
                  <a:pt x="438912" y="2767584"/>
                </a:cubicBezTo>
                <a:cubicBezTo>
                  <a:pt x="0" y="2615184"/>
                  <a:pt x="460248" y="2295144"/>
                  <a:pt x="539496" y="2026920"/>
                </a:cubicBezTo>
                <a:cubicBezTo>
                  <a:pt x="618744" y="1758696"/>
                  <a:pt x="737616" y="1365504"/>
                  <a:pt x="914400" y="1158240"/>
                </a:cubicBezTo>
                <a:cubicBezTo>
                  <a:pt x="1091184" y="950976"/>
                  <a:pt x="1452372" y="957072"/>
                  <a:pt x="1600200" y="783336"/>
                </a:cubicBezTo>
                <a:cubicBezTo>
                  <a:pt x="1748028" y="609600"/>
                  <a:pt x="1761744" y="231648"/>
                  <a:pt x="1801368" y="115824"/>
                </a:cubicBezTo>
                <a:cubicBezTo>
                  <a:pt x="1840992" y="0"/>
                  <a:pt x="1839468" y="44196"/>
                  <a:pt x="1837944" y="88392"/>
                </a:cubicBezTo>
              </a:path>
            </a:pathLst>
          </a:cu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933056"/>
            <a:ext cx="1728192" cy="72008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2+3=4</a:t>
            </a:r>
            <a:endParaRPr lang="cs-CZ" sz="32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31840" y="342900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66FF33"/>
                </a:solidFill>
              </a:rPr>
              <a:t>1+5=6</a:t>
            </a:r>
            <a:endParaRPr lang="cs-CZ" sz="3200" dirty="0">
              <a:solidFill>
                <a:srgbClr val="66FF33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032" y="4437112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6-5=3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27784" y="4941168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66CCFF"/>
                </a:solidFill>
              </a:rPr>
              <a:t>2+3=5</a:t>
            </a:r>
            <a:endParaRPr lang="cs-CZ" sz="3200" dirty="0">
              <a:solidFill>
                <a:srgbClr val="66CCF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16216" y="3717032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2+1=3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5301208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4-3=1</a:t>
            </a:r>
            <a:endParaRPr lang="cs-CZ" sz="3200" dirty="0"/>
          </a:p>
        </p:txBody>
      </p:sp>
      <p:sp>
        <p:nvSpPr>
          <p:cNvPr id="12" name="Obdélník 11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323528" y="1628800"/>
            <a:ext cx="100811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3" name="Obdélník 12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1691680" y="1628800"/>
            <a:ext cx="100800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sp>
        <p:nvSpPr>
          <p:cNvPr id="14" name="Obdélník 13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3131840" y="1628800"/>
            <a:ext cx="100800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6</a:t>
            </a:r>
            <a:endParaRPr lang="cs-CZ" sz="4000" dirty="0"/>
          </a:p>
        </p:txBody>
      </p:sp>
      <p:sp>
        <p:nvSpPr>
          <p:cNvPr id="15" name="Obdélník 14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4716016" y="1628800"/>
            <a:ext cx="100811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16" name="Obdélník 15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6228184" y="1628800"/>
            <a:ext cx="1008000" cy="86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sp>
        <p:nvSpPr>
          <p:cNvPr id="17" name="Obdélník 16">
            <a:hlinkClick r:id="" action="ppaction://hlinkshowjump?jump=nextslide">
              <a:snd r:embed="rId5" name="drumroll.wav"/>
            </a:hlinkClick>
          </p:cNvPr>
          <p:cNvSpPr/>
          <p:nvPr/>
        </p:nvSpPr>
        <p:spPr>
          <a:xfrm>
            <a:off x="7668344" y="1628800"/>
            <a:ext cx="1008000" cy="86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11560" y="188640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Cvičení pro šikovné počtáře</a:t>
            </a:r>
            <a:endParaRPr lang="cs-CZ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83568" y="90872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Zkontroluj výsledky a kliknutím urči, kolik je špatně vypočítaných příkladů. 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C:\Documents and Settings\Zdenda(Jassar)\Local Settings\Temporary Internet Files\Content.IE5\JLAJBYUN\MP900433270[1].jpg">
            <a:hlinkClick r:id="" action="ppaction://hlinkshowjump?jump=nextslide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 flipV="1">
            <a:off x="8532440" y="6425952"/>
            <a:ext cx="45719" cy="457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Zdroje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Ilustrace: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Text:</a:t>
            </a:r>
            <a:r>
              <a:rPr lang="cs-CZ" sz="3200" dirty="0" smtClean="0"/>
              <a:t>  vlastní autorské dílo</a:t>
            </a:r>
          </a:p>
          <a:p>
            <a:pPr eaLnBrk="1" hangingPunct="1"/>
            <a:endParaRPr lang="cs-CZ" sz="3200" dirty="0" smtClean="0"/>
          </a:p>
          <a:p>
            <a:pPr eaLnBrk="1" hangingPunct="1"/>
            <a:r>
              <a:rPr lang="cs-CZ" sz="3200" dirty="0" smtClean="0"/>
              <a:t>Konec prezentace → </a:t>
            </a:r>
            <a:r>
              <a:rPr lang="cs-CZ" sz="3200" dirty="0" err="1" smtClean="0"/>
              <a:t>Esc</a:t>
            </a:r>
            <a:endParaRPr lang="cs-CZ" sz="3200" dirty="0" smtClean="0"/>
          </a:p>
          <a:p>
            <a:pPr eaLnBrk="1" hangingPunct="1">
              <a:buNone/>
            </a:pPr>
            <a:endParaRPr lang="cs-CZ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Zdenda(Jassar)\Local Settings\Temporary Internet Files\Content.IE5\JLAJBYUN\MC900254362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04664"/>
            <a:ext cx="4464496" cy="499283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051720" y="5517232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CHYBA</a:t>
            </a:r>
            <a:endParaRPr lang="cs-CZ" sz="3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207</TotalTime>
  <Words>192</Words>
  <Application>Microsoft Office PowerPoint</Application>
  <PresentationFormat>Předvádění na obrazovce (4:3)</PresentationFormat>
  <Paragraphs>95</Paragraphs>
  <Slides>11</Slides>
  <Notes>2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Snímek 1</vt:lpstr>
      <vt:lpstr>Anotace</vt:lpstr>
      <vt:lpstr>SČÍTÁNÍ A ODČÍTÁNÍ  V OBORU DO 6</vt:lpstr>
      <vt:lpstr>Podle čísla uprav počet obrázků dokreslením.</vt:lpstr>
      <vt:lpstr>Řešení</vt:lpstr>
      <vt:lpstr>K drakovi připoj správné mašličky provázkem.</vt:lpstr>
      <vt:lpstr>Řešení</vt:lpstr>
      <vt:lpstr>Snímek 8</vt:lpstr>
      <vt:lpstr>Snímek 9</vt:lpstr>
      <vt:lpstr>Zdroje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Zdenda</dc:creator>
  <cp:lastModifiedBy>ZŠ Uh.Ostroh</cp:lastModifiedBy>
  <cp:revision>24</cp:revision>
  <dcterms:created xsi:type="dcterms:W3CDTF">2011-11-11T14:08:47Z</dcterms:created>
  <dcterms:modified xsi:type="dcterms:W3CDTF">2011-11-15T13:16:46Z</dcterms:modified>
</cp:coreProperties>
</file>