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6" r:id="rId3"/>
    <p:sldId id="257" r:id="rId4"/>
    <p:sldId id="258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58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D39267-3EE1-4399-9E27-2FC7863AF0B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c/Acid_rain_woods1.JPG/640px-Acid_rain_woods1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jsjxThWXLFg" TargetMode="External"/><Relationship Id="rId3" Type="http://schemas.openxmlformats.org/officeDocument/2006/relationships/hyperlink" Target="http://www.youtube.com/watch?v=RPLKytvszsQ" TargetMode="External"/><Relationship Id="rId7" Type="http://schemas.openxmlformats.org/officeDocument/2006/relationships/hyperlink" Target="http://www.youtube.com/watch?v=ENY6z2pj2pQ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hGGtLr_1BPA" TargetMode="External"/><Relationship Id="rId5" Type="http://schemas.openxmlformats.org/officeDocument/2006/relationships/hyperlink" Target="http://www.youtube.com/watch?v=A5H6DVe5FAI" TargetMode="External"/><Relationship Id="rId4" Type="http://schemas.openxmlformats.org/officeDocument/2006/relationships/hyperlink" Target="http://www.youtube.com/watch?v=WubWGhu_0h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91911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VY_32_INOVACE_II.CH9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3. 7. 2012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Prvky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5360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Síra: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fyzikální a chemické vlastnosti síry,  výroba, vybraná použití, vybrané sloučeniny. </a:t>
                      </a:r>
                      <a:r>
                        <a:rPr lang="cs-CZ" sz="1200" kern="120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08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nejvýznamnějšími vlastnostmi síry.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58363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SÍRA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SÍRA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latinský název: </a:t>
            </a:r>
            <a:r>
              <a:rPr lang="cs-CZ" b="1" dirty="0" err="1" smtClean="0">
                <a:solidFill>
                  <a:srgbClr val="FFFF00"/>
                </a:solidFill>
              </a:rPr>
              <a:t>Sulphur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značka: S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protonové číslo: 16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VI.A skupina, 3. perioda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nekov</a:t>
            </a:r>
          </a:p>
          <a:p>
            <a:r>
              <a:rPr lang="cs-CZ" b="1" dirty="0" err="1" smtClean="0">
                <a:solidFill>
                  <a:srgbClr val="FFFF00"/>
                </a:solidFill>
              </a:rPr>
              <a:t>t</a:t>
            </a:r>
            <a:r>
              <a:rPr lang="cs-CZ" b="1" baseline="-25000" dirty="0" err="1" smtClean="0">
                <a:solidFill>
                  <a:srgbClr val="FFFF00"/>
                </a:solidFill>
              </a:rPr>
              <a:t>t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>
                <a:solidFill>
                  <a:srgbClr val="FFFF00"/>
                </a:solidFill>
              </a:rPr>
              <a:t>= </a:t>
            </a:r>
            <a:r>
              <a:rPr lang="cs-CZ" b="1" dirty="0" smtClean="0">
                <a:solidFill>
                  <a:srgbClr val="FFFF00"/>
                </a:solidFill>
              </a:rPr>
              <a:t>119°C</a:t>
            </a:r>
            <a:r>
              <a:rPr lang="cs-CZ" b="1" dirty="0">
                <a:solidFill>
                  <a:srgbClr val="FFFF00"/>
                </a:solidFill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</a:rPr>
              <a:t>t</a:t>
            </a:r>
            <a:r>
              <a:rPr lang="cs-CZ" b="1" baseline="-25000" dirty="0" err="1" smtClean="0">
                <a:solidFill>
                  <a:srgbClr val="FFFF00"/>
                </a:solidFill>
              </a:rPr>
              <a:t>v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>
                <a:solidFill>
                  <a:srgbClr val="FFFF00"/>
                </a:solidFill>
              </a:rPr>
              <a:t>= </a:t>
            </a:r>
            <a:r>
              <a:rPr lang="cs-CZ" b="1" dirty="0" smtClean="0">
                <a:solidFill>
                  <a:srgbClr val="FFFF00"/>
                </a:solidFill>
              </a:rPr>
              <a:t>445°C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skupenství (normální p,T): pevná (žlutá)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více modifikací – rozdíl v uspořádání molekul</a:t>
            </a:r>
            <a:endParaRPr lang="cs-CZ" b="1" baseline="-25000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SÍRA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poměrně reaktivní, reaguje s většinou prvků PSP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b="1" u="sng" dirty="0" smtClean="0">
                <a:solidFill>
                  <a:srgbClr val="FFFF00"/>
                </a:solidFill>
              </a:rPr>
              <a:t>Výskyt:</a:t>
            </a:r>
            <a:r>
              <a:rPr lang="cs-CZ" b="1" dirty="0" smtClean="0">
                <a:solidFill>
                  <a:srgbClr val="FFFF00"/>
                </a:solidFill>
              </a:rPr>
              <a:t> volná (v blízkosti sopek – USA, Rusko, Sicílie...), ve sloučeninách (sulfidy – např. pyrit, galenit, sfalerit, sírany - sádrovec), součást bílkovin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Využití:</a:t>
            </a:r>
            <a:r>
              <a:rPr lang="cs-CZ" b="1" dirty="0" smtClean="0">
                <a:solidFill>
                  <a:srgbClr val="FFFF00"/>
                </a:solidFill>
              </a:rPr>
              <a:t> pyrotechnika (střelný prach: objev v Číně), vulkanizace kaučuku, výroba 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</a:rPr>
              <a:t>4</a:t>
            </a:r>
            <a:r>
              <a:rPr lang="cs-CZ" b="1" dirty="0" smtClean="0">
                <a:solidFill>
                  <a:srgbClr val="FFFF00"/>
                </a:solidFill>
              </a:rPr>
              <a:t>, součást fungicidů</a:t>
            </a:r>
            <a:endParaRPr lang="cs-CZ" b="1" u="sng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SÍRA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Sloučeniny: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S – prudce jedovatý plyn, zápach zkažených vajec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 – jedovatý plyn, vzniká hořením síry na vzduchu, vznik kyselých dešťů, meziprodukt při výrobě 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</a:rPr>
              <a:t>4 </a:t>
            </a:r>
            <a:r>
              <a:rPr lang="cs-CZ" b="1" dirty="0" smtClean="0">
                <a:solidFill>
                  <a:srgbClr val="FFFF00"/>
                </a:solidFill>
                <a:hlinkClick r:id="rId3"/>
              </a:rPr>
              <a:t>http://upload.wikimedia.org/wikipedia/commons/thumb/0/0c/Acid_rain_woods1.JPG/640px-Acid_rain_woods1.JPG</a:t>
            </a:r>
            <a:r>
              <a:rPr lang="cs-CZ" b="1" dirty="0" smtClean="0">
                <a:solidFill>
                  <a:srgbClr val="FFFF00"/>
                </a:solidFill>
              </a:rPr>
              <a:t> - zničený smrkový les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 – reakcí s vodou vznik 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</a:rPr>
              <a:t>4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</a:rPr>
              <a:t>4</a:t>
            </a:r>
            <a:r>
              <a:rPr lang="cs-CZ" b="1" dirty="0" smtClean="0">
                <a:solidFill>
                  <a:srgbClr val="FFFF00"/>
                </a:solidFill>
              </a:rPr>
              <a:t> – silná kyselina, základní průmyslová chemikálie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CuSO</a:t>
            </a:r>
            <a:r>
              <a:rPr lang="cs-CZ" b="1" baseline="-25000" dirty="0" smtClean="0">
                <a:solidFill>
                  <a:srgbClr val="FFFF00"/>
                </a:solidFill>
              </a:rPr>
              <a:t>4</a:t>
            </a:r>
            <a:r>
              <a:rPr lang="cs-CZ" b="1" dirty="0" smtClean="0">
                <a:solidFill>
                  <a:srgbClr val="FFFF00"/>
                </a:solidFill>
              </a:rPr>
              <a:t>.5H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O – modrá skalice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SÍRA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1"/>
            <a:ext cx="8229600" cy="4643469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youtube.com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watch</a:t>
            </a:r>
            <a:r>
              <a:rPr lang="cs-CZ" sz="2400" dirty="0" smtClean="0">
                <a:hlinkClick r:id="rId3"/>
              </a:rPr>
              <a:t>?v=</a:t>
            </a:r>
            <a:r>
              <a:rPr lang="cs-CZ" sz="2400" dirty="0" err="1" smtClean="0">
                <a:hlinkClick r:id="rId3"/>
              </a:rPr>
              <a:t>RPLKytvszsQ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–vlastnosti, příprava z CS</a:t>
            </a:r>
            <a:r>
              <a:rPr lang="cs-CZ" sz="2400" baseline="-25000" dirty="0" smtClean="0">
                <a:solidFill>
                  <a:srgbClr val="FFFF00"/>
                </a:solidFill>
              </a:rPr>
              <a:t>2</a:t>
            </a:r>
            <a:r>
              <a:rPr lang="cs-CZ" sz="2400" dirty="0" smtClean="0">
                <a:solidFill>
                  <a:srgbClr val="FFFF00"/>
                </a:solidFill>
              </a:rPr>
              <a:t>, hoření v kyslíku</a:t>
            </a:r>
          </a:p>
          <a:p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youtube.com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watch</a:t>
            </a:r>
            <a:r>
              <a:rPr lang="cs-CZ" sz="2400" dirty="0" smtClean="0">
                <a:hlinkClick r:id="rId4"/>
              </a:rPr>
              <a:t>?v=</a:t>
            </a:r>
            <a:r>
              <a:rPr lang="cs-CZ" sz="2400" dirty="0" err="1" smtClean="0">
                <a:hlinkClick r:id="rId4"/>
              </a:rPr>
              <a:t>WubWGhu</a:t>
            </a:r>
            <a:r>
              <a:rPr lang="cs-CZ" sz="2400" dirty="0" smtClean="0">
                <a:hlinkClick r:id="rId4"/>
              </a:rPr>
              <a:t>_0hg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 reakce se </a:t>
            </a:r>
            <a:r>
              <a:rPr lang="cs-CZ" sz="2400" dirty="0" err="1" smtClean="0">
                <a:solidFill>
                  <a:srgbClr val="FFFF00"/>
                </a:solidFill>
              </a:rPr>
              <a:t>Zn</a:t>
            </a:r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hlinkClick r:id="rId5"/>
              </a:rPr>
              <a:t>http://www.</a:t>
            </a:r>
            <a:r>
              <a:rPr lang="cs-CZ" sz="2400" dirty="0" err="1" smtClean="0">
                <a:hlinkClick r:id="rId5"/>
              </a:rPr>
              <a:t>youtube.com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watch</a:t>
            </a:r>
            <a:r>
              <a:rPr lang="cs-CZ" sz="2400" dirty="0" smtClean="0">
                <a:hlinkClick r:id="rId5"/>
              </a:rPr>
              <a:t>?v=A5H6DVe5FAI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 reakce s </a:t>
            </a:r>
            <a:r>
              <a:rPr lang="cs-CZ" sz="2400" dirty="0" err="1" smtClean="0">
                <a:solidFill>
                  <a:srgbClr val="FFFF00"/>
                </a:solidFill>
              </a:rPr>
              <a:t>Fe</a:t>
            </a:r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hlinkClick r:id="rId6"/>
              </a:rPr>
              <a:t>http://www.</a:t>
            </a:r>
            <a:r>
              <a:rPr lang="cs-CZ" sz="2400" dirty="0" err="1" smtClean="0">
                <a:hlinkClick r:id="rId6"/>
              </a:rPr>
              <a:t>youtube.com</a:t>
            </a:r>
            <a:r>
              <a:rPr lang="cs-CZ" sz="2400" dirty="0" smtClean="0">
                <a:hlinkClick r:id="rId6"/>
              </a:rPr>
              <a:t>/</a:t>
            </a:r>
            <a:r>
              <a:rPr lang="cs-CZ" sz="2400" dirty="0" err="1" smtClean="0">
                <a:hlinkClick r:id="rId6"/>
              </a:rPr>
              <a:t>watch</a:t>
            </a:r>
            <a:r>
              <a:rPr lang="cs-CZ" sz="2400" dirty="0" smtClean="0">
                <a:hlinkClick r:id="rId6"/>
              </a:rPr>
              <a:t>?v=</a:t>
            </a:r>
            <a:r>
              <a:rPr lang="cs-CZ" sz="2400" dirty="0" err="1" smtClean="0">
                <a:hlinkClick r:id="rId6"/>
              </a:rPr>
              <a:t>hGGtLr</a:t>
            </a:r>
            <a:r>
              <a:rPr lang="cs-CZ" sz="2400" dirty="0" smtClean="0">
                <a:hlinkClick r:id="rId6"/>
              </a:rPr>
              <a:t>_1BPA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 plastická síra</a:t>
            </a:r>
          </a:p>
          <a:p>
            <a:r>
              <a:rPr lang="cs-CZ" sz="2400" dirty="0" smtClean="0">
                <a:hlinkClick r:id="rId7"/>
              </a:rPr>
              <a:t>http://www.</a:t>
            </a:r>
            <a:r>
              <a:rPr lang="cs-CZ" sz="2400" dirty="0" err="1" smtClean="0">
                <a:hlinkClick r:id="rId7"/>
              </a:rPr>
              <a:t>youtube.com</a:t>
            </a:r>
            <a:r>
              <a:rPr lang="cs-CZ" sz="2400" dirty="0" smtClean="0">
                <a:hlinkClick r:id="rId7"/>
              </a:rPr>
              <a:t>/</a:t>
            </a:r>
            <a:r>
              <a:rPr lang="cs-CZ" sz="2400" dirty="0" err="1" smtClean="0">
                <a:hlinkClick r:id="rId7"/>
              </a:rPr>
              <a:t>watch</a:t>
            </a:r>
            <a:r>
              <a:rPr lang="cs-CZ" sz="2400" dirty="0" smtClean="0">
                <a:hlinkClick r:id="rId7"/>
              </a:rPr>
              <a:t>?v=ENY6z2pj2pQ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 těžba síry (Indonésie)</a:t>
            </a:r>
          </a:p>
          <a:p>
            <a:r>
              <a:rPr lang="cs-CZ" sz="2400" dirty="0" smtClean="0">
                <a:hlinkClick r:id="rId8"/>
              </a:rPr>
              <a:t>http://www.</a:t>
            </a:r>
            <a:r>
              <a:rPr lang="cs-CZ" sz="2400" dirty="0" err="1" smtClean="0">
                <a:hlinkClick r:id="rId8"/>
              </a:rPr>
              <a:t>youtube.com</a:t>
            </a:r>
            <a:r>
              <a:rPr lang="cs-CZ" sz="2400" dirty="0" smtClean="0">
                <a:hlinkClick r:id="rId8"/>
              </a:rPr>
              <a:t>/</a:t>
            </a:r>
            <a:r>
              <a:rPr lang="cs-CZ" sz="2400" dirty="0" err="1" smtClean="0">
                <a:hlinkClick r:id="rId8"/>
              </a:rPr>
              <a:t>watch</a:t>
            </a:r>
            <a:r>
              <a:rPr lang="cs-CZ" sz="2400" dirty="0" smtClean="0">
                <a:hlinkClick r:id="rId8"/>
              </a:rPr>
              <a:t>?v=</a:t>
            </a:r>
            <a:r>
              <a:rPr lang="cs-CZ" sz="2400" dirty="0" err="1" smtClean="0">
                <a:hlinkClick r:id="rId8"/>
              </a:rPr>
              <a:t>jsjxThWXLFg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 střelný prach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SÍRA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jednoduché shrnutí: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Symbol síry?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S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Latinský název?</a:t>
            </a:r>
          </a:p>
          <a:p>
            <a:pPr>
              <a:buNone/>
            </a:pPr>
            <a:r>
              <a:rPr lang="cs-CZ" sz="3400" b="1" dirty="0" err="1" smtClean="0">
                <a:solidFill>
                  <a:srgbClr val="FFFF00"/>
                </a:solidFill>
              </a:rPr>
              <a:t>Sulphur</a:t>
            </a:r>
            <a:endParaRPr lang="cs-CZ" sz="3400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Výskyt v přírodě?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Volná a ve sloučeninách – např. pyrit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Skupenství, barva?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Pevná, žlutá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Chemické vlastnosti?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Reaktivní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Významné sloučeniny?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např. H</a:t>
            </a:r>
            <a:r>
              <a:rPr lang="cs-CZ" sz="34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400" b="1" dirty="0" smtClean="0">
                <a:solidFill>
                  <a:srgbClr val="FFFF00"/>
                </a:solidFill>
              </a:rPr>
              <a:t>SO</a:t>
            </a:r>
            <a:r>
              <a:rPr lang="cs-CZ" sz="3400" b="1" baseline="-25000" dirty="0" smtClean="0">
                <a:solidFill>
                  <a:srgbClr val="FFFF00"/>
                </a:solidFill>
              </a:rPr>
              <a:t>4</a:t>
            </a:r>
            <a:r>
              <a:rPr lang="cs-CZ" sz="3400" b="1" dirty="0" smtClean="0">
                <a:solidFill>
                  <a:srgbClr val="FFFF00"/>
                </a:solidFill>
              </a:rPr>
              <a:t>, H</a:t>
            </a:r>
            <a:r>
              <a:rPr lang="cs-CZ" sz="34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400" b="1" dirty="0" smtClean="0">
                <a:solidFill>
                  <a:srgbClr val="FFFF00"/>
                </a:solidFill>
              </a:rPr>
              <a:t>S, SO</a:t>
            </a:r>
            <a:r>
              <a:rPr lang="cs-CZ" sz="34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400" b="1" dirty="0" smtClean="0">
                <a:solidFill>
                  <a:srgbClr val="FFFF00"/>
                </a:solidFill>
              </a:rPr>
              <a:t>, modrá skalice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Reaguje s kovy?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Ano, např. se </a:t>
            </a:r>
            <a:r>
              <a:rPr lang="cs-CZ" sz="3400" b="1" dirty="0" err="1" smtClean="0">
                <a:solidFill>
                  <a:srgbClr val="FFFF00"/>
                </a:solidFill>
              </a:rPr>
              <a:t>Zn</a:t>
            </a:r>
            <a:r>
              <a:rPr lang="cs-CZ" sz="3400" b="1" dirty="0" smtClean="0">
                <a:solidFill>
                  <a:srgbClr val="FFFF00"/>
                </a:solidFill>
              </a:rPr>
              <a:t>, </a:t>
            </a:r>
            <a:r>
              <a:rPr lang="cs-CZ" sz="3400" b="1" dirty="0" err="1" smtClean="0">
                <a:solidFill>
                  <a:srgbClr val="FFFF00"/>
                </a:solidFill>
              </a:rPr>
              <a:t>Fe</a:t>
            </a:r>
            <a:endParaRPr lang="cs-CZ" sz="3400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1004</TotalTime>
  <Words>392</Words>
  <Application>Microsoft Office PowerPoint</Application>
  <PresentationFormat>Předvádění na obrazovce (4:3)</PresentationFormat>
  <Paragraphs>68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SÍRA</vt:lpstr>
      <vt:lpstr>SÍRA</vt:lpstr>
      <vt:lpstr>SÍRA</vt:lpstr>
      <vt:lpstr>SÍRA</vt:lpstr>
      <vt:lpstr>SÍRA</vt:lpstr>
      <vt:lpstr>SÍRA – jednoduché shrnutí: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Síra</dc:title>
  <dc:creator>User1</dc:creator>
  <cp:lastModifiedBy>Jirka</cp:lastModifiedBy>
  <cp:revision>112</cp:revision>
  <dcterms:created xsi:type="dcterms:W3CDTF">2012-11-21T17:26:46Z</dcterms:created>
  <dcterms:modified xsi:type="dcterms:W3CDTF">2013-05-09T17:29:35Z</dcterms:modified>
</cp:coreProperties>
</file>