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60" r:id="rId6"/>
    <p:sldId id="261" r:id="rId7"/>
    <p:sldId id="265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51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C0DD22D-D188-4773-BE8E-E144E9F7A3B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DEF54B-4FC0-4409-A2E6-0FD80B25DE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39588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2FC1135-2528-4AD8-A12B-6D19B6CA3B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DDE03-C2AB-454B-8627-F24FF3C2C7F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B24BD-D833-44A8-A8FE-B9C9376A0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EB213-AB81-4FFD-ADA9-C17EC72B2F10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CB0B6-DB0A-4035-9DF1-8CCDA54D0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518F9-AEAE-4B4A-93EE-D6B2C8A7DDF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3141-0C4B-4DD4-9446-87B244452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3C756-BA45-4790-9DC7-8843B1254D6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6FA72-58F6-4D13-B194-3EE3D9996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12B31-4926-4671-BA90-AF9453B7D97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5E6AA-845F-41B1-931F-5269E567C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A07AB-2697-4EC9-9835-9BDF9847F979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E50A5-5265-4F1E-8D28-3796BA635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21EF0-D80B-4E59-8E97-85F63FE5B6A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BE8B7-77C5-4EB8-874B-EAEF0F66A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CF73F9-FFC8-4239-863B-9E1B0163C037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98510-6498-4008-ADBA-FDF352E29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2A74D-FE9C-4B48-AC7D-6BD0D4AA08BB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5F256-EAFD-4A96-941B-9AD864CB8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596E0-070C-435F-BB78-ABEF89FAF82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0414D-2E94-4032-B518-FA06A2CBD3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ED7C8-A369-47E5-9324-2101AFB9494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37C14-AB78-45F5-8A9C-21CC5725A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1BD792-2049-417B-8AAD-FBDB02AEE100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41944E-6358-4830-943E-ED582DFB2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dissolv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5/5e/Nitric-acid-3D-vdW.png/694px-Nitric-acid-3D-vdW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Oa2v0Y0leU" TargetMode="External"/><Relationship Id="rId7" Type="http://schemas.openxmlformats.org/officeDocument/2006/relationships/hyperlink" Target="https://www.youtube.com/watch?v=uwb2HQOIOUI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XoqU1GfIOkI" TargetMode="External"/><Relationship Id="rId5" Type="http://schemas.openxmlformats.org/officeDocument/2006/relationships/hyperlink" Target="https://www.youtube.com/watch?v=hUX_cpFWNso" TargetMode="External"/><Relationship Id="rId4" Type="http://schemas.openxmlformats.org/officeDocument/2006/relationships/hyperlink" Target="https://www.youtube.com/watch?v=d6hPgGV_qA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 noGrp="1"/>
          </p:cNvGraphicFramePr>
          <p:nvPr/>
        </p:nvGraphicFramePr>
        <p:xfrm>
          <a:off x="428625" y="571500"/>
          <a:ext cx="8358188" cy="3465830"/>
        </p:xfrm>
        <a:graphic>
          <a:graphicData uri="http://schemas.openxmlformats.org/drawingml/2006/table">
            <a:tbl>
              <a:tblPr/>
              <a:tblGrid>
                <a:gridCol w="4006850"/>
                <a:gridCol w="4351338"/>
              </a:tblGrid>
              <a:tr h="184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VY_32_INOVACE_II.CH10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17. 2. 2013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Kyseliny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Kyselina dusičná: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vlastnosti, výroba, vybraná použití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vlastnostmi kyseliny dusičné. K plnému využití učebního materiálu je třeba připojení k internetu, neboť prezentace obsahuje odkazy na video ukázky. 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11150">
                <a:tc gridSpan="2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Eduard Šram.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357694"/>
            <a:ext cx="54070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dusičná HNO</a:t>
            </a:r>
            <a:r>
              <a:rPr lang="cs-CZ" sz="60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sz="6000" b="1" baseline="-25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dusičná HNO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FFFF00"/>
                </a:solidFill>
              </a:rPr>
              <a:t>silná kyselina</a:t>
            </a:r>
          </a:p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FFFF00"/>
                </a:solidFill>
              </a:rPr>
              <a:t>vzorec: HNO</a:t>
            </a:r>
            <a:r>
              <a:rPr lang="cs-CZ" b="1" baseline="-25000" smtClean="0">
                <a:solidFill>
                  <a:srgbClr val="FFFF00"/>
                </a:solidFill>
              </a:rPr>
              <a:t>3</a:t>
            </a:r>
          </a:p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FFFF00"/>
                </a:solidFill>
                <a:hlinkClick r:id="rId2"/>
              </a:rPr>
              <a:t>struktura</a:t>
            </a:r>
            <a:endParaRPr lang="cs-CZ" b="1" smtClean="0">
              <a:solidFill>
                <a:srgbClr val="FFFF00"/>
              </a:solidFill>
            </a:endParaRPr>
          </a:p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FFFF00"/>
                </a:solidFill>
              </a:rPr>
              <a:t>molární hmotnost: 63 g/mol</a:t>
            </a:r>
          </a:p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FFFF00"/>
                </a:solidFill>
              </a:rPr>
              <a:t>směs s vodou: 68,4 %</a:t>
            </a:r>
          </a:p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FFFF00"/>
                </a:solidFill>
              </a:rPr>
              <a:t>žíravina, poškozuje pokožku a sliznice</a:t>
            </a:r>
          </a:p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FFFF00"/>
                </a:solidFill>
              </a:rPr>
              <a:t>t</a:t>
            </a:r>
            <a:r>
              <a:rPr lang="cs-CZ" b="1" baseline="-25000" smtClean="0">
                <a:solidFill>
                  <a:srgbClr val="FFFF00"/>
                </a:solidFill>
              </a:rPr>
              <a:t>t</a:t>
            </a:r>
            <a:r>
              <a:rPr lang="cs-CZ" b="1" smtClean="0">
                <a:solidFill>
                  <a:srgbClr val="FFFF00"/>
                </a:solidFill>
              </a:rPr>
              <a:t> = 84,1°C</a:t>
            </a:r>
            <a:r>
              <a:rPr lang="cs-CZ" b="1" smtClean="0">
                <a:solidFill>
                  <a:srgbClr val="FFFF00"/>
                </a:solidFill>
                <a:latin typeface="Arial" charset="0"/>
              </a:rPr>
              <a:t>,</a:t>
            </a:r>
            <a:r>
              <a:rPr lang="cs-CZ" b="1" smtClean="0">
                <a:solidFill>
                  <a:srgbClr val="FFFF00"/>
                </a:solidFill>
              </a:rPr>
              <a:t> t</a:t>
            </a:r>
            <a:r>
              <a:rPr lang="cs-CZ" b="1" baseline="-25000" smtClean="0">
                <a:solidFill>
                  <a:srgbClr val="FFFF00"/>
                </a:solidFill>
              </a:rPr>
              <a:t>v</a:t>
            </a:r>
            <a:r>
              <a:rPr lang="cs-CZ" b="1" smtClean="0">
                <a:solidFill>
                  <a:srgbClr val="FFFF00"/>
                </a:solidFill>
              </a:rPr>
              <a:t> =</a:t>
            </a:r>
            <a:r>
              <a:rPr lang="cs-CZ" b="1" smtClean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cs-CZ" b="1" smtClean="0">
                <a:solidFill>
                  <a:srgbClr val="FFFF00"/>
                </a:solidFill>
              </a:rPr>
              <a:t>120,7°C</a:t>
            </a:r>
          </a:p>
          <a:p>
            <a:pPr>
              <a:lnSpc>
                <a:spcPct val="90000"/>
              </a:lnSpc>
            </a:pPr>
            <a:r>
              <a:rPr lang="cs-CZ" b="1" smtClean="0">
                <a:solidFill>
                  <a:srgbClr val="FFFF00"/>
                </a:solidFill>
              </a:rPr>
              <a:t>skupenství (normální p,T): kapalina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229600" cy="84613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dusičná HNO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sz="53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na vzduchu se rozkládá: 4HNO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→ 4NO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+ 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+ 2H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</a:t>
            </a:r>
            <a:endParaRPr lang="cs-CZ" b="1" baseline="-25000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silné oxidovadlo, nitrace rozličných látek</a:t>
            </a:r>
            <a:endParaRPr lang="cs-CZ" b="1" dirty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tvorba </a:t>
            </a:r>
            <a:r>
              <a:rPr lang="cs-CZ" b="1" u="sng" dirty="0" smtClean="0">
                <a:solidFill>
                  <a:srgbClr val="FFFF00"/>
                </a:solidFill>
              </a:rPr>
              <a:t>dusičnanů</a:t>
            </a:r>
            <a:r>
              <a:rPr lang="cs-CZ" b="1" dirty="0" smtClean="0">
                <a:solidFill>
                  <a:srgbClr val="FFFF00"/>
                </a:solidFill>
              </a:rPr>
              <a:t> (soli kyseliny dusičné): reakcí </a:t>
            </a:r>
            <a:r>
              <a:rPr lang="cs-CZ" b="1" dirty="0" smtClean="0">
                <a:solidFill>
                  <a:srgbClr val="FFFF00"/>
                </a:solidFill>
              </a:rPr>
              <a:t>    s </a:t>
            </a:r>
            <a:r>
              <a:rPr lang="cs-CZ" b="1" dirty="0" smtClean="0">
                <a:solidFill>
                  <a:srgbClr val="FFFF00"/>
                </a:solidFill>
              </a:rPr>
              <a:t>hydroxidy, oxidy, solemi slabších kyselin, např.: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FF00"/>
                </a:solidFill>
              </a:rPr>
              <a:t>HNO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+ </a:t>
            </a:r>
            <a:r>
              <a:rPr lang="cs-CZ" b="1" dirty="0" err="1" smtClean="0">
                <a:solidFill>
                  <a:srgbClr val="FFFF00"/>
                </a:solidFill>
              </a:rPr>
              <a:t>NaOH</a:t>
            </a:r>
            <a:r>
              <a:rPr lang="cs-CZ" b="1" dirty="0" smtClean="0">
                <a:solidFill>
                  <a:srgbClr val="FFFF00"/>
                </a:solidFill>
              </a:rPr>
              <a:t> →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 + NaNO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b="1" dirty="0" smtClean="0">
                <a:solidFill>
                  <a:srgbClr val="FFFF00"/>
                </a:solidFill>
              </a:rPr>
              <a:t>CaO + 2 HNO</a:t>
            </a:r>
            <a:r>
              <a:rPr lang="pt-BR" b="1" baseline="-25000" dirty="0" smtClean="0">
                <a:solidFill>
                  <a:srgbClr val="FFFF00"/>
                </a:solidFill>
              </a:rPr>
              <a:t>3</a:t>
            </a:r>
            <a:r>
              <a:rPr lang="pt-BR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→ </a:t>
            </a:r>
            <a:r>
              <a:rPr lang="pt-BR" b="1" dirty="0" smtClean="0">
                <a:solidFill>
                  <a:srgbClr val="FFFF00"/>
                </a:solidFill>
              </a:rPr>
              <a:t>Ca(NO</a:t>
            </a:r>
            <a:r>
              <a:rPr lang="pt-BR" b="1" baseline="-25000" dirty="0" smtClean="0">
                <a:solidFill>
                  <a:srgbClr val="FFFF00"/>
                </a:solidFill>
              </a:rPr>
              <a:t>3</a:t>
            </a:r>
            <a:r>
              <a:rPr lang="pt-BR" b="1" dirty="0" smtClean="0">
                <a:solidFill>
                  <a:srgbClr val="FFFF00"/>
                </a:solidFill>
              </a:rPr>
              <a:t>)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 + H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0</a:t>
            </a:r>
            <a:endParaRPr lang="cs-CZ" b="1" dirty="0" smtClean="0">
              <a:solidFill>
                <a:srgbClr val="FFFF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b="1" dirty="0" smtClean="0">
                <a:solidFill>
                  <a:srgbClr val="FFFF00"/>
                </a:solidFill>
              </a:rPr>
              <a:t>CaCO</a:t>
            </a:r>
            <a:r>
              <a:rPr lang="pt-BR" b="1" baseline="-25000" dirty="0" smtClean="0">
                <a:solidFill>
                  <a:srgbClr val="FFFF00"/>
                </a:solidFill>
              </a:rPr>
              <a:t>3</a:t>
            </a:r>
            <a:r>
              <a:rPr lang="pt-BR" b="1" dirty="0" smtClean="0">
                <a:solidFill>
                  <a:srgbClr val="FFFF00"/>
                </a:solidFill>
              </a:rPr>
              <a:t> + 2HNO</a:t>
            </a:r>
            <a:r>
              <a:rPr lang="pt-BR" b="1" baseline="-25000" dirty="0" smtClean="0">
                <a:solidFill>
                  <a:srgbClr val="FFFF00"/>
                </a:solidFill>
              </a:rPr>
              <a:t>3</a:t>
            </a:r>
            <a:r>
              <a:rPr lang="pt-BR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→ </a:t>
            </a:r>
            <a:r>
              <a:rPr lang="pt-BR" b="1" dirty="0" smtClean="0">
                <a:solidFill>
                  <a:srgbClr val="FFFF00"/>
                </a:solidFill>
              </a:rPr>
              <a:t>Ca(NO</a:t>
            </a:r>
            <a:r>
              <a:rPr lang="pt-BR" b="1" baseline="-25000" dirty="0" smtClean="0">
                <a:solidFill>
                  <a:srgbClr val="FFFF00"/>
                </a:solidFill>
              </a:rPr>
              <a:t>3</a:t>
            </a:r>
            <a:r>
              <a:rPr lang="pt-BR" b="1" dirty="0" smtClean="0">
                <a:solidFill>
                  <a:srgbClr val="FFFF00"/>
                </a:solidFill>
              </a:rPr>
              <a:t>)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 + CO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 + H</a:t>
            </a:r>
            <a:r>
              <a:rPr lang="pt-BR" b="1" baseline="-25000" dirty="0" smtClean="0">
                <a:solidFill>
                  <a:srgbClr val="FFFF00"/>
                </a:solidFill>
              </a:rPr>
              <a:t>2</a:t>
            </a:r>
            <a:r>
              <a:rPr lang="pt-BR" b="1" dirty="0" smtClean="0">
                <a:solidFill>
                  <a:srgbClr val="FFFF00"/>
                </a:solidFill>
              </a:rPr>
              <a:t>O</a:t>
            </a: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FF00"/>
                </a:solidFill>
              </a:rPr>
              <a:t>ve vodě: HNO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+ 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 → 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baseline="30000" dirty="0" smtClean="0">
                <a:solidFill>
                  <a:srgbClr val="FFFF00"/>
                </a:solidFill>
              </a:rPr>
              <a:t>-</a:t>
            </a:r>
            <a:r>
              <a:rPr lang="cs-CZ" b="1" dirty="0" smtClean="0">
                <a:solidFill>
                  <a:srgbClr val="FFFF00"/>
                </a:solidFill>
              </a:rPr>
              <a:t> + H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O</a:t>
            </a:r>
            <a:r>
              <a:rPr lang="cs-CZ" b="1" baseline="30000" dirty="0" smtClean="0">
                <a:solidFill>
                  <a:srgbClr val="FFFF00"/>
                </a:solidFill>
              </a:rPr>
              <a:t>+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baseline="30000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dusičná HNO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686300"/>
          </a:xfrm>
        </p:spPr>
        <p:txBody>
          <a:bodyPr/>
          <a:lstStyle/>
          <a:p>
            <a:r>
              <a:rPr lang="cs-CZ" sz="3600" b="1" u="sng" dirty="0" smtClean="0">
                <a:solidFill>
                  <a:srgbClr val="FFFF00"/>
                </a:solidFill>
              </a:rPr>
              <a:t>reakce s kovy</a:t>
            </a:r>
            <a:r>
              <a:rPr lang="cs-CZ" sz="3600" b="1" dirty="0" smtClean="0">
                <a:solidFill>
                  <a:srgbClr val="FFFF00"/>
                </a:solidFill>
              </a:rPr>
              <a:t>: </a:t>
            </a:r>
          </a:p>
          <a:p>
            <a:pPr algn="ctr">
              <a:buFont typeface="Arial" charset="0"/>
              <a:buNone/>
            </a:pPr>
            <a:r>
              <a:rPr lang="cs-CZ" b="1" dirty="0" err="1" smtClean="0">
                <a:solidFill>
                  <a:srgbClr val="FFFF00"/>
                </a:solidFill>
              </a:rPr>
              <a:t>Cu</a:t>
            </a:r>
            <a:r>
              <a:rPr lang="cs-CZ" b="1" dirty="0" smtClean="0">
                <a:solidFill>
                  <a:srgbClr val="FFFF00"/>
                </a:solidFill>
              </a:rPr>
              <a:t> + 4HNO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(</a:t>
            </a:r>
            <a:r>
              <a:rPr lang="cs-CZ" b="1" dirty="0" err="1" smtClean="0">
                <a:solidFill>
                  <a:srgbClr val="FFFF00"/>
                </a:solidFill>
              </a:rPr>
              <a:t>konc</a:t>
            </a:r>
            <a:r>
              <a:rPr lang="cs-CZ" b="1" dirty="0" smtClean="0">
                <a:solidFill>
                  <a:srgbClr val="FFFF00"/>
                </a:solidFill>
              </a:rPr>
              <a:t>.) → </a:t>
            </a:r>
            <a:r>
              <a:rPr lang="cs-CZ" b="1" dirty="0" err="1" smtClean="0">
                <a:solidFill>
                  <a:srgbClr val="FFFF00"/>
                </a:solidFill>
              </a:rPr>
              <a:t>Cu</a:t>
            </a:r>
            <a:r>
              <a:rPr lang="cs-CZ" b="1" dirty="0" smtClean="0">
                <a:solidFill>
                  <a:srgbClr val="FFFF00"/>
                </a:solidFill>
              </a:rPr>
              <a:t>(NO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+ 2NO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+ 2H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</a:t>
            </a:r>
          </a:p>
          <a:p>
            <a:pPr algn="ctr">
              <a:buFont typeface="Arial" charset="0"/>
              <a:buNone/>
            </a:pPr>
            <a:r>
              <a:rPr lang="cs-CZ" b="1" dirty="0" smtClean="0">
                <a:solidFill>
                  <a:srgbClr val="FFFF00"/>
                </a:solidFill>
              </a:rPr>
              <a:t>3Cu + 8HNO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(zřeď.) → 3Cu(NO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+ 2NO + 4H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O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nereaguje s Au, </a:t>
            </a:r>
            <a:r>
              <a:rPr lang="cs-CZ" sz="3600" b="1" dirty="0" err="1" smtClean="0">
                <a:solidFill>
                  <a:srgbClr val="FFFF00"/>
                </a:solidFill>
              </a:rPr>
              <a:t>Pt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r>
              <a:rPr lang="cs-CZ" sz="3600" b="1" u="sng" dirty="0" smtClean="0">
                <a:solidFill>
                  <a:srgbClr val="FFFF00"/>
                </a:solidFill>
              </a:rPr>
              <a:t>pasivace kovů</a:t>
            </a:r>
            <a:r>
              <a:rPr lang="cs-CZ" sz="3600" b="1" dirty="0" smtClean="0">
                <a:solidFill>
                  <a:srgbClr val="FFFF00"/>
                </a:solidFill>
              </a:rPr>
              <a:t>: pokrytí povrchu kovu nerozpustným produktem zabraňujícím další reakci, např. Al, </a:t>
            </a:r>
            <a:r>
              <a:rPr lang="cs-CZ" sz="3600" b="1" dirty="0" err="1" smtClean="0">
                <a:solidFill>
                  <a:srgbClr val="FFFF00"/>
                </a:solidFill>
              </a:rPr>
              <a:t>Fe</a:t>
            </a:r>
            <a:endParaRPr lang="cs-CZ" sz="3600" b="1" dirty="0" smtClean="0">
              <a:solidFill>
                <a:srgbClr val="FFFF00"/>
              </a:solidFill>
              <a:latin typeface="Arial" charset="0"/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lučavka královská: směs HNO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3</a:t>
            </a:r>
            <a:r>
              <a:rPr lang="cs-CZ" sz="3600" b="1" dirty="0" smtClean="0">
                <a:solidFill>
                  <a:srgbClr val="FFFF00"/>
                </a:solidFill>
              </a:rPr>
              <a:t> a </a:t>
            </a:r>
            <a:r>
              <a:rPr lang="cs-CZ" sz="3600" b="1" dirty="0" err="1" smtClean="0">
                <a:solidFill>
                  <a:srgbClr val="FFFF00"/>
                </a:solidFill>
              </a:rPr>
              <a:t>HCl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Font typeface="Arial" charset="0"/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dusičná HNO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cs-CZ" sz="4000" b="1" u="sng" smtClean="0">
                <a:solidFill>
                  <a:srgbClr val="FFFF00"/>
                </a:solidFill>
              </a:rPr>
              <a:t>Výroba</a:t>
            </a:r>
            <a:endParaRPr lang="cs-CZ" sz="4000" b="1" smtClean="0">
              <a:solidFill>
                <a:srgbClr val="FFFF00"/>
              </a:solidFill>
            </a:endParaRPr>
          </a:p>
          <a:p>
            <a:r>
              <a:rPr lang="cs-CZ" sz="3600" b="1" smtClean="0">
                <a:solidFill>
                  <a:srgbClr val="FFFF00"/>
                </a:solidFill>
              </a:rPr>
              <a:t>4 NH</a:t>
            </a:r>
            <a:r>
              <a:rPr lang="cs-CZ" sz="3600" b="1" baseline="-25000" smtClean="0">
                <a:solidFill>
                  <a:srgbClr val="FFFF00"/>
                </a:solidFill>
              </a:rPr>
              <a:t>3</a:t>
            </a:r>
            <a:r>
              <a:rPr lang="cs-CZ" sz="3600" b="1" smtClean="0">
                <a:solidFill>
                  <a:srgbClr val="FFFF00"/>
                </a:solidFill>
              </a:rPr>
              <a:t> + 5 O</a:t>
            </a:r>
            <a:r>
              <a:rPr lang="cs-CZ" sz="3600" b="1" baseline="-25000" smtClean="0">
                <a:solidFill>
                  <a:srgbClr val="FFFF00"/>
                </a:solidFill>
              </a:rPr>
              <a:t>2</a:t>
            </a:r>
            <a:r>
              <a:rPr lang="cs-CZ" sz="3600" b="1" smtClean="0">
                <a:solidFill>
                  <a:srgbClr val="FFFF00"/>
                </a:solidFill>
              </a:rPr>
              <a:t> → 4 NO + 6 H</a:t>
            </a:r>
            <a:r>
              <a:rPr lang="cs-CZ" sz="3600" b="1" baseline="-25000" smtClean="0">
                <a:solidFill>
                  <a:srgbClr val="FFFF00"/>
                </a:solidFill>
              </a:rPr>
              <a:t>2</a:t>
            </a:r>
            <a:r>
              <a:rPr lang="cs-CZ" sz="3600" b="1" smtClean="0">
                <a:solidFill>
                  <a:srgbClr val="FFFF00"/>
                </a:solidFill>
              </a:rPr>
              <a:t>O katalytické spalování amoniaku</a:t>
            </a:r>
          </a:p>
          <a:p>
            <a:r>
              <a:rPr lang="cs-CZ" sz="3600" b="1" smtClean="0">
                <a:solidFill>
                  <a:srgbClr val="FFFF00"/>
                </a:solidFill>
              </a:rPr>
              <a:t>2 NO + O</a:t>
            </a:r>
            <a:r>
              <a:rPr lang="cs-CZ" sz="3600" b="1" baseline="-25000" smtClean="0">
                <a:solidFill>
                  <a:srgbClr val="FFFF00"/>
                </a:solidFill>
              </a:rPr>
              <a:t>2</a:t>
            </a:r>
            <a:r>
              <a:rPr lang="cs-CZ" sz="3600" b="1" smtClean="0">
                <a:solidFill>
                  <a:srgbClr val="FFFF00"/>
                </a:solidFill>
              </a:rPr>
              <a:t> → 2 NO</a:t>
            </a:r>
            <a:r>
              <a:rPr lang="cs-CZ" sz="3600" b="1" baseline="-25000" smtClean="0">
                <a:solidFill>
                  <a:srgbClr val="FFFF00"/>
                </a:solidFill>
              </a:rPr>
              <a:t>2 </a:t>
            </a:r>
            <a:r>
              <a:rPr lang="cs-CZ" sz="3600" b="1" smtClean="0">
                <a:solidFill>
                  <a:srgbClr val="FFFF00"/>
                </a:solidFill>
              </a:rPr>
              <a:t>oxidace NO</a:t>
            </a:r>
          </a:p>
          <a:p>
            <a:r>
              <a:rPr lang="cs-CZ" sz="3600" b="1" smtClean="0">
                <a:solidFill>
                  <a:srgbClr val="FFFF00"/>
                </a:solidFill>
              </a:rPr>
              <a:t>3 NO</a:t>
            </a:r>
            <a:r>
              <a:rPr lang="cs-CZ" sz="3600" b="1" baseline="-25000" smtClean="0">
                <a:solidFill>
                  <a:srgbClr val="FFFF00"/>
                </a:solidFill>
              </a:rPr>
              <a:t>2</a:t>
            </a:r>
            <a:r>
              <a:rPr lang="cs-CZ" sz="3600" b="1" smtClean="0">
                <a:solidFill>
                  <a:srgbClr val="FFFF00"/>
                </a:solidFill>
              </a:rPr>
              <a:t> + H</a:t>
            </a:r>
            <a:r>
              <a:rPr lang="cs-CZ" sz="3600" b="1" baseline="-25000" smtClean="0">
                <a:solidFill>
                  <a:srgbClr val="FFFF00"/>
                </a:solidFill>
              </a:rPr>
              <a:t>2</a:t>
            </a:r>
            <a:r>
              <a:rPr lang="cs-CZ" sz="3600" b="1" smtClean="0">
                <a:solidFill>
                  <a:srgbClr val="FFFF00"/>
                </a:solidFill>
              </a:rPr>
              <a:t>O → 2 HNO</a:t>
            </a:r>
            <a:r>
              <a:rPr lang="cs-CZ" sz="3600" b="1" baseline="-25000" smtClean="0">
                <a:solidFill>
                  <a:srgbClr val="FFFF00"/>
                </a:solidFill>
              </a:rPr>
              <a:t>3</a:t>
            </a:r>
            <a:r>
              <a:rPr lang="cs-CZ" sz="3600" b="1" smtClean="0">
                <a:solidFill>
                  <a:srgbClr val="FFFF00"/>
                </a:solidFill>
              </a:rPr>
              <a:t> + NO reakce oxidu dusičitého s vodou</a:t>
            </a:r>
          </a:p>
          <a:p>
            <a:endParaRPr lang="cs-CZ" b="1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dusičná HNO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 rtlCol="0">
            <a:normAutofit fontScale="925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u="sng" dirty="0" smtClean="0">
                <a:solidFill>
                  <a:srgbClr val="FFFF00"/>
                </a:solidFill>
              </a:rPr>
              <a:t>Použití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u="sng" dirty="0" smtClean="0">
                <a:solidFill>
                  <a:srgbClr val="FFFF00"/>
                </a:solidFill>
              </a:rPr>
              <a:t>nitrační směs</a:t>
            </a:r>
            <a:r>
              <a:rPr lang="cs-CZ" sz="3600" b="1" dirty="0" smtClean="0">
                <a:solidFill>
                  <a:srgbClr val="FFFF00"/>
                </a:solidFill>
              </a:rPr>
              <a:t>: </a:t>
            </a:r>
            <a:r>
              <a:rPr lang="cs-CZ" sz="3600" b="1" dirty="0" err="1" smtClean="0">
                <a:solidFill>
                  <a:srgbClr val="FFFF00"/>
                </a:solidFill>
              </a:rPr>
              <a:t>směs</a:t>
            </a:r>
            <a:r>
              <a:rPr lang="cs-CZ" sz="3600" b="1" dirty="0" smtClean="0">
                <a:solidFill>
                  <a:srgbClr val="FFFF00"/>
                </a:solidFill>
              </a:rPr>
              <a:t> HNO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3</a:t>
            </a:r>
            <a:r>
              <a:rPr lang="cs-CZ" sz="3600" b="1" dirty="0" smtClean="0">
                <a:solidFill>
                  <a:srgbClr val="FFFF00"/>
                </a:solidFill>
              </a:rPr>
              <a:t> a H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600" b="1" dirty="0" smtClean="0">
                <a:solidFill>
                  <a:srgbClr val="FFFF00"/>
                </a:solidFill>
              </a:rPr>
              <a:t>SO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3600" b="1" dirty="0" smtClean="0">
                <a:solidFill>
                  <a:srgbClr val="FFFF00"/>
                </a:solidFill>
              </a:rPr>
              <a:t>, nitrace rozličných látek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hnojiva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výbušniny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léky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barviva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organické látky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raketová technika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dusičná HNO</a:t>
            </a:r>
            <a:r>
              <a:rPr lang="cs-CZ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643438"/>
          </a:xfrm>
        </p:spPr>
        <p:txBody>
          <a:bodyPr/>
          <a:lstStyle/>
          <a:p>
            <a:r>
              <a:rPr lang="cs-CZ" sz="2400" dirty="0" smtClean="0">
                <a:hlinkClick r:id="rId3"/>
              </a:rPr>
              <a:t>https://www.youtube.com/watch?v=uOa2v0Y0leU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rekce </a:t>
            </a:r>
            <a:r>
              <a:rPr lang="cs-CZ" sz="2400" dirty="0" err="1" smtClean="0">
                <a:solidFill>
                  <a:srgbClr val="FFFF00"/>
                </a:solidFill>
              </a:rPr>
              <a:t>konc</a:t>
            </a:r>
            <a:r>
              <a:rPr lang="cs-CZ" sz="2400" dirty="0" smtClean="0">
                <a:solidFill>
                  <a:srgbClr val="FFFF00"/>
                </a:solidFill>
              </a:rPr>
              <a:t>. </a:t>
            </a:r>
            <a:r>
              <a:rPr lang="cs-CZ" sz="2400" dirty="0" err="1" smtClean="0">
                <a:solidFill>
                  <a:srgbClr val="FFFF00"/>
                </a:solidFill>
              </a:rPr>
              <a:t>kys</a:t>
            </a:r>
            <a:r>
              <a:rPr lang="cs-CZ" sz="2400" dirty="0" smtClean="0">
                <a:solidFill>
                  <a:srgbClr val="FFFF00"/>
                </a:solidFill>
              </a:rPr>
              <a:t>. s mědí</a:t>
            </a:r>
          </a:p>
          <a:p>
            <a:r>
              <a:rPr lang="cs-CZ" sz="2400" dirty="0" smtClean="0">
                <a:hlinkClick r:id="rId4"/>
              </a:rPr>
              <a:t>https://www.youtube.com/watch?v=d6hPgGV_qAg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reakce se stříbrem, pasivace hliníku, příprava </a:t>
            </a:r>
          </a:p>
          <a:p>
            <a:r>
              <a:rPr lang="cs-CZ" sz="2400" dirty="0" smtClean="0">
                <a:hlinkClick r:id="rId5"/>
              </a:rPr>
              <a:t>https://www.youtube.com/watch?v=hUX_cpFWNso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stříbrné zrcadlo z AgNO</a:t>
            </a:r>
            <a:r>
              <a:rPr lang="cs-CZ" sz="2400" baseline="-25000" dirty="0" smtClean="0">
                <a:solidFill>
                  <a:srgbClr val="FFFF00"/>
                </a:solidFill>
              </a:rPr>
              <a:t>3</a:t>
            </a:r>
          </a:p>
          <a:p>
            <a:r>
              <a:rPr lang="cs-CZ" sz="2400" dirty="0" smtClean="0">
                <a:hlinkClick r:id="rId6"/>
              </a:rPr>
              <a:t>https://www.youtube.com/watch?v=XoqU1GfIOkI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reakce zlata s lučavkou královskou</a:t>
            </a:r>
          </a:p>
          <a:p>
            <a:r>
              <a:rPr lang="cs-CZ" sz="2400" dirty="0" smtClean="0">
                <a:hlinkClick r:id="rId7"/>
              </a:rPr>
              <a:t>https://www.youtube.com/watch?v=uwb2HQOIOUI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černý prach, 10 minut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Kyselina dusičná 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jednoduché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4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Vzorec?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HNO</a:t>
            </a:r>
            <a:r>
              <a:rPr lang="cs-CZ" sz="4000" b="1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Anglický název?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err="1" smtClean="0">
                <a:solidFill>
                  <a:srgbClr val="FFFF00"/>
                </a:solidFill>
              </a:rPr>
              <a:t>Nitric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acid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Skupenství?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kapalina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Použití?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výroba hnojiv, výbušnin, léků, barviv, organických látek, raketová technika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Co je nitrační směs?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směs kyseliny dusičné a sírové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Co je lučavka královská?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FFFF00"/>
                </a:solidFill>
              </a:rPr>
              <a:t>směs kyseliny dusičné a chlorovodíkové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Rozpouští </a:t>
            </a:r>
            <a:r>
              <a:rPr lang="cs-CZ" sz="1900" b="1" dirty="0" err="1">
                <a:solidFill>
                  <a:srgbClr val="FFFF00"/>
                </a:solidFill>
              </a:rPr>
              <a:t>Ag</a:t>
            </a:r>
            <a:r>
              <a:rPr lang="cs-CZ" sz="1900" b="1" dirty="0">
                <a:solidFill>
                  <a:srgbClr val="FFFF00"/>
                </a:solidFill>
              </a:rPr>
              <a:t>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Rozpouští </a:t>
            </a:r>
            <a:r>
              <a:rPr lang="cs-CZ" sz="1900" b="1" dirty="0" err="1">
                <a:solidFill>
                  <a:srgbClr val="FFFF00"/>
                </a:solidFill>
              </a:rPr>
              <a:t>Cu</a:t>
            </a:r>
            <a:r>
              <a:rPr lang="cs-CZ" sz="1900" b="1" dirty="0">
                <a:solidFill>
                  <a:srgbClr val="FFFF00"/>
                </a:solidFill>
              </a:rPr>
              <a:t>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Ano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Reaguje s hliníkem?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ne, hliník se pasivuje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Vysvětlete pojem pasivace.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Rozpouští zlato?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ne, lučavka královská ano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b="1" dirty="0">
                <a:solidFill>
                  <a:srgbClr val="FFFF00"/>
                </a:solidFill>
              </a:rPr>
              <a:t>Výroba?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900" b="1" dirty="0">
                <a:solidFill>
                  <a:srgbClr val="FFFF00"/>
                </a:solidFill>
              </a:rPr>
              <a:t>4 NH</a:t>
            </a:r>
            <a:r>
              <a:rPr lang="cs-CZ" sz="1900" b="1" baseline="-25000" dirty="0">
                <a:solidFill>
                  <a:srgbClr val="FFFF00"/>
                </a:solidFill>
              </a:rPr>
              <a:t>3</a:t>
            </a:r>
            <a:r>
              <a:rPr lang="cs-CZ" sz="1900" b="1" dirty="0">
                <a:solidFill>
                  <a:srgbClr val="FFFF00"/>
                </a:solidFill>
              </a:rPr>
              <a:t> + 5 O</a:t>
            </a:r>
            <a:r>
              <a:rPr lang="cs-CZ" sz="1900" b="1" baseline="-25000" dirty="0">
                <a:solidFill>
                  <a:srgbClr val="FFFF00"/>
                </a:solidFill>
              </a:rPr>
              <a:t>2</a:t>
            </a:r>
            <a:r>
              <a:rPr lang="cs-CZ" sz="1900" b="1" dirty="0">
                <a:solidFill>
                  <a:srgbClr val="FFFF00"/>
                </a:solidFill>
              </a:rPr>
              <a:t> → 4 NO + 6 H</a:t>
            </a:r>
            <a:r>
              <a:rPr lang="cs-CZ" sz="1900" b="1" baseline="-25000" dirty="0">
                <a:solidFill>
                  <a:srgbClr val="FFFF00"/>
                </a:solidFill>
              </a:rPr>
              <a:t>2</a:t>
            </a:r>
            <a:r>
              <a:rPr lang="cs-CZ" sz="1900" b="1" dirty="0">
                <a:solidFill>
                  <a:srgbClr val="FFFF00"/>
                </a:solidFill>
              </a:rPr>
              <a:t>O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900" b="1" dirty="0">
                <a:solidFill>
                  <a:srgbClr val="FFFF00"/>
                </a:solidFill>
              </a:rPr>
              <a:t>2 NO + O</a:t>
            </a:r>
            <a:r>
              <a:rPr lang="cs-CZ" sz="1900" b="1" baseline="-25000" dirty="0">
                <a:solidFill>
                  <a:srgbClr val="FFFF00"/>
                </a:solidFill>
              </a:rPr>
              <a:t>2</a:t>
            </a:r>
            <a:r>
              <a:rPr lang="cs-CZ" sz="1900" b="1" dirty="0">
                <a:solidFill>
                  <a:srgbClr val="FFFF00"/>
                </a:solidFill>
              </a:rPr>
              <a:t> → 2 NO</a:t>
            </a:r>
            <a:r>
              <a:rPr lang="cs-CZ" sz="1900" b="1" baseline="-25000" dirty="0">
                <a:solidFill>
                  <a:srgbClr val="FFFF00"/>
                </a:solidFill>
              </a:rPr>
              <a:t>2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900" b="1" dirty="0">
                <a:solidFill>
                  <a:srgbClr val="FFFF00"/>
                </a:solidFill>
              </a:rPr>
              <a:t>3 NO</a:t>
            </a:r>
            <a:r>
              <a:rPr lang="cs-CZ" sz="1900" b="1" baseline="-25000" dirty="0">
                <a:solidFill>
                  <a:srgbClr val="FFFF00"/>
                </a:solidFill>
              </a:rPr>
              <a:t>2</a:t>
            </a:r>
            <a:r>
              <a:rPr lang="cs-CZ" sz="1900" b="1" dirty="0">
                <a:solidFill>
                  <a:srgbClr val="FFFF00"/>
                </a:solidFill>
              </a:rPr>
              <a:t> + H</a:t>
            </a:r>
            <a:r>
              <a:rPr lang="cs-CZ" sz="1900" b="1" baseline="-25000" dirty="0">
                <a:solidFill>
                  <a:srgbClr val="FFFF00"/>
                </a:solidFill>
              </a:rPr>
              <a:t>2</a:t>
            </a:r>
            <a:r>
              <a:rPr lang="cs-CZ" sz="1900" b="1" dirty="0">
                <a:solidFill>
                  <a:srgbClr val="FFFF00"/>
                </a:solidFill>
              </a:rPr>
              <a:t>O → 2 HNO</a:t>
            </a:r>
            <a:r>
              <a:rPr lang="cs-CZ" sz="1900" b="1" baseline="-25000" dirty="0">
                <a:solidFill>
                  <a:srgbClr val="FFFF00"/>
                </a:solidFill>
              </a:rPr>
              <a:t>3</a:t>
            </a:r>
            <a:r>
              <a:rPr lang="cs-CZ" sz="1900" b="1" dirty="0">
                <a:solidFill>
                  <a:srgbClr val="FFFF00"/>
                </a:solidFill>
              </a:rPr>
              <a:t> + NO </a:t>
            </a:r>
          </a:p>
          <a:p>
            <a:pPr marL="0" indent="0">
              <a:buNone/>
            </a:pPr>
            <a:endParaRPr lang="cs-CZ" sz="19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7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902</TotalTime>
  <Words>505</Words>
  <Application>Microsoft Office PowerPoint</Application>
  <PresentationFormat>Předvádění na obrazovce (4:3)</PresentationFormat>
  <Paragraphs>98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Kyselina dusičná HNO3</vt:lpstr>
      <vt:lpstr>Kyselina dusičná HNO3</vt:lpstr>
      <vt:lpstr>Kyselina dusičná HNO3</vt:lpstr>
      <vt:lpstr>Kyselina dusičná HNO3</vt:lpstr>
      <vt:lpstr>Kyselina dusičná HNO3</vt:lpstr>
      <vt:lpstr>Kyselina dusičná HNO3</vt:lpstr>
      <vt:lpstr>Kyselina dusičná HNO3</vt:lpstr>
      <vt:lpstr>Kyselina dusičná  jednoduché shrnutí: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Kyselina dusičná</dc:title>
  <dc:creator>User1</dc:creator>
  <cp:lastModifiedBy>Dum</cp:lastModifiedBy>
  <cp:revision>117</cp:revision>
  <dcterms:created xsi:type="dcterms:W3CDTF">2012-11-21T17:26:46Z</dcterms:created>
  <dcterms:modified xsi:type="dcterms:W3CDTF">2013-05-10T09:58:10Z</dcterms:modified>
</cp:coreProperties>
</file>