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9" r:id="rId3"/>
    <p:sldId id="257" r:id="rId4"/>
    <p:sldId id="258" r:id="rId5"/>
    <p:sldId id="260" r:id="rId6"/>
    <p:sldId id="265" r:id="rId7"/>
    <p:sldId id="266" r:id="rId8"/>
    <p:sldId id="268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472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pload.wikimedia.org/wikipedia/commons/thumb/4/42/Watercycleczechhigh.jpg/440px-Watercycleczechhigh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1/Diatoms_through_the_microscope.jpg/1280px-Diatoms_through_the_microscope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hyperlink" Target="http://www.astro.cz/_data/images/news/2011/10/05/salinita-smo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mg.abicko.cz/img/5/full/958369_.jpg" TargetMode="External"/><Relationship Id="rId7" Type="http://schemas.openxmlformats.org/officeDocument/2006/relationships/hyperlink" Target="http://www.youtube.com/watch?v=oURMa8Ld5Ck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hyperlink" Target="http://www.iupui.edu/~g115/assets/mod12/spring_neap_orientation.JPG" TargetMode="External"/><Relationship Id="rId5" Type="http://schemas.openxmlformats.org/officeDocument/2006/relationships/hyperlink" Target="http://gdl2011.org/wp-content/uploads/2013/02/Bay-of-Fundy-high-and-low-tides.jpg" TargetMode="External"/><Relationship Id="rId4" Type="http://schemas.openxmlformats.org/officeDocument/2006/relationships/hyperlink" Target="http://lh6.ggpht.com/-PBJ6cE_i5Nc/T2WyKwTRr4I/AAAAAAAAVdU/GEZNXyatAr8/fundy-tides-comparison%5b4%5d.jpg?imgmax=80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24632627"/>
              </p:ext>
            </p:extLst>
          </p:nvPr>
        </p:nvGraphicFramePr>
        <p:xfrm>
          <a:off x="428596" y="571480"/>
          <a:ext cx="8358217" cy="391911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VY_32_INOVACE_V.NP8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23. 4.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Ekologie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Hydrosféra: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Význam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znečišťování, světový oceán.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08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pojmy souvisejícími s hydrosférou.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 a obrázky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Hydrosféra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Hydrosféra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Veškeré vodstvo na Zemi: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povrchová voda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podpovrchová voda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voda v atmosféře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voda v organismech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Koloběh vody </a:t>
            </a:r>
            <a:r>
              <a:rPr lang="cs-CZ" b="1" dirty="0" smtClean="0">
                <a:solidFill>
                  <a:srgbClr val="FFFF00"/>
                </a:solidFill>
              </a:rPr>
              <a:t>– </a:t>
            </a:r>
            <a:r>
              <a:rPr lang="cs-CZ" b="1" dirty="0" smtClean="0">
                <a:solidFill>
                  <a:srgbClr val="FFFF00"/>
                </a:solidFill>
                <a:hlinkClick r:id="rId2"/>
              </a:rPr>
              <a:t>obr.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Celkový objem vody</a:t>
            </a:r>
            <a:r>
              <a:rPr lang="cs-CZ" b="1" dirty="0" smtClean="0">
                <a:solidFill>
                  <a:srgbClr val="FFFF00"/>
                </a:solidFill>
              </a:rPr>
              <a:t>: 1,386. 10</a:t>
            </a:r>
            <a:r>
              <a:rPr lang="cs-CZ" b="1" baseline="30000" dirty="0" smtClean="0">
                <a:solidFill>
                  <a:srgbClr val="FFFF00"/>
                </a:solidFill>
              </a:rPr>
              <a:t>9</a:t>
            </a:r>
            <a:r>
              <a:rPr lang="cs-CZ" b="1" dirty="0" smtClean="0">
                <a:solidFill>
                  <a:srgbClr val="FFFF00"/>
                </a:solidFill>
              </a:rPr>
              <a:t> km³ - přibližně 1/5 objemu Pluta, z toho přibližně </a:t>
            </a:r>
            <a:r>
              <a:rPr lang="cs-CZ" b="1" u="sng" dirty="0" smtClean="0">
                <a:solidFill>
                  <a:srgbClr val="FFFF00"/>
                </a:solidFill>
              </a:rPr>
              <a:t>2,5 % sladké vody</a:t>
            </a:r>
            <a:r>
              <a:rPr lang="cs-CZ" b="1" dirty="0" smtClean="0">
                <a:solidFill>
                  <a:srgbClr val="FFFF00"/>
                </a:solidFill>
              </a:rPr>
              <a:t>, v jezerech, řekách a mokřadech pouze 0.01 % veškeré vody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Přibližně </a:t>
            </a:r>
            <a:r>
              <a:rPr lang="cs-CZ" b="1" u="sng" dirty="0" smtClean="0">
                <a:solidFill>
                  <a:srgbClr val="FFFF00"/>
                </a:solidFill>
              </a:rPr>
              <a:t>71 % povrchu</a:t>
            </a:r>
            <a:r>
              <a:rPr lang="cs-CZ" b="1" dirty="0" smtClean="0">
                <a:solidFill>
                  <a:srgbClr val="FFFF00"/>
                </a:solidFill>
              </a:rPr>
              <a:t> planety pokryto světovým oceánem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Hydrosféra: </a:t>
            </a:r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Světový oceán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Oceány: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Tichý (Pacifik): největší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Atlantský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Indický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Jižní (</a:t>
            </a:r>
            <a:r>
              <a:rPr lang="cs-CZ" b="1" smtClean="0">
                <a:solidFill>
                  <a:srgbClr val="FFFF00"/>
                </a:solidFill>
              </a:rPr>
              <a:t>nově přijat)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Severní ledový: nejmenší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Nejhlubší místo</a:t>
            </a:r>
            <a:r>
              <a:rPr lang="cs-CZ" b="1" dirty="0" smtClean="0">
                <a:solidFill>
                  <a:srgbClr val="FFFF00"/>
                </a:solidFill>
              </a:rPr>
              <a:t>: Mariánský příkop (téměř 11 km)</a:t>
            </a:r>
          </a:p>
          <a:p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Hydrosféra: </a:t>
            </a:r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Světový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686320"/>
          </a:xfrm>
        </p:spPr>
        <p:txBody>
          <a:bodyPr>
            <a:normAutofit fontScale="85000" lnSpcReduction="10000"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zcela </a:t>
            </a:r>
            <a:r>
              <a:rPr lang="cs-CZ" sz="3600" b="1" u="sng" dirty="0" smtClean="0">
                <a:solidFill>
                  <a:srgbClr val="FFFF00"/>
                </a:solidFill>
              </a:rPr>
              <a:t>zásadní vliv na život na Zemi</a:t>
            </a:r>
            <a:r>
              <a:rPr lang="cs-CZ" sz="3600" b="1" dirty="0" smtClean="0">
                <a:solidFill>
                  <a:srgbClr val="FFFF00"/>
                </a:solidFill>
              </a:rPr>
              <a:t>: regulace teploty (ohřevem, systémem mořských proudů), produkce kyslíku (</a:t>
            </a:r>
            <a:r>
              <a:rPr lang="cs-CZ" sz="3600" b="1" dirty="0" smtClean="0">
                <a:solidFill>
                  <a:srgbClr val="FFFF00"/>
                </a:solidFill>
                <a:hlinkClick r:id="rId3"/>
              </a:rPr>
              <a:t>fytoplankton</a:t>
            </a:r>
            <a:r>
              <a:rPr lang="cs-CZ" sz="3600" b="1" dirty="0" smtClean="0">
                <a:solidFill>
                  <a:srgbClr val="FFFF00"/>
                </a:solidFill>
              </a:rPr>
              <a:t>, až 50 %), vázání CO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cs-CZ" sz="3600" b="1" u="sng" dirty="0" smtClean="0">
                <a:solidFill>
                  <a:srgbClr val="FFFF00"/>
                </a:solidFill>
              </a:rPr>
              <a:t>salinita</a:t>
            </a:r>
            <a:r>
              <a:rPr lang="cs-CZ" sz="3600" b="1" dirty="0" smtClean="0">
                <a:solidFill>
                  <a:srgbClr val="FFFF00"/>
                </a:solidFill>
              </a:rPr>
              <a:t> = slanost, průměrně asi 36 </a:t>
            </a:r>
            <a:r>
              <a:rPr lang="cs-CZ" sz="3600" b="1" dirty="0" smtClean="0">
                <a:solidFill>
                  <a:srgbClr val="FFFF00"/>
                </a:solidFill>
                <a:latin typeface="Calibri"/>
              </a:rPr>
              <a:t>‰, hlavně </a:t>
            </a:r>
            <a:r>
              <a:rPr lang="cs-CZ" sz="3600" b="1" dirty="0" err="1" smtClean="0">
                <a:solidFill>
                  <a:srgbClr val="FFFF00"/>
                </a:solidFill>
                <a:latin typeface="Calibri"/>
              </a:rPr>
              <a:t>NaCl</a:t>
            </a:r>
            <a:r>
              <a:rPr lang="cs-CZ" sz="3600" b="1" dirty="0" smtClean="0">
                <a:solidFill>
                  <a:srgbClr val="FFFF00"/>
                </a:solidFill>
                <a:latin typeface="Calibri"/>
              </a:rPr>
              <a:t>, kolísá (odpar vody, mořské proudy, srážky, sladkovodní přítoky), </a:t>
            </a:r>
            <a:r>
              <a:rPr lang="cs-CZ" sz="3600" b="1" dirty="0" smtClean="0">
                <a:solidFill>
                  <a:srgbClr val="FFFF00"/>
                </a:solidFill>
                <a:latin typeface="Calibri"/>
                <a:hlinkClick r:id="rId4"/>
              </a:rPr>
              <a:t>mapa salinity</a:t>
            </a:r>
            <a:endParaRPr lang="cs-CZ" sz="3600" b="1" dirty="0" smtClean="0">
              <a:solidFill>
                <a:srgbClr val="FFFF00"/>
              </a:solidFill>
              <a:latin typeface="Calibri"/>
            </a:endParaRPr>
          </a:p>
          <a:p>
            <a:r>
              <a:rPr lang="cs-CZ" sz="3600" b="1" u="sng" dirty="0" smtClean="0">
                <a:solidFill>
                  <a:srgbClr val="FFFF00"/>
                </a:solidFill>
                <a:latin typeface="Calibri"/>
              </a:rPr>
              <a:t>vznik</a:t>
            </a:r>
            <a:r>
              <a:rPr lang="cs-CZ" sz="3600" b="1" dirty="0" smtClean="0">
                <a:solidFill>
                  <a:srgbClr val="FFFF00"/>
                </a:solidFill>
                <a:latin typeface="Calibri"/>
              </a:rPr>
              <a:t>: kondenzací vodní páry po ochlazení Země (3,8 miliardy let), největší množství vody se na Zem dostalo prostřednictvím komet (?)</a:t>
            </a:r>
          </a:p>
          <a:p>
            <a:pPr>
              <a:buNone/>
            </a:pPr>
            <a:endParaRPr lang="cs-CZ" sz="3600" b="1" dirty="0" smtClean="0">
              <a:solidFill>
                <a:srgbClr val="FFFF00"/>
              </a:solidFill>
              <a:latin typeface="Calibri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Hydrosféra: </a:t>
            </a:r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Světový oceán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78634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Pohyby mořské vody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příboj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mořské proudy – </a:t>
            </a:r>
            <a:r>
              <a:rPr lang="cs-CZ" b="1" dirty="0" smtClean="0">
                <a:solidFill>
                  <a:srgbClr val="FFFF00"/>
                </a:solidFill>
                <a:hlinkClick r:id="rId3"/>
              </a:rPr>
              <a:t>obr.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dmutí (slapové jevy, příliv a odliv) – </a:t>
            </a:r>
            <a:r>
              <a:rPr lang="cs-CZ" b="1" dirty="0" smtClean="0">
                <a:solidFill>
                  <a:srgbClr val="FFFF00"/>
                </a:solidFill>
                <a:hlinkClick r:id="rId4"/>
              </a:rPr>
              <a:t>obr. 1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5"/>
              </a:rPr>
              <a:t>obr. 2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6"/>
              </a:rPr>
              <a:t>obr. 3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tsunami – Japonsko – </a:t>
            </a:r>
            <a:r>
              <a:rPr lang="cs-CZ" b="1" dirty="0" smtClean="0">
                <a:solidFill>
                  <a:srgbClr val="FFFF00"/>
                </a:solidFill>
                <a:hlinkClick r:id="rId7"/>
              </a:rPr>
              <a:t>video</a:t>
            </a:r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Hydrosféra: </a:t>
            </a:r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Světový oceán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Příklady znečišťování: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odpad z kanalizací, zemědělství, odpadní minerální látky – vodní květ: přemnožení sinic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částice z těžby, zemědělství – kal – omezení fotosyntézy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toxiny: těžké kovy, pesticidy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ropné produkty – hlavně z dopravních prostředků a průmyslu (nikoli z havárií)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plasty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Hydrosféra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2922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Kde (v jaké formě) se vyskytuje voda na Zemi?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povrchová voda, podpovrchová voda, </a:t>
            </a:r>
            <a:r>
              <a:rPr lang="cs-CZ" sz="1800" b="1" dirty="0" err="1" smtClean="0">
                <a:solidFill>
                  <a:srgbClr val="FFFF00"/>
                </a:solidFill>
              </a:rPr>
              <a:t>voda</a:t>
            </a:r>
            <a:r>
              <a:rPr lang="cs-CZ" sz="1800" b="1" dirty="0" smtClean="0">
                <a:solidFill>
                  <a:srgbClr val="FFFF00"/>
                </a:solidFill>
              </a:rPr>
              <a:t> v atmosféře, voda v organismech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Jaká část povrchu je přibližně pokryta oceánem?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přibližně ¾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Vyjmenujte oceány: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Tichý (Pacifik), Atlantský, Indický, Jižní, Severní ledový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Jak ovlivňuje světový oceán život?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reguluje teplotu, produkuje kyslík, váže oxid uhličitý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Co je salinita?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slanost vody, udávána v ‰, vysvětlete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Pohyby mořské vody?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příboj,mořské proudy, slapové jevy, tsunami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Jak vzniká příliv a odliv?</a:t>
            </a:r>
          </a:p>
          <a:p>
            <a:pPr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gravitací  Slunce a Měsíce</a:t>
            </a:r>
          </a:p>
          <a:p>
            <a:pPr marL="0"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Uveďte příklady znečišťování oceánů:</a:t>
            </a:r>
          </a:p>
          <a:p>
            <a:pPr marL="0"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odpad z kanalizací, zemědělství, odpadní minerální látky; částice z těžby, zemědělství; toxiny; ropné produkty; plasty</a:t>
            </a:r>
          </a:p>
          <a:p>
            <a:pPr>
              <a:buNone/>
            </a:pPr>
            <a:endParaRPr lang="cs-CZ" sz="18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Děkuji za pozornost.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1810</TotalTime>
  <Words>515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Hydrosféra</vt:lpstr>
      <vt:lpstr>Hydrosféra</vt:lpstr>
      <vt:lpstr>Hydrosféra: Světový oceán</vt:lpstr>
      <vt:lpstr>Hydrosféra: Světový oceán</vt:lpstr>
      <vt:lpstr>Hydrosféra: Světový oceán</vt:lpstr>
      <vt:lpstr>Hydrosféra: Světový oceán</vt:lpstr>
      <vt:lpstr>Hydrosféra - shrnutí</vt:lpstr>
      <vt:lpstr>Děkuji za pozornost.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bendji</cp:lastModifiedBy>
  <cp:revision>174</cp:revision>
  <dcterms:created xsi:type="dcterms:W3CDTF">2012-11-21T17:26:46Z</dcterms:created>
  <dcterms:modified xsi:type="dcterms:W3CDTF">2013-05-10T10:05:55Z</dcterms:modified>
</cp:coreProperties>
</file>