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72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7" autoAdjust="0"/>
  </p:normalViewPr>
  <p:slideViewPr>
    <p:cSldViewPr>
      <p:cViewPr varScale="1">
        <p:scale>
          <a:sx n="68" d="100"/>
          <a:sy n="68" d="100"/>
        </p:scale>
        <p:origin x="-118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516BC4F-9C13-47BD-A866-3D65A65D9F53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6ACD125-F72E-4FE9-BC01-ED9A64566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8142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3CB34D5-B00B-4EDF-AC9F-0522A7D83E84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htec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htec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htec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Abgerundetes Rechtec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Abgerundetes Rechtec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Rechtec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htec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Rechtec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Rechtec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Titel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9" name="Untertitel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17" name="Datumsplatzhalt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552DF-F943-4A61-A388-AF4CAED1011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8" name="Fußzeilenplatzhalt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9F462E9-93C6-4F13-B488-BD727917F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C5CB1-15EB-4DD1-A156-D3C727AECCB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2C939-198B-492E-A5E1-F7298F0D7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4DB62-7A9D-4AB7-AB80-9B826E67565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98CB9-DD56-4C97-B8AF-A5CB1DDBF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68F93-DED5-4655-B325-8C969EC9558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45E38-8A85-43F0-B585-53440F5F9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1A9C3C2-7F8A-4445-BB9F-CBB4651A7F2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Foliennummernplatzhalt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826FD0-0F8F-4F21-AD20-73669C658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ußzeilenplatzhalt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B42E76-85E9-4CF8-8EDA-D55BD03CA16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BDA49-A282-4263-B8AA-36627BE12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23378-E8F2-4E10-98A4-35EC4F075DAE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3F48B-1EAD-45E3-9EDE-D984917BA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0708D-DAFE-4DF0-8CCB-6FAAB9D8249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C542A-CEAE-4D2A-B36F-032D0DFEC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A147C-3EAF-4DA9-83CB-366BB67A1C2E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5363D-82AB-42D2-8CBE-490AD43B8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90812-E376-407C-A75E-5A38C567EB6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AB1CD-849E-4712-9D76-DB67204A8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5C31B-65C3-467C-9B35-C9FCB3CD2422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D10C2-526F-4F71-B62F-56A877849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htec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Rechtec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Rechtec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Rechtec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Rechtec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Abgerundetes Rechtec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Abgerundetes Rechtec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Rechtec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Rechtec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Rechtec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Rechtec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Rechtec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Rechtec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Titelplatzhalt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Titelmasterformat durch Klicken bearbeiten</a:t>
            </a:r>
            <a:endParaRPr lang="en-US" smtClean="0"/>
          </a:p>
        </p:txBody>
      </p:sp>
      <p:sp>
        <p:nvSpPr>
          <p:cNvPr id="1040" name="Textplatzhalt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14" name="Datumsplatzhalt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AB98D998-8B5E-4210-B082-24963411967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Foliennummernplatzhalt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42AC7896-61C3-40A7-9610-A6DA2DE6C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2" r:id="rId2"/>
    <p:sldLayoutId id="2147483713" r:id="rId3"/>
    <p:sldLayoutId id="2147483714" r:id="rId4"/>
    <p:sldLayoutId id="2147483721" r:id="rId5"/>
    <p:sldLayoutId id="2147483722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0" name="Group 24"/>
          <p:cNvGraphicFramePr>
            <a:graphicFrameLocks noGrp="1"/>
          </p:cNvGraphicFramePr>
          <p:nvPr/>
        </p:nvGraphicFramePr>
        <p:xfrm>
          <a:off x="611188" y="1989138"/>
          <a:ext cx="7993062" cy="199612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VY_32_INOVACE_07_Tvrdé souhlásky_01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A04DA3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 anchor="ctr"/>
          <a:lstStyle/>
          <a:p>
            <a:pPr eaLnBrk="1" hangingPunct="1"/>
            <a:r>
              <a:rPr lang="cs-CZ" b="1" smtClean="0">
                <a:latin typeface="Calibri" pitchFamily="34" charset="0"/>
              </a:rPr>
              <a:t>Tvrdé souhlásky</a:t>
            </a:r>
            <a:r>
              <a:rPr lang="de-DE" b="1" smtClean="0">
                <a:latin typeface="Calibri" pitchFamily="34" charset="0"/>
              </a:rPr>
              <a:t>  1</a:t>
            </a:r>
            <a:endParaRPr lang="cs-CZ" b="1" smtClean="0">
              <a:latin typeface="Calibri" pitchFamily="34" charset="0"/>
            </a:endParaRP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pt-BR" sz="4400" b="1" dirty="0">
                <a:solidFill>
                  <a:srgbClr val="1B729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alibri" pitchFamily="34" charset="0"/>
                <a:ea typeface="+mj-ea"/>
                <a:cs typeface="Calibri" pitchFamily="34" charset="0"/>
              </a:rPr>
              <a:t>h, ch, k, r, d, t, n</a:t>
            </a:r>
            <a:endParaRPr lang="de-DE" sz="4400" b="1" dirty="0">
              <a:solidFill>
                <a:srgbClr val="1B729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Calibri" pitchFamily="34" charset="0"/>
              <a:ea typeface="+mj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1066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200" b="1" u="sng" dirty="0"/>
              <a:t>Po tvrdých souhláskách píšeme </a:t>
            </a:r>
            <a:r>
              <a:rPr lang="cs-CZ" sz="3200" b="1" u="sng" dirty="0" smtClean="0"/>
              <a:t>y,ý</a:t>
            </a:r>
            <a:r>
              <a:rPr lang="de-DE" sz="3200" b="1" u="sng" dirty="0" smtClean="0"/>
              <a:t/>
            </a:r>
            <a:br>
              <a:rPr lang="de-DE" sz="3200" b="1" u="sng" dirty="0" smtClean="0"/>
            </a:br>
            <a:r>
              <a:rPr lang="de-DE" sz="2200" b="1" u="sng" dirty="0"/>
              <a:t/>
            </a:r>
            <a:br>
              <a:rPr lang="de-DE" sz="2200" b="1" u="sng" dirty="0"/>
            </a:br>
            <a:r>
              <a:rPr lang="de-DE" sz="2200" b="1" u="sng" dirty="0" err="1"/>
              <a:t>Nauč</a:t>
            </a:r>
            <a:r>
              <a:rPr lang="de-DE" sz="2200" b="1" u="sng" dirty="0"/>
              <a:t> se </a:t>
            </a:r>
            <a:r>
              <a:rPr lang="de-DE" sz="2200" b="1" u="sng" dirty="0" err="1"/>
              <a:t>zdůvodňovat</a:t>
            </a:r>
            <a:r>
              <a:rPr lang="de-DE" sz="2200" b="1" u="sng" dirty="0"/>
              <a:t> </a:t>
            </a:r>
            <a:r>
              <a:rPr lang="de-DE" sz="2200" b="1" u="sng" dirty="0" err="1"/>
              <a:t>psaní</a:t>
            </a:r>
            <a:r>
              <a:rPr lang="de-DE" sz="2200" b="1" u="sng" dirty="0"/>
              <a:t> </a:t>
            </a:r>
            <a:r>
              <a:rPr lang="de-DE" sz="2200" b="1" u="sng" dirty="0" err="1" smtClean="0"/>
              <a:t>y,ý</a:t>
            </a:r>
            <a:r>
              <a:rPr lang="de-DE" sz="2200" b="1" u="sng" dirty="0" smtClean="0"/>
              <a:t> </a:t>
            </a:r>
            <a:r>
              <a:rPr lang="de-DE" sz="2200" b="1" u="sng" dirty="0" err="1"/>
              <a:t>po</a:t>
            </a:r>
            <a:r>
              <a:rPr lang="de-DE" sz="2200" b="1" u="sng" dirty="0"/>
              <a:t> </a:t>
            </a:r>
            <a:r>
              <a:rPr lang="de-DE" sz="2200" b="1" u="sng" dirty="0" err="1" smtClean="0"/>
              <a:t>tvrdých</a:t>
            </a:r>
            <a:r>
              <a:rPr lang="de-DE" sz="2200" b="1" u="sng" dirty="0" smtClean="0"/>
              <a:t> </a:t>
            </a:r>
            <a:r>
              <a:rPr lang="de-DE" sz="2200" b="1" u="sng" dirty="0" err="1"/>
              <a:t>souhláskách</a:t>
            </a:r>
            <a:r>
              <a:rPr lang="de-DE" sz="2200" b="1" u="sng" dirty="0"/>
              <a:t>.</a:t>
            </a:r>
            <a:endParaRPr lang="cs-CZ" sz="22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692275" y="1844675"/>
            <a:ext cx="1800225" cy="4248150"/>
          </a:xfrm>
        </p:spPr>
        <p:txBody>
          <a:bodyPr/>
          <a:lstStyle/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h	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ch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k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r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d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t</a:t>
            </a:r>
          </a:p>
          <a:p>
            <a:pPr eaLnBrk="1" hangingPunct="1">
              <a:lnSpc>
                <a:spcPct val="170000"/>
              </a:lnSpc>
              <a:buClr>
                <a:srgbClr val="0070C0"/>
              </a:buClr>
            </a:pPr>
            <a:r>
              <a:rPr lang="cs-CZ" b="1" smtClean="0"/>
              <a:t>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419872" y="1844824"/>
            <a:ext cx="4032448" cy="452596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hy</a:t>
            </a:r>
            <a:r>
              <a:rPr lang="cs-CZ" dirty="0" smtClean="0"/>
              <a:t>mna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hý</a:t>
            </a:r>
            <a:r>
              <a:rPr lang="cs-CZ" dirty="0"/>
              <a:t>bat, kru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hy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chy</a:t>
            </a:r>
            <a:r>
              <a:rPr lang="cs-CZ" dirty="0" smtClean="0"/>
              <a:t>ba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chý</a:t>
            </a:r>
            <a:r>
              <a:rPr lang="cs-CZ" dirty="0"/>
              <a:t>še, oře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chy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ky</a:t>
            </a:r>
            <a:r>
              <a:rPr lang="cs-CZ" dirty="0" smtClean="0"/>
              <a:t>tka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ký</a:t>
            </a:r>
            <a:r>
              <a:rPr lang="cs-CZ" dirty="0"/>
              <a:t>vat, vel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ký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ry</a:t>
            </a:r>
            <a:r>
              <a:rPr lang="cs-CZ" dirty="0" smtClean="0"/>
              <a:t>ba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rý</a:t>
            </a:r>
            <a:r>
              <a:rPr lang="cs-CZ" dirty="0"/>
              <a:t>ma, slad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ký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 smtClean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Dy</a:t>
            </a:r>
            <a:r>
              <a:rPr lang="cs-CZ" dirty="0" smtClean="0"/>
              <a:t>je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dý</a:t>
            </a:r>
            <a:r>
              <a:rPr lang="cs-CZ" dirty="0"/>
              <a:t>m, hra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dy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ty</a:t>
            </a:r>
            <a:r>
              <a:rPr lang="cs-CZ" dirty="0" smtClean="0"/>
              <a:t>čka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tý</a:t>
            </a:r>
            <a:r>
              <a:rPr lang="cs-CZ" dirty="0"/>
              <a:t>den, no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ty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ny</a:t>
            </a:r>
            <a:r>
              <a:rPr lang="cs-CZ" dirty="0" smtClean="0"/>
              <a:t>nější</a:t>
            </a:r>
            <a:r>
              <a:rPr lang="cs-CZ" dirty="0"/>
              <a:t>, 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ný</a:t>
            </a:r>
            <a:r>
              <a:rPr lang="cs-CZ" dirty="0"/>
              <a:t>brž, </a:t>
            </a:r>
            <a:r>
              <a:rPr lang="cs-CZ" dirty="0" smtClean="0"/>
              <a:t>džbá</a:t>
            </a:r>
            <a:r>
              <a:rPr lang="cs-CZ" b="1" dirty="0">
                <a:ln w="10541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0070C0"/>
                </a:solidFill>
              </a:rPr>
              <a:t>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9906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pt-BR" sz="3600" b="1" u="sng" dirty="0"/>
              <a:t>h, ch, k, r, d, t, </a:t>
            </a:r>
            <a:r>
              <a:rPr lang="pt-BR" sz="3600" b="1" u="sng" dirty="0" smtClean="0"/>
              <a:t>n</a:t>
            </a:r>
            <a:br>
              <a:rPr lang="pt-BR" sz="3600" b="1" u="sng" dirty="0" smtClean="0"/>
            </a:br>
            <a:r>
              <a:rPr lang="pt-BR" sz="2700" b="1" u="sng" dirty="0" smtClean="0"/>
              <a:t/>
            </a:r>
            <a:br>
              <a:rPr lang="pt-BR" sz="2700" b="1" u="sng" dirty="0" smtClean="0"/>
            </a:br>
            <a:r>
              <a:rPr lang="de-DE" sz="2700" b="1" u="sng" dirty="0" err="1" smtClean="0"/>
              <a:t>Zdůvodni</a:t>
            </a:r>
            <a:r>
              <a:rPr lang="de-DE" sz="2700" b="1" u="sng" dirty="0" smtClean="0"/>
              <a:t> </a:t>
            </a:r>
            <a:r>
              <a:rPr lang="de-DE" sz="2700" b="1" u="sng" dirty="0" err="1"/>
              <a:t>psaní</a:t>
            </a:r>
            <a:r>
              <a:rPr lang="de-DE" sz="2700" b="1" u="sng" dirty="0"/>
              <a:t> </a:t>
            </a:r>
            <a:r>
              <a:rPr lang="de-DE" sz="2700" b="1" u="sng" dirty="0" err="1"/>
              <a:t>y,ý</a:t>
            </a:r>
            <a:r>
              <a:rPr lang="de-DE" sz="2700" b="1" u="sng" dirty="0"/>
              <a:t> </a:t>
            </a:r>
            <a:r>
              <a:rPr lang="de-DE" sz="2700" b="1" u="sng" dirty="0" err="1"/>
              <a:t>po</a:t>
            </a:r>
            <a:r>
              <a:rPr lang="de-DE" sz="2700" b="1" u="sng" dirty="0"/>
              <a:t> </a:t>
            </a:r>
            <a:r>
              <a:rPr lang="de-DE" sz="2700" b="1" u="sng" dirty="0" err="1"/>
              <a:t>tvrdých</a:t>
            </a:r>
            <a:r>
              <a:rPr lang="de-DE" sz="2700" b="1" u="sng" dirty="0"/>
              <a:t> </a:t>
            </a:r>
            <a:r>
              <a:rPr lang="de-DE" sz="2700" b="1" u="sng" dirty="0" err="1"/>
              <a:t>souhláskách</a:t>
            </a:r>
            <a:r>
              <a:rPr lang="de-DE" sz="2700" b="1" u="sng" dirty="0"/>
              <a:t>.</a:t>
            </a:r>
            <a:endParaRPr lang="cs-CZ" sz="27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99592" y="1988840"/>
            <a:ext cx="7787208" cy="4392488"/>
          </a:xfrm>
        </p:spPr>
        <p:txBody>
          <a:bodyPr numCol="3">
            <a:no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str</a:t>
            </a:r>
            <a:r>
              <a:rPr lang="cs-CZ" dirty="0" smtClean="0"/>
              <a:t>_c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ch_stá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roh_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d_ně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drak_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k_tara</a:t>
            </a:r>
            <a:endParaRPr lang="cs-CZ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pastelk</a:t>
            </a:r>
            <a:r>
              <a:rPr lang="cs-CZ" dirty="0" smtClean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brambor_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H_</a:t>
            </a:r>
            <a:r>
              <a:rPr lang="cs-CZ" dirty="0" err="1" smtClean="0"/>
              <a:t>nek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led_	</a:t>
            </a:r>
            <a:endParaRPr lang="cs-CZ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oh</a:t>
            </a:r>
            <a:r>
              <a:rPr lang="cs-CZ" dirty="0" smtClean="0"/>
              <a:t>_</a:t>
            </a:r>
            <a:r>
              <a:rPr lang="cs-CZ" dirty="0" err="1" smtClean="0"/>
              <a:t>bá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pstruh</a:t>
            </a:r>
            <a:r>
              <a:rPr lang="cs-CZ" dirty="0"/>
              <a:t>_	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poh</a:t>
            </a:r>
            <a:r>
              <a:rPr lang="cs-CZ" dirty="0" smtClean="0"/>
              <a:t>_b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k_</a:t>
            </a:r>
            <a:r>
              <a:rPr lang="cs-CZ" dirty="0" err="1" smtClean="0"/>
              <a:t>selý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šišk</a:t>
            </a:r>
            <a:r>
              <a:rPr lang="cs-CZ" dirty="0" smtClean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ořech_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r_</a:t>
            </a:r>
            <a:r>
              <a:rPr lang="cs-CZ" dirty="0" err="1" smtClean="0"/>
              <a:t>bník</a:t>
            </a:r>
            <a:r>
              <a:rPr lang="cs-CZ" dirty="0"/>
              <a:t>	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h_l</a:t>
            </a:r>
            <a:r>
              <a:rPr lang="cs-CZ" dirty="0"/>
              <a:t>	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/>
              <a:t>žalud_	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jesk</a:t>
            </a:r>
            <a:r>
              <a:rPr lang="cs-CZ" dirty="0" smtClean="0"/>
              <a:t>_ně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r_s</a:t>
            </a:r>
            <a:endParaRPr lang="cs-CZ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err="1" smtClean="0"/>
              <a:t>hrušk</a:t>
            </a:r>
            <a:r>
              <a:rPr lang="cs-CZ" dirty="0" smtClean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ch_</a:t>
            </a:r>
            <a:r>
              <a:rPr lang="cs-CZ" dirty="0" err="1" smtClean="0"/>
              <a:t>trák</a:t>
            </a: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novin</a:t>
            </a:r>
            <a:r>
              <a:rPr lang="cs-CZ" dirty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ch_ba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mrak_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dirty="0" smtClean="0"/>
              <a:t>d_</a:t>
            </a:r>
            <a:r>
              <a:rPr lang="cs-CZ" dirty="0" err="1" smtClean="0"/>
              <a:t>chá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864096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b="1" cap="all" dirty="0" err="1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Procvi</a:t>
            </a:r>
            <a:r>
              <a:rPr lang="cs-CZ" b="1" cap="all" dirty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b="1" cap="all" dirty="0" err="1" smtClean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b="1" cap="all" dirty="0" smtClean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1</a:t>
            </a:r>
            <a:endParaRPr lang="de-DE" dirty="0">
              <a:solidFill>
                <a:srgbClr val="1B7291"/>
              </a:solidFill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95288" y="2349500"/>
            <a:ext cx="8291512" cy="4224338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de-DE" sz="2400" dirty="0"/>
              <a:t>m</a:t>
            </a:r>
            <a:r>
              <a:rPr lang="cs-CZ" sz="2400" dirty="0" smtClean="0"/>
              <a:t>odr</a:t>
            </a:r>
            <a:r>
              <a:rPr lang="cs-CZ" sz="2400" dirty="0"/>
              <a:t>_, mot_l, velk_, šikovn_, r_bíz, ponožk</a:t>
            </a:r>
            <a:r>
              <a:rPr lang="cs-CZ" sz="2400" dirty="0" smtClean="0"/>
              <a:t>_</a:t>
            </a:r>
            <a:r>
              <a:rPr lang="de-DE" sz="2400" dirty="0" smtClean="0"/>
              <a:t>, </a:t>
            </a:r>
            <a:r>
              <a:rPr lang="de-DE" sz="2400" dirty="0" smtClean="0"/>
              <a:t>d</a:t>
            </a:r>
            <a:r>
              <a:rPr lang="cs-CZ" sz="2400" dirty="0" smtClean="0"/>
              <a:t>_</a:t>
            </a:r>
            <a:r>
              <a:rPr lang="de-DE" sz="2400" dirty="0" smtClean="0"/>
              <a:t>m</a:t>
            </a:r>
            <a:r>
              <a:rPr lang="de-DE" sz="2400" dirty="0" smtClean="0"/>
              <a:t>,</a:t>
            </a:r>
            <a:r>
              <a:rPr lang="cs-CZ" sz="2400" dirty="0"/>
              <a:t> rt</a:t>
            </a:r>
            <a:r>
              <a:rPr lang="cs-CZ" sz="2400" dirty="0" smtClean="0"/>
              <a:t>_</a:t>
            </a:r>
            <a:r>
              <a:rPr lang="de-DE" sz="2400" dirty="0" smtClean="0"/>
              <a:t> 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 smtClean="0"/>
              <a:t>soch</a:t>
            </a:r>
            <a:r>
              <a:rPr lang="cs-CZ" sz="2400" dirty="0"/>
              <a:t>_, bažin_, kruh_, str_c, batoh_, hrad</a:t>
            </a:r>
            <a:r>
              <a:rPr lang="cs-CZ" sz="2400" dirty="0" smtClean="0"/>
              <a:t>_</a:t>
            </a:r>
            <a:r>
              <a:rPr lang="de-DE" sz="2400" dirty="0" smtClean="0"/>
              <a:t>, </a:t>
            </a:r>
            <a:r>
              <a:rPr lang="cs-CZ" sz="2400" dirty="0" smtClean="0"/>
              <a:t>r_č</a:t>
            </a:r>
            <a:r>
              <a:rPr lang="de-DE" sz="2400" dirty="0" smtClean="0"/>
              <a:t>, </a:t>
            </a:r>
            <a:r>
              <a:rPr lang="cs-CZ" sz="2400" dirty="0"/>
              <a:t>mot_ka</a:t>
            </a:r>
            <a:endParaRPr lang="de-DE" sz="2400" dirty="0" smtClean="0"/>
          </a:p>
          <a:p>
            <a:pPr marL="109728" indent="0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None/>
              <a:defRPr/>
            </a:pPr>
            <a:endParaRPr lang="de-DE" sz="2400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/>
              <a:t>bucht_, str_ček, rampouch_, ořech_, šat_, </a:t>
            </a:r>
            <a:r>
              <a:rPr lang="cs-CZ" sz="2400" dirty="0" smtClean="0"/>
              <a:t>párk_</a:t>
            </a:r>
            <a:r>
              <a:rPr lang="de-DE" sz="2400" dirty="0" smtClean="0"/>
              <a:t>, </a:t>
            </a:r>
            <a:r>
              <a:rPr lang="cs-CZ" sz="2400" dirty="0"/>
              <a:t>pluh</a:t>
            </a:r>
            <a:r>
              <a:rPr lang="cs-CZ" sz="2400" dirty="0" smtClean="0"/>
              <a:t>_</a:t>
            </a:r>
            <a:r>
              <a:rPr lang="de-DE" sz="2400" dirty="0" smtClean="0"/>
              <a:t> </a:t>
            </a:r>
            <a:r>
              <a:rPr lang="cs-CZ" sz="2400" dirty="0" smtClean="0"/>
              <a:t>r_chlá</a:t>
            </a:r>
            <a:r>
              <a:rPr lang="cs-CZ" sz="2400" dirty="0"/>
              <a:t>, brambor_, br_le, d_chá</a:t>
            </a:r>
            <a:r>
              <a:rPr lang="cs-CZ" sz="2400" dirty="0" smtClean="0"/>
              <a:t>, </a:t>
            </a:r>
            <a:r>
              <a:rPr lang="cs-CZ" sz="2400" dirty="0"/>
              <a:t>tvaroh</a:t>
            </a:r>
            <a:r>
              <a:rPr lang="cs-CZ" sz="2400" dirty="0" smtClean="0"/>
              <a:t>_</a:t>
            </a:r>
            <a:r>
              <a:rPr lang="de-DE" sz="2400" dirty="0" smtClean="0"/>
              <a:t>, </a:t>
            </a:r>
            <a:r>
              <a:rPr lang="cs-CZ" sz="2400" dirty="0"/>
              <a:t>pastelk</a:t>
            </a:r>
            <a:r>
              <a:rPr lang="cs-CZ" sz="2400" dirty="0" smtClean="0"/>
              <a:t>_</a:t>
            </a:r>
            <a:r>
              <a:rPr lang="de-DE" sz="2400" dirty="0" smtClean="0"/>
              <a:t>, </a:t>
            </a:r>
            <a:r>
              <a:rPr lang="cs-CZ" sz="2400" dirty="0"/>
              <a:t>tuh_</a:t>
            </a:r>
            <a:endParaRPr lang="de-DE" sz="2400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endParaRPr lang="de-DE" sz="2400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/>
              <a:t>drobk_, noh_, polévk_, banán_, rok_, hodin_, </a:t>
            </a:r>
            <a:r>
              <a:rPr lang="cs-CZ" sz="2400" dirty="0" smtClean="0"/>
              <a:t>d_ně</a:t>
            </a:r>
            <a:endParaRPr lang="de-DE" sz="2400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 smtClean="0"/>
              <a:t>h_mna</a:t>
            </a:r>
            <a:r>
              <a:rPr lang="cs-CZ" sz="2400" dirty="0"/>
              <a:t>, rohlík_, narozenin_, plet_nk_, </a:t>
            </a:r>
            <a:r>
              <a:rPr lang="cs-CZ" sz="2400" dirty="0" smtClean="0"/>
              <a:t>tužk_</a:t>
            </a:r>
            <a:r>
              <a:rPr lang="de-DE" sz="2400" dirty="0" smtClean="0"/>
              <a:t>, </a:t>
            </a:r>
            <a:r>
              <a:rPr lang="cs-CZ" sz="2400" dirty="0" smtClean="0"/>
              <a:t>r_ba</a:t>
            </a:r>
            <a:endParaRPr lang="de-DE" sz="2400" dirty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de-DE" dirty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b="1" cap="all" dirty="0" err="1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Procvi</a:t>
            </a:r>
            <a:r>
              <a:rPr lang="cs-CZ" b="1" cap="all" dirty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b="1" cap="all" dirty="0" err="1" smtClean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b="1" cap="all" dirty="0" smtClean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2</a:t>
            </a:r>
            <a:endParaRPr lang="de-DE" b="1" cap="all" dirty="0">
              <a:ln w="0"/>
              <a:solidFill>
                <a:srgbClr val="1B7291"/>
              </a:solidFill>
              <a:effectLst>
                <a:reflection blurRad="12700" stA="50000" endPos="50000" dist="5000" dir="5400000" sy="-100000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95288" y="2349500"/>
            <a:ext cx="8291512" cy="3959225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sport_, r_bník, pih_, ch_ba, k_tara, plod_, tón_</a:t>
            </a:r>
            <a:r>
              <a:rPr lang="de-DE" sz="2400" smtClean="0"/>
              <a:t>, </a:t>
            </a:r>
            <a:r>
              <a:rPr lang="cs-CZ" sz="2400" smtClean="0"/>
              <a:t>jahod_</a:t>
            </a: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t_čk_, švestk_, nápad_, ch_tr_, lán_, vlaštovk_</a:t>
            </a:r>
            <a:r>
              <a:rPr lang="de-DE" sz="2400" smtClean="0"/>
              <a:t>, </a:t>
            </a:r>
            <a:r>
              <a:rPr lang="cs-CZ" sz="2400" smtClean="0"/>
              <a:t>hrušk_</a:t>
            </a: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endParaRPr lang="de-DE" sz="26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plot_,  k_tice, oh_nek, star_, plack_, šat_, úter_, úkr_t</a:t>
            </a: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poh_b, t_den, loutk_, základ_, blatouch_, d_mka</a:t>
            </a:r>
            <a:r>
              <a:rPr lang="de-DE" sz="2400" smtClean="0"/>
              <a:t>,</a:t>
            </a:r>
            <a:r>
              <a:rPr lang="cs-CZ" sz="2400" smtClean="0"/>
              <a:t> břeh_</a:t>
            </a: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háčk_, střech_, sudičk_, učitelk_, dlouh_, banán_, tad_</a:t>
            </a:r>
            <a:endParaRPr lang="de-DE" sz="2400" smtClean="0"/>
          </a:p>
          <a:p>
            <a:pPr eaLnBrk="1" hangingPunct="1">
              <a:buClr>
                <a:srgbClr val="0070C0"/>
              </a:buClr>
              <a:buFont typeface="Arial" charset="0"/>
              <a:buChar char="•"/>
            </a:pPr>
            <a:r>
              <a:rPr lang="cs-CZ" sz="2400" smtClean="0"/>
              <a:t>velr_ba, záclon_, r_suje, kud_, k_vadlo, br_le</a:t>
            </a:r>
            <a:r>
              <a:rPr lang="de-DE" sz="2400" smtClean="0"/>
              <a:t>, </a:t>
            </a:r>
            <a:r>
              <a:rPr lang="cs-CZ" sz="2400" smtClean="0"/>
              <a:t>mouch_</a:t>
            </a:r>
            <a:endParaRPr lang="de-DE" sz="2400" smtClean="0"/>
          </a:p>
          <a:p>
            <a:pPr eaLnBrk="1" hangingPunct="1"/>
            <a:endParaRPr lang="de-DE" sz="26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b="1" cap="all" dirty="0" err="1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Procvi</a:t>
            </a:r>
            <a:r>
              <a:rPr lang="cs-CZ" b="1" cap="all" dirty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b="1" cap="all" dirty="0" err="1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b="1" cap="all" dirty="0">
                <a:ln w="0"/>
                <a:solidFill>
                  <a:srgbClr val="1B7291"/>
                </a:soli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3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cs-CZ" sz="2400" dirty="0"/>
              <a:t>svetr</a:t>
            </a:r>
            <a:r>
              <a:rPr lang="cs-CZ" sz="2400" dirty="0" smtClean="0"/>
              <a:t>_, </a:t>
            </a:r>
            <a:r>
              <a:rPr lang="cs-CZ" sz="2400" dirty="0"/>
              <a:t>tuh</a:t>
            </a:r>
            <a:r>
              <a:rPr lang="cs-CZ" sz="2400" dirty="0" smtClean="0"/>
              <a:t>_, </a:t>
            </a:r>
            <a:r>
              <a:rPr lang="cs-CZ" sz="2400" dirty="0"/>
              <a:t>kalkulačk_</a:t>
            </a:r>
            <a:r>
              <a:rPr lang="cs-CZ" sz="2400" dirty="0" smtClean="0"/>
              <a:t> </a:t>
            </a:r>
            <a:r>
              <a:rPr lang="de-DE" sz="2400" dirty="0" smtClean="0"/>
              <a:t>, </a:t>
            </a:r>
            <a:r>
              <a:rPr lang="cs-CZ" sz="2400" dirty="0" smtClean="0"/>
              <a:t>duh</a:t>
            </a:r>
            <a:r>
              <a:rPr lang="cs-CZ" sz="2400" dirty="0"/>
              <a:t>_, </a:t>
            </a:r>
            <a:r>
              <a:rPr lang="cs-CZ" sz="2400" dirty="0" smtClean="0"/>
              <a:t>schod</a:t>
            </a:r>
            <a:r>
              <a:rPr lang="de-DE" sz="2400" dirty="0" smtClean="0"/>
              <a:t>_</a:t>
            </a:r>
            <a:r>
              <a:rPr lang="cs-CZ" sz="2400" dirty="0" smtClean="0"/>
              <a:t>, rolád</a:t>
            </a:r>
            <a:r>
              <a:rPr lang="de-DE" sz="2400" dirty="0" smtClean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Arial" pitchFamily="34" charset="0"/>
              <a:buChar char="•"/>
              <a:defRPr/>
            </a:pPr>
            <a:r>
              <a:rPr lang="cs-CZ" sz="2400" dirty="0"/>
              <a:t>kukačk</a:t>
            </a:r>
            <a:r>
              <a:rPr lang="cs-CZ" sz="2400" dirty="0" smtClean="0"/>
              <a:t>_,</a:t>
            </a:r>
            <a:r>
              <a:rPr lang="cs-CZ" sz="2400" dirty="0"/>
              <a:t> </a:t>
            </a:r>
            <a:r>
              <a:rPr lang="cs-CZ" sz="2400" dirty="0" smtClean="0"/>
              <a:t>krun</a:t>
            </a:r>
            <a:r>
              <a:rPr lang="de-DE" sz="2400" dirty="0" smtClean="0"/>
              <a:t>_</a:t>
            </a:r>
            <a:r>
              <a:rPr lang="cs-CZ" sz="2400" dirty="0" smtClean="0"/>
              <a:t>ř</a:t>
            </a:r>
            <a:r>
              <a:rPr lang="cs-CZ" sz="2400" dirty="0"/>
              <a:t>, </a:t>
            </a:r>
            <a:r>
              <a:rPr lang="cs-CZ" sz="2400" dirty="0" smtClean="0"/>
              <a:t>t</a:t>
            </a:r>
            <a:r>
              <a:rPr lang="de-DE" sz="2400" dirty="0" smtClean="0"/>
              <a:t>_</a:t>
            </a:r>
            <a:r>
              <a:rPr lang="cs-CZ" sz="2400" dirty="0" smtClean="0"/>
              <a:t>kadla</a:t>
            </a:r>
            <a:r>
              <a:rPr lang="cs-CZ" sz="2400" dirty="0"/>
              <a:t>, </a:t>
            </a:r>
            <a:r>
              <a:rPr lang="cs-CZ" sz="2400" dirty="0" smtClean="0"/>
              <a:t>štětin</a:t>
            </a:r>
            <a:r>
              <a:rPr lang="de-DE" sz="2400" dirty="0" smtClean="0"/>
              <a:t>_</a:t>
            </a:r>
            <a:r>
              <a:rPr lang="cs-CZ" sz="2400" dirty="0" smtClean="0"/>
              <a:t>, k</a:t>
            </a:r>
            <a:r>
              <a:rPr lang="de-DE" sz="2400" dirty="0" smtClean="0"/>
              <a:t>_</a:t>
            </a:r>
            <a:r>
              <a:rPr lang="cs-CZ" sz="2400" dirty="0" smtClean="0"/>
              <a:t>tara</a:t>
            </a:r>
            <a:r>
              <a:rPr lang="de-DE" sz="2400" dirty="0" smtClean="0"/>
              <a:t>, </a:t>
            </a:r>
            <a:r>
              <a:rPr lang="cs-CZ" sz="2400" dirty="0" smtClean="0"/>
              <a:t>bylin</a:t>
            </a:r>
            <a:r>
              <a:rPr lang="de-DE" sz="2400" dirty="0" smtClean="0"/>
              <a:t>_</a:t>
            </a:r>
          </a:p>
          <a:p>
            <a:pPr marL="109728" indent="0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None/>
              <a:defRPr/>
            </a:pPr>
            <a:endParaRPr lang="de-DE" sz="2400" dirty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 smtClean="0"/>
              <a:t>klád</a:t>
            </a:r>
            <a:r>
              <a:rPr lang="cs-CZ" sz="2400" dirty="0"/>
              <a:t>_, </a:t>
            </a:r>
            <a:r>
              <a:rPr lang="cs-CZ" sz="2400" dirty="0" smtClean="0"/>
              <a:t>žíněnk</a:t>
            </a:r>
            <a:r>
              <a:rPr lang="de-DE" sz="2400" dirty="0" smtClean="0"/>
              <a:t>_</a:t>
            </a:r>
            <a:r>
              <a:rPr lang="cs-CZ" sz="2400" dirty="0" smtClean="0"/>
              <a:t>, okurk</a:t>
            </a:r>
            <a:r>
              <a:rPr lang="de-DE" sz="2400" dirty="0" smtClean="0"/>
              <a:t>_</a:t>
            </a:r>
            <a:r>
              <a:rPr lang="cs-CZ" sz="2400" dirty="0" smtClean="0"/>
              <a:t>, rampouch</a:t>
            </a:r>
            <a:r>
              <a:rPr lang="de-DE" sz="2400" dirty="0" smtClean="0"/>
              <a:t>_</a:t>
            </a:r>
            <a:r>
              <a:rPr lang="cs-CZ" sz="2400" dirty="0" smtClean="0"/>
              <a:t>, dalekohled</a:t>
            </a:r>
            <a:r>
              <a:rPr lang="de-DE" sz="2400" dirty="0" smtClean="0"/>
              <a:t>_</a:t>
            </a:r>
            <a:r>
              <a:rPr lang="cs-CZ" sz="2400" dirty="0" smtClean="0"/>
              <a:t>, </a:t>
            </a:r>
            <a:endParaRPr lang="de-DE" sz="2400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/>
              <a:t>nok_, </a:t>
            </a:r>
            <a:r>
              <a:rPr lang="cs-CZ" sz="2400" dirty="0" smtClean="0"/>
              <a:t>blech</a:t>
            </a:r>
            <a:r>
              <a:rPr lang="de-DE" sz="2400" dirty="0" smtClean="0"/>
              <a:t>_</a:t>
            </a:r>
            <a:r>
              <a:rPr lang="cs-CZ" sz="2400" dirty="0" smtClean="0"/>
              <a:t>, zakryl</a:t>
            </a:r>
            <a:r>
              <a:rPr lang="de-DE" sz="2400" dirty="0" smtClean="0"/>
              <a:t>_</a:t>
            </a:r>
            <a:r>
              <a:rPr lang="cs-CZ" sz="2400" dirty="0" smtClean="0"/>
              <a:t>, </a:t>
            </a:r>
            <a:r>
              <a:rPr lang="cs-CZ" sz="2400" dirty="0" err="1" smtClean="0"/>
              <a:t>mucholapk</a:t>
            </a:r>
            <a:r>
              <a:rPr lang="cs-CZ" sz="2400" dirty="0" smtClean="0"/>
              <a:t>_, </a:t>
            </a:r>
            <a:r>
              <a:rPr lang="cs-CZ" sz="2400" dirty="0"/>
              <a:t>šach</a:t>
            </a:r>
            <a:r>
              <a:rPr lang="de-DE" sz="2400" dirty="0"/>
              <a:t>_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endParaRPr lang="de-DE" sz="2400" dirty="0" smtClean="0"/>
          </a:p>
          <a:p>
            <a:pPr marL="109728" indent="0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None/>
              <a:defRPr/>
            </a:pPr>
            <a:endParaRPr lang="de-DE" sz="2400" b="1" cap="all" dirty="0" smtClean="0">
              <a:ln w="0"/>
              <a:solidFill>
                <a:srgbClr val="1B7291"/>
              </a:solidFill>
              <a:effectLst>
                <a:reflection blurRad="12700" stA="50000" endPos="50000" dist="5000" dir="5400000" sy="-100000" rotWithShape="0"/>
              </a:effectLst>
              <a:latin typeface="Calibri" pitchFamily="34" charset="0"/>
              <a:ea typeface="+mj-ea"/>
              <a:cs typeface="Calibri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/>
              <a:t>kuch_ně</a:t>
            </a:r>
            <a:r>
              <a:rPr lang="cs-CZ" sz="2400" dirty="0" smtClean="0"/>
              <a:t>, </a:t>
            </a:r>
            <a:r>
              <a:rPr lang="cs-CZ" sz="2400" dirty="0"/>
              <a:t>ukrývat, </a:t>
            </a:r>
            <a:r>
              <a:rPr lang="cs-CZ" sz="2400" dirty="0" smtClean="0"/>
              <a:t>náhrdelník_, </a:t>
            </a:r>
            <a:r>
              <a:rPr lang="cs-CZ" sz="2400" dirty="0" err="1" smtClean="0"/>
              <a:t>suk_nka</a:t>
            </a:r>
            <a:r>
              <a:rPr lang="cs-CZ" sz="2400" dirty="0" smtClean="0"/>
              <a:t>, pih_,  </a:t>
            </a:r>
            <a:endParaRPr lang="de-DE" sz="2400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rgbClr val="0070C0"/>
              </a:buClr>
              <a:buFont typeface="Georgia"/>
              <a:buChar char="•"/>
              <a:defRPr/>
            </a:pPr>
            <a:r>
              <a:rPr lang="cs-CZ" sz="2400" dirty="0"/>
              <a:t>zobák</a:t>
            </a:r>
            <a:r>
              <a:rPr lang="cs-CZ" sz="2400" dirty="0" smtClean="0"/>
              <a:t>_</a:t>
            </a:r>
            <a:r>
              <a:rPr lang="de-DE" sz="2400" dirty="0" smtClean="0"/>
              <a:t>, </a:t>
            </a:r>
            <a:r>
              <a:rPr lang="cs-CZ" sz="2400" dirty="0"/>
              <a:t>koblihy, </a:t>
            </a:r>
            <a:r>
              <a:rPr lang="cs-CZ" sz="2400" dirty="0" err="1" smtClean="0"/>
              <a:t>r_žák</a:t>
            </a:r>
            <a:r>
              <a:rPr lang="cs-CZ" sz="2400" dirty="0"/>
              <a:t>, </a:t>
            </a:r>
            <a:r>
              <a:rPr lang="cs-CZ" sz="2400" dirty="0" err="1" smtClean="0"/>
              <a:t>flétn</a:t>
            </a:r>
            <a:r>
              <a:rPr lang="cs-CZ" sz="2400" dirty="0" smtClean="0"/>
              <a:t>_, </a:t>
            </a:r>
            <a:r>
              <a:rPr lang="cs-CZ" sz="2400" dirty="0" err="1" smtClean="0"/>
              <a:t>r_je</a:t>
            </a:r>
            <a:r>
              <a:rPr lang="cs-CZ" sz="2400" dirty="0" smtClean="0"/>
              <a:t>, </a:t>
            </a:r>
            <a:r>
              <a:rPr lang="cs-CZ" sz="2400" dirty="0" err="1" smtClean="0"/>
              <a:t>skříňk</a:t>
            </a:r>
            <a:r>
              <a:rPr lang="cs-CZ" sz="2400" dirty="0" smtClean="0"/>
              <a:t>_</a:t>
            </a:r>
            <a:endParaRPr lang="de-DE" sz="2400" b="1" cap="all" dirty="0">
              <a:ln w="0"/>
              <a:solidFill>
                <a:srgbClr val="1B7291"/>
              </a:solidFill>
              <a:effectLst>
                <a:reflection blurRad="12700" stA="50000" endPos="50000" dist="5000" dir="5400000" sy="-100000" rotWithShape="0"/>
              </a:effectLst>
              <a:latin typeface="Calibri" pitchFamily="34" charset="0"/>
              <a:ea typeface="+mj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/>
          </p:cNvSpPr>
          <p:nvPr>
            <p:ph type="body" idx="1"/>
          </p:nvPr>
        </p:nvSpPr>
        <p:spPr>
          <a:xfrm>
            <a:off x="457200" y="2636838"/>
            <a:ext cx="8229600" cy="3627437"/>
          </a:xfrm>
        </p:spPr>
        <p:txBody>
          <a:bodyPr/>
          <a:lstStyle/>
          <a:p>
            <a:pPr eaLnBrk="1" hangingPunct="1"/>
            <a:r>
              <a:rPr lang="cs-CZ" sz="2400" b="1" smtClean="0"/>
              <a:t>Použitá literatura:</a:t>
            </a:r>
          </a:p>
          <a:p>
            <a:pPr eaLnBrk="1" hangingPunct="1"/>
            <a:r>
              <a:rPr lang="cs-CZ" sz="2400" smtClean="0"/>
              <a:t>Ing. J. Potůčková: Pracovní sešit z českého jazyka pro 2.ročník základní školy,  1.díl. Studio 1+1  2000</a:t>
            </a:r>
          </a:p>
          <a:p>
            <a:pPr eaLnBrk="1" hangingPunct="1"/>
            <a:r>
              <a:rPr lang="cs-CZ" sz="2400" smtClean="0"/>
              <a:t>Ing. J. Potůčková: Český jazyk pro 2. ročník základní školy, 1.díl. Studio 1+1  2000</a:t>
            </a:r>
          </a:p>
          <a:p>
            <a:pPr eaLnBrk="1" hangingPunct="1"/>
            <a:r>
              <a:rPr lang="cs-CZ" sz="2400" smtClean="0"/>
              <a:t>Dr. H. Mikulenková a kol.: Český jazyk pro 2. ročník, 1.díl. Prodos 1997 </a:t>
            </a:r>
          </a:p>
          <a:p>
            <a:pPr eaLnBrk="1" hangingPunct="1"/>
            <a:r>
              <a:rPr lang="cs-CZ" sz="2400" smtClean="0"/>
              <a:t>H. Burianová, L. Jízdná, M. Tarábková: Český jazyk pro 2. ročník základní školy. DIDAKTIS s.r.o. 2003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hea">
  <a:themeElements>
    <a:clrScheme name="Rhea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Rhea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Rhe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</TotalTime>
  <Words>408</Words>
  <Application>Microsoft Office PowerPoint</Application>
  <PresentationFormat>Předvádění na obrazovce (4:3)</PresentationFormat>
  <Paragraphs>89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Rhea</vt:lpstr>
      <vt:lpstr>Prezentace aplikace PowerPoint</vt:lpstr>
      <vt:lpstr>Tvrdé souhlásky  1</vt:lpstr>
      <vt:lpstr>Po tvrdých souhláskách píšeme y,ý  Nauč se zdůvodňovat psaní y,ý po tvrdých souhláskách.</vt:lpstr>
      <vt:lpstr>h, ch, k, r, d, t, n  Zdůvodni psaní y,ý po tvrdých souhláskách.</vt:lpstr>
      <vt:lpstr>Procvičování    1</vt:lpstr>
      <vt:lpstr>Procvičování    2</vt:lpstr>
      <vt:lpstr>Procvičování   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Tvrdé_souhlásky_1</dc:title>
  <dc:creator>Alena Stanikova</dc:creator>
  <cp:lastModifiedBy>Staníková Alena</cp:lastModifiedBy>
  <cp:revision>45</cp:revision>
  <dcterms:created xsi:type="dcterms:W3CDTF">2011-10-31T19:12:09Z</dcterms:created>
  <dcterms:modified xsi:type="dcterms:W3CDTF">2013-05-10T10:15:59Z</dcterms:modified>
</cp:coreProperties>
</file>