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6" d="100"/>
          <a:sy n="136" d="100"/>
        </p:scale>
        <p:origin x="390" y="19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652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447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227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603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630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737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902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61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04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071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109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6147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48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49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0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1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2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6153" name="Rectangle 9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155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5AF0E7E-A187-4C7A-9714-A2FD0B66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</p:spTree>
    <p:extLst>
      <p:ext uri="{BB962C8B-B14F-4D97-AF65-F5344CB8AC3E}">
        <p14:creationId xmlns:p14="http://schemas.microsoft.com/office/powerpoint/2010/main" val="5881682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688EEB-CF64-401C-8DB3-4D72269008E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422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F8327B-554D-4AB9-AC6F-8D4796ADE00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232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D4D425-3CDA-4CEF-A52D-FCB45221B3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0178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B1F861-060E-4346-B18A-902A836B50F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4598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9438B0-E539-4351-B010-F5C27786A1A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3782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EBB7FF-ACE0-42E7-9B5C-08C510152EE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563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04320-862D-4118-8F6C-E1D382B04D5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7624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1D1306-71B3-40BF-B16B-D7625882E65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4613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F90CC8-566C-4024-905A-57254562BE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863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87A838-AF0B-4271-862E-B5032A92798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370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09048-0845-4349-A800-4C50094F8DA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6A7BB-D991-4443-9354-6DE2108E3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881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5123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4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5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6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861BA0B-B326-4FB9-B1D9-6AF050FC4C37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val="64092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6252394"/>
              </p:ext>
            </p:extLst>
          </p:nvPr>
        </p:nvGraphicFramePr>
        <p:xfrm>
          <a:off x="1082675" y="515938"/>
          <a:ext cx="6651625" cy="587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11098946" imgH="9766917" progId="Word.Document.8">
                  <p:embed/>
                </p:oleObj>
              </mc:Choice>
              <mc:Fallback>
                <p:oleObj name="Document" r:id="rId3" imgW="11098946" imgH="9766917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2675" y="515938"/>
                        <a:ext cx="6651625" cy="58705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0563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Využití vzorce pro </a:t>
            </a:r>
            <a:r>
              <a:rPr lang="cs-CZ" dirty="0" err="1" smtClean="0"/>
              <a:t>ntý</a:t>
            </a:r>
            <a:r>
              <a:rPr lang="cs-CZ" dirty="0" smtClean="0"/>
              <a:t>-člen geometrické posloupnosti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Podnadpis 2"/>
              <p:cNvSpPr>
                <a:spLocks noGrp="1"/>
              </p:cNvSpPr>
              <p:nvPr>
                <p:ph type="subTitle" idx="1"/>
              </p:nvPr>
            </p:nvSpPr>
            <p:spPr/>
            <p:txBody>
              <a:bodyPr/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a</a:t>
                </a:r>
                <a:r>
                  <a:rPr lang="cs-CZ" baseline="-25000" dirty="0" err="1" smtClean="0">
                    <a:solidFill>
                      <a:srgbClr val="C00000"/>
                    </a:solidFill>
                  </a:rPr>
                  <a:t>n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= a</a:t>
                </a:r>
                <a:r>
                  <a:rPr lang="cs-CZ" baseline="-25000" dirty="0" smtClean="0">
                    <a:solidFill>
                      <a:srgbClr val="C00000"/>
                    </a:solidFill>
                  </a:rPr>
                  <a:t>0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(1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±</m:t>
                    </m:r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𝑝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)</a:t>
                </a:r>
                <a:r>
                  <a:rPr lang="cs-CZ" baseline="30000" dirty="0" smtClean="0">
                    <a:solidFill>
                      <a:srgbClr val="C00000"/>
                    </a:solidFill>
                  </a:rPr>
                  <a:t>n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Pod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blipFill rotWithShape="1">
                <a:blip r:embed="rId2"/>
                <a:stretch>
                  <a:fillRect t="-6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659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Vysvětlení symbolů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</a:t>
            </a:r>
            <a:r>
              <a:rPr lang="cs-CZ" baseline="-25000" dirty="0" err="1" smtClean="0"/>
              <a:t>n</a:t>
            </a:r>
            <a:r>
              <a:rPr lang="cs-CZ" dirty="0" smtClean="0"/>
              <a:t> – stav po n obdobích</a:t>
            </a:r>
          </a:p>
          <a:p>
            <a:r>
              <a:rPr lang="cs-CZ" dirty="0" smtClean="0"/>
              <a:t>a</a:t>
            </a:r>
            <a:r>
              <a:rPr lang="cs-CZ" baseline="-25000" dirty="0" smtClean="0"/>
              <a:t>0</a:t>
            </a:r>
            <a:r>
              <a:rPr lang="cs-CZ" dirty="0" smtClean="0"/>
              <a:t> – počáteční stav</a:t>
            </a:r>
          </a:p>
          <a:p>
            <a:r>
              <a:rPr lang="cs-CZ" dirty="0" smtClean="0"/>
              <a:t>p – procentová míra</a:t>
            </a:r>
          </a:p>
          <a:p>
            <a:r>
              <a:rPr lang="cs-CZ" dirty="0" smtClean="0"/>
              <a:t>n – počet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29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Vyřešte následující příklady použitím uvedeného vzorce: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vesnici každoročně ubývá 4% obyvatel. Současný stav je 648 obyvatel. Kolik obyvatel bude mít vesnice za 10 let?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Průměr kmenu buku se ročně zvětší o 4%. Dvacetiletý strom má průměr 11,5cm. Jaký bude průměr téhož stromu za 40 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92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00200"/>
                <a:ext cx="8219256" cy="4525963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a</a:t>
                </a:r>
                <a:r>
                  <a:rPr lang="cs-CZ" baseline="-25000" dirty="0" smtClean="0"/>
                  <a:t>10</a:t>
                </a:r>
                <a:r>
                  <a:rPr lang="cs-CZ" dirty="0" smtClean="0"/>
                  <a:t> = 648.(1 -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10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a</a:t>
                </a:r>
                <a:r>
                  <a:rPr lang="cs-CZ" baseline="-25000" dirty="0" smtClean="0"/>
                  <a:t>10 </a:t>
                </a:r>
                <a:r>
                  <a:rPr lang="cs-CZ" dirty="0" smtClean="0"/>
                  <a:t>= 431 obyvatel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514350" indent="-514350">
                  <a:buFont typeface="+mj-lt"/>
                  <a:buAutoNum type="arabicPeriod" startAt="2"/>
                </a:pPr>
                <a:r>
                  <a:rPr lang="cs-CZ" dirty="0" smtClean="0"/>
                  <a:t>a</a:t>
                </a:r>
                <a:r>
                  <a:rPr lang="cs-CZ" baseline="-25000" dirty="0" smtClean="0"/>
                  <a:t>60</a:t>
                </a:r>
                <a:r>
                  <a:rPr lang="cs-CZ" dirty="0" smtClean="0"/>
                  <a:t> = 11,5.(1 +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40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a</a:t>
                </a:r>
                <a:r>
                  <a:rPr lang="cs-CZ" baseline="-25000" dirty="0" smtClean="0"/>
                  <a:t>60 </a:t>
                </a:r>
                <a:r>
                  <a:rPr lang="cs-CZ" dirty="0" smtClean="0"/>
                  <a:t>= 55 cm</a:t>
                </a:r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00200"/>
                <a:ext cx="8219256" cy="4525963"/>
              </a:xfrm>
              <a:blipFill rotWithShape="1">
                <a:blip r:embed="rId2"/>
                <a:stretch>
                  <a:fillRect l="-2003" t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640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Autorská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04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127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systému Office</vt:lpstr>
      <vt:lpstr>Vodotisk</vt:lpstr>
      <vt:lpstr>Microsoft Word 97 - 2003 Document</vt:lpstr>
      <vt:lpstr>Prezentace aplikace PowerPoint</vt:lpstr>
      <vt:lpstr>Využití vzorce pro ntý-člen geometrické posloupnosti</vt:lpstr>
      <vt:lpstr>Vysvětlení symbolů</vt:lpstr>
      <vt:lpstr>Vyřešte následující příklady použitím uvedeného vzorce:</vt:lpstr>
      <vt:lpstr>Řešení:</vt:lpstr>
      <vt:lpstr>Autorská prezentace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vzorce pro součet n-členů geometrické poslounosti</dc:title>
  <dc:creator>Husáková Jitka</dc:creator>
  <cp:lastModifiedBy>Husáková Jitka</cp:lastModifiedBy>
  <cp:revision>10</cp:revision>
  <dcterms:created xsi:type="dcterms:W3CDTF">2013-05-09T10:17:32Z</dcterms:created>
  <dcterms:modified xsi:type="dcterms:W3CDTF">2013-05-10T10:40:38Z</dcterms:modified>
</cp:coreProperties>
</file>