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4" r:id="rId2"/>
    <p:sldId id="265" r:id="rId3"/>
    <p:sldId id="267" r:id="rId4"/>
    <p:sldId id="262" r:id="rId5"/>
    <p:sldId id="263" r:id="rId6"/>
    <p:sldId id="260" r:id="rId7"/>
    <p:sldId id="261" r:id="rId8"/>
    <p:sldId id="258" r:id="rId9"/>
    <p:sldId id="257" r:id="rId10"/>
    <p:sldId id="25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700" b="0" dirty="0" smtClean="0"/>
            <a:t>NÁZEV:</a:t>
          </a:r>
          <a:r>
            <a:rPr lang="cs-CZ" sz="1700" b="0" baseline="0" dirty="0" smtClean="0"/>
            <a:t> </a:t>
          </a:r>
          <a:r>
            <a:rPr lang="cs-CZ" sz="1700" b="0" baseline="0" dirty="0" smtClean="0">
              <a:solidFill>
                <a:schemeClr val="tx1"/>
              </a:solidFill>
            </a:rPr>
            <a:t>VY_42_INOVACE_01_CISLO A POCETNI OPERACE_11</a:t>
          </a:r>
          <a:endParaRPr lang="cs-CZ" sz="1700" b="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>
            <a:solidFill>
              <a:schemeClr val="tx1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</a:rPr>
            <a:t>AUTOR: Mgr. Andrea </a:t>
          </a:r>
          <a:r>
            <a:rPr lang="cs-CZ" sz="2000" dirty="0" err="1" smtClean="0">
              <a:solidFill>
                <a:schemeClr val="tx1"/>
              </a:solidFill>
            </a:rPr>
            <a:t>Kunovjánková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</a:rPr>
            <a:t>TÉMA: M – 1.B – Numerace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</a:rPr>
            <a:t>ČÍSLO PROJEKTU: CZ.1.07/1.4.00/21.1616 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F6E371-F219-4E6F-BE2C-B17E8C8B1C21}" type="presOf" srcId="{757F3AB3-0718-4624-B441-E567A8F0AB56}" destId="{333A1088-737F-45CB-B68E-254E46348037}" srcOrd="0" destOrd="0" presId="urn:microsoft.com/office/officeart/2005/8/layout/target3"/>
    <dgm:cxn modelId="{65618F93-E75D-4113-94DC-164D0F8DC913}" type="presOf" srcId="{4C35D32F-0EAB-4CD7-82EE-45574DC2A586}" destId="{890E4F0B-2866-4A3F-A3C7-2A14B1797930}" srcOrd="1" destOrd="0" presId="urn:microsoft.com/office/officeart/2005/8/layout/target3"/>
    <dgm:cxn modelId="{73E105F8-5F48-4380-A3E7-41D3BD608C65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10790E8-C459-4531-81DA-88A9EAAFBF22}" type="presOf" srcId="{B651F6E3-6281-48DB-9319-2AEAFDAE7572}" destId="{619D679B-A015-4ECF-8348-D1034C574F40}" srcOrd="0" destOrd="0" presId="urn:microsoft.com/office/officeart/2005/8/layout/target3"/>
    <dgm:cxn modelId="{2745DF92-AC7C-4DD2-9B77-06F943C6D55B}" type="presOf" srcId="{D1B46980-6531-4606-95E6-44980827E919}" destId="{6140AFEC-043D-4C43-A2F9-D0F5331DF3A3}" srcOrd="0" destOrd="0" presId="urn:microsoft.com/office/officeart/2005/8/layout/target3"/>
    <dgm:cxn modelId="{63A811FA-BF33-4C3A-A70D-03D8E82FD0D5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314F736-E765-4350-82E2-249D686EC290}" type="presOf" srcId="{D1D4F407-5343-4D3F-B5B9-D407B03CAEB4}" destId="{AED2198E-93D5-4001-81B4-73124B309672}" srcOrd="1" destOrd="0" presId="urn:microsoft.com/office/officeart/2005/8/layout/target3"/>
    <dgm:cxn modelId="{8A60E21D-87FE-437A-8C71-D37EBDA9ED3F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92801C1-B1F2-4474-A10E-39CAA233DC19}" type="presOf" srcId="{B651F6E3-6281-48DB-9319-2AEAFDAE7572}" destId="{6BB5E863-4638-4E1D-BFDE-399D028AC4ED}" srcOrd="1" destOrd="0" presId="urn:microsoft.com/office/officeart/2005/8/layout/target3"/>
    <dgm:cxn modelId="{4B1B50FD-94E8-437E-AF1C-2DF28A32F774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117A191-1701-4B26-ACD8-40B5F106EAED}" type="presOf" srcId="{D8197B8C-B260-4A16-BDF4-0947B075E274}" destId="{5A5FFA88-C948-4069-8E93-59FA12366E83}" srcOrd="1" destOrd="0" presId="urn:microsoft.com/office/officeart/2005/8/layout/target3"/>
    <dgm:cxn modelId="{1797AABD-B18F-4E27-B843-460356E81EED}" type="presParOf" srcId="{333A1088-737F-45CB-B68E-254E46348037}" destId="{F5ABB229-8D3B-4694-996A-96F23CF14429}" srcOrd="0" destOrd="0" presId="urn:microsoft.com/office/officeart/2005/8/layout/target3"/>
    <dgm:cxn modelId="{7CA416F1-CF5B-4C73-9A8C-4D633BDF1687}" type="presParOf" srcId="{333A1088-737F-45CB-B68E-254E46348037}" destId="{F41139FD-01EE-4571-8B17-4FB00FC51163}" srcOrd="1" destOrd="0" presId="urn:microsoft.com/office/officeart/2005/8/layout/target3"/>
    <dgm:cxn modelId="{9A2FA262-36CA-40F9-8E8F-2D3FFA35C5E7}" type="presParOf" srcId="{333A1088-737F-45CB-B68E-254E46348037}" destId="{D005CE8C-CC26-4C3E-AC11-E15060ECD759}" srcOrd="2" destOrd="0" presId="urn:microsoft.com/office/officeart/2005/8/layout/target3"/>
    <dgm:cxn modelId="{78351086-0C89-44DD-A02F-2C0BDB20AE8A}" type="presParOf" srcId="{333A1088-737F-45CB-B68E-254E46348037}" destId="{2C702D82-9B77-49B7-9568-BB8EB47C3372}" srcOrd="3" destOrd="0" presId="urn:microsoft.com/office/officeart/2005/8/layout/target3"/>
    <dgm:cxn modelId="{98E36310-503D-49EB-BD10-0A694DF3BAAE}" type="presParOf" srcId="{333A1088-737F-45CB-B68E-254E46348037}" destId="{A52A0455-90FF-4808-ABD0-F02540D31D5A}" srcOrd="4" destOrd="0" presId="urn:microsoft.com/office/officeart/2005/8/layout/target3"/>
    <dgm:cxn modelId="{FF807382-7F5B-49F6-BC64-69CFDB455961}" type="presParOf" srcId="{333A1088-737F-45CB-B68E-254E46348037}" destId="{6140AFEC-043D-4C43-A2F9-D0F5331DF3A3}" srcOrd="5" destOrd="0" presId="urn:microsoft.com/office/officeart/2005/8/layout/target3"/>
    <dgm:cxn modelId="{742C3826-9B48-4C5D-8445-3BDC80BEEE8A}" type="presParOf" srcId="{333A1088-737F-45CB-B68E-254E46348037}" destId="{9358AC05-5D7D-4327-9F80-1AD486AEA664}" srcOrd="6" destOrd="0" presId="urn:microsoft.com/office/officeart/2005/8/layout/target3"/>
    <dgm:cxn modelId="{D734E4B3-FC2C-4E10-B8B3-CC7C7628F107}" type="presParOf" srcId="{333A1088-737F-45CB-B68E-254E46348037}" destId="{313FC574-E1CD-4FB4-B054-0B805CE0447D}" srcOrd="7" destOrd="0" presId="urn:microsoft.com/office/officeart/2005/8/layout/target3"/>
    <dgm:cxn modelId="{724B2C6B-84FD-4373-A568-11D8079176A8}" type="presParOf" srcId="{333A1088-737F-45CB-B68E-254E46348037}" destId="{619D679B-A015-4ECF-8348-D1034C574F40}" srcOrd="8" destOrd="0" presId="urn:microsoft.com/office/officeart/2005/8/layout/target3"/>
    <dgm:cxn modelId="{8432A359-C894-4F4E-90CA-3F0D11C1164B}" type="presParOf" srcId="{333A1088-737F-45CB-B68E-254E46348037}" destId="{322283A8-4A27-4CDA-BAE3-F381106A9174}" srcOrd="9" destOrd="0" presId="urn:microsoft.com/office/officeart/2005/8/layout/target3"/>
    <dgm:cxn modelId="{65DE9F4C-3760-4516-BB4E-E02EE47C4B5C}" type="presParOf" srcId="{333A1088-737F-45CB-B68E-254E46348037}" destId="{FFC9F71D-1B4F-4AD9-A4A6-86ADEFC8AF5C}" srcOrd="10" destOrd="0" presId="urn:microsoft.com/office/officeart/2005/8/layout/target3"/>
    <dgm:cxn modelId="{45901797-21A2-4EB7-AA26-43D44766C829}" type="presParOf" srcId="{333A1088-737F-45CB-B68E-254E46348037}" destId="{25B08C86-7E15-44DC-BE7F-FFB55DD49D12}" srcOrd="11" destOrd="0" presId="urn:microsoft.com/office/officeart/2005/8/layout/target3"/>
    <dgm:cxn modelId="{A24E7102-5004-487A-86B1-89B39A364891}" type="presParOf" srcId="{333A1088-737F-45CB-B68E-254E46348037}" destId="{76644BE8-9D7C-4C09-B250-3D10AF48CBB7}" srcOrd="12" destOrd="0" presId="urn:microsoft.com/office/officeart/2005/8/layout/target3"/>
    <dgm:cxn modelId="{EADB82A3-621C-44DC-8439-64AEA6C279E4}" type="presParOf" srcId="{333A1088-737F-45CB-B68E-254E46348037}" destId="{EE85B701-7295-41C0-BA7A-34D3756A2AE6}" srcOrd="13" destOrd="0" presId="urn:microsoft.com/office/officeart/2005/8/layout/target3"/>
    <dgm:cxn modelId="{164EF8D3-676C-4A4F-BBA5-0739379A3624}" type="presParOf" srcId="{333A1088-737F-45CB-B68E-254E46348037}" destId="{8BEBB6EC-1DAA-4CAC-8A25-BC0FCBD5DBD5}" srcOrd="14" destOrd="0" presId="urn:microsoft.com/office/officeart/2005/8/layout/target3"/>
    <dgm:cxn modelId="{8E3E0732-2270-4E93-9DFF-8460864558D8}" type="presParOf" srcId="{333A1088-737F-45CB-B68E-254E46348037}" destId="{AED2198E-93D5-4001-81B4-73124B309672}" srcOrd="15" destOrd="0" presId="urn:microsoft.com/office/officeart/2005/8/layout/target3"/>
    <dgm:cxn modelId="{52E164AA-377D-44DC-A171-B2437653A99E}" type="presParOf" srcId="{333A1088-737F-45CB-B68E-254E46348037}" destId="{2BE915AB-18AA-4053-B92C-3BFC9ED204BB}" srcOrd="16" destOrd="0" presId="urn:microsoft.com/office/officeart/2005/8/layout/target3"/>
    <dgm:cxn modelId="{92598162-C0E8-49A4-8B70-D270598BEF23}" type="presParOf" srcId="{333A1088-737F-45CB-B68E-254E46348037}" destId="{6BB5E863-4638-4E1D-BFDE-399D028AC4ED}" srcOrd="17" destOrd="0" presId="urn:microsoft.com/office/officeart/2005/8/layout/target3"/>
    <dgm:cxn modelId="{A115C164-5102-4711-9B60-0002B5E18120}" type="presParOf" srcId="{333A1088-737F-45CB-B68E-254E46348037}" destId="{5A5FFA88-C948-4069-8E93-59FA12366E83}" srcOrd="18" destOrd="0" presId="urn:microsoft.com/office/officeart/2005/8/layout/target3"/>
    <dgm:cxn modelId="{6238DF7D-CB61-439F-B4D7-C986B9386AF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>
            <a:solidFill>
              <a:schemeClr val="tx1"/>
            </a:solidFill>
          </a:endParaRP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AUTOR: Mgr. Andrea </a:t>
          </a:r>
          <a:r>
            <a:rPr lang="cs-CZ" sz="2000" kern="1200" dirty="0" err="1" smtClean="0">
              <a:solidFill>
                <a:schemeClr val="tx1"/>
              </a:solidFill>
            </a:rPr>
            <a:t>Kunovjánková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0" kern="1200" dirty="0" smtClean="0"/>
            <a:t>NÁZEV:</a:t>
          </a:r>
          <a:r>
            <a:rPr lang="cs-CZ" sz="1700" b="0" kern="1200" baseline="0" dirty="0" smtClean="0"/>
            <a:t> </a:t>
          </a:r>
          <a:r>
            <a:rPr lang="cs-CZ" sz="1700" b="0" kern="1200" baseline="0" dirty="0" smtClean="0">
              <a:solidFill>
                <a:schemeClr val="tx1"/>
              </a:solidFill>
            </a:rPr>
            <a:t>VY_42_INOVACE_01_CISLO A POCETNI OPERACE_11</a:t>
          </a:r>
          <a:endParaRPr lang="cs-CZ" sz="1700" b="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TÉMA: M – 1.B – Numerace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ČÍSLO PROJEKTU: CZ.1.07/1.4.00/21.1616 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C56E83-1706-4790-B220-C5DD68EA328B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EE4FBF-E945-4A3C-AE32-A862C291ED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286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ADAFE093-D94A-4D54-8823-36A754BBFF1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EFCA7B42-9FE4-4DC4-9F7D-901D3D95C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FE093-D94A-4D54-8823-36A754BBFF1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7B42-9FE4-4DC4-9F7D-901D3D95C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ADAFE093-D94A-4D54-8823-36A754BBFF1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EFCA7B42-9FE4-4DC4-9F7D-901D3D95C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FE093-D94A-4D54-8823-36A754BBFF1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7B42-9FE4-4DC4-9F7D-901D3D95C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FE093-D94A-4D54-8823-36A754BBFF1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7B42-9FE4-4DC4-9F7D-901D3D95C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FE093-D94A-4D54-8823-36A754BBFF1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7B42-9FE4-4DC4-9F7D-901D3D95C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FE093-D94A-4D54-8823-36A754BBFF1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7B42-9FE4-4DC4-9F7D-901D3D95C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FE093-D94A-4D54-8823-36A754BBFF1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7B42-9FE4-4DC4-9F7D-901D3D95C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FE093-D94A-4D54-8823-36A754BBFF1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7B42-9FE4-4DC4-9F7D-901D3D95C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FE093-D94A-4D54-8823-36A754BBFF1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7B42-9FE4-4DC4-9F7D-901D3D95C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FE093-D94A-4D54-8823-36A754BBFF1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A7B42-9FE4-4DC4-9F7D-901D3D95C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DAFE093-D94A-4D54-8823-36A754BBFF1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CA7B42-9FE4-4DC4-9F7D-901D3D95C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>určeno pro žáky 1.tříd</a:t>
            </a:r>
          </a:p>
          <a:p>
            <a:pPr eaLnBrk="1" hangingPunct="1"/>
            <a:r>
              <a:rPr lang="cs-CZ" sz="2800" dirty="0" smtClean="0"/>
              <a:t>je použit PowerPoint</a:t>
            </a:r>
          </a:p>
          <a:p>
            <a:pPr eaLnBrk="1" hangingPunct="1"/>
            <a:r>
              <a:rPr lang="cs-CZ" sz="2800" dirty="0" smtClean="0"/>
              <a:t>je určeno pro interaktivní tabuli</a:t>
            </a:r>
          </a:p>
          <a:p>
            <a:r>
              <a:rPr lang="cs-CZ" sz="2800" dirty="0" smtClean="0"/>
              <a:t>je zařazeno v procvičovací části matematiky</a:t>
            </a:r>
          </a:p>
          <a:p>
            <a:pPr lvl="0"/>
            <a:r>
              <a:rPr lang="cs-CZ" sz="2800" dirty="0" smtClean="0"/>
              <a:t>listopad, prosinec</a:t>
            </a:r>
          </a:p>
          <a:p>
            <a:pPr lvl="0"/>
            <a:r>
              <a:rPr lang="cs-CZ" sz="2800" dirty="0" smtClean="0"/>
              <a:t>děti práce bavila</a:t>
            </a:r>
          </a:p>
          <a:p>
            <a:r>
              <a:rPr lang="cs-CZ" sz="2800" dirty="0" smtClean="0"/>
              <a:t>propojení matematiky a českého jazyka</a:t>
            </a:r>
          </a:p>
          <a:p>
            <a:r>
              <a:rPr lang="cs-CZ" sz="2800" dirty="0" smtClean="0"/>
              <a:t>číselné řady, slovní úlohy i cvičení pro šikovné počtáře je možno vytisknout jako pracovní listy</a:t>
            </a:r>
          </a:p>
          <a:p>
            <a:pPr lvl="0"/>
            <a:endParaRPr lang="cs-CZ" sz="2800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Numerace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Opakování a procvičování</a:t>
            </a:r>
          </a:p>
          <a:p>
            <a:r>
              <a:rPr lang="cs-CZ" dirty="0" smtClean="0"/>
              <a:t>0 - 7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smtClean="0"/>
              <a:t>Doplň číselné řady.</a:t>
            </a:r>
            <a:endParaRPr lang="cs-CZ" sz="3200" i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4474840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9355"/>
                <a:gridCol w="559355"/>
                <a:gridCol w="559355"/>
                <a:gridCol w="559355"/>
                <a:gridCol w="559355"/>
                <a:gridCol w="559355"/>
                <a:gridCol w="559355"/>
                <a:gridCol w="559355"/>
              </a:tblGrid>
              <a:tr h="532656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707904" y="2420888"/>
          <a:ext cx="44644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67544" y="3140968"/>
          <a:ext cx="44644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707904" y="3861048"/>
          <a:ext cx="44644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67544" y="4581128"/>
          <a:ext cx="44644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707904" y="5301208"/>
          <a:ext cx="44644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/>
            </a:r>
            <a:br>
              <a:rPr lang="cs-CZ" sz="3200" b="1" dirty="0">
                <a:solidFill>
                  <a:prstClr val="black"/>
                </a:solidFill>
              </a:rPr>
            </a:br>
            <a:r>
              <a:rPr lang="cs-CZ" sz="3200" i="1" dirty="0" smtClean="0"/>
              <a:t>Řešení.</a:t>
            </a:r>
            <a:endParaRPr lang="cs-CZ" sz="3200" i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4474840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9355"/>
                <a:gridCol w="559355"/>
                <a:gridCol w="559355"/>
                <a:gridCol w="559355"/>
                <a:gridCol w="559355"/>
                <a:gridCol w="559355"/>
                <a:gridCol w="559355"/>
                <a:gridCol w="559355"/>
              </a:tblGrid>
              <a:tr h="532656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2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4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5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7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707904" y="2420888"/>
          <a:ext cx="44644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67544" y="3140968"/>
          <a:ext cx="44644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707904" y="3861048"/>
          <a:ext cx="44644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7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67544" y="4581128"/>
          <a:ext cx="44644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7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707904" y="5301208"/>
          <a:ext cx="446449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  <a:gridCol w="55806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7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fad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i="1" dirty="0" smtClean="0"/>
              <a:t>Vypočítej slovní úlohy.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Ema má 4    . Ota má 3    . Kolik mají     ?</a:t>
            </a:r>
            <a:endParaRPr lang="cs-CZ" dirty="0"/>
          </a:p>
        </p:txBody>
      </p:sp>
      <p:pic>
        <p:nvPicPr>
          <p:cNvPr id="1026" name="Picture 2" descr="C:\Documents and Settings\Tatínek a maminka\Local Settings\Temporary Internet Files\Content.IE5\EZN97I6K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2004" y="1208337"/>
            <a:ext cx="435496" cy="435496"/>
          </a:xfrm>
          <a:prstGeom prst="rect">
            <a:avLst/>
          </a:prstGeom>
          <a:noFill/>
        </p:spPr>
      </p:pic>
      <p:pic>
        <p:nvPicPr>
          <p:cNvPr id="5" name="Picture 2" descr="C:\Documents and Settings\Tatínek a maminka\Local Settings\Temporary Internet Files\Content.IE5\EZN97I6K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2688" y="1194870"/>
            <a:ext cx="435496" cy="435496"/>
          </a:xfrm>
          <a:prstGeom prst="rect">
            <a:avLst/>
          </a:prstGeom>
          <a:noFill/>
        </p:spPr>
      </p:pic>
      <p:pic>
        <p:nvPicPr>
          <p:cNvPr id="6" name="Picture 2" descr="C:\Documents and Settings\Tatínek a maminka\Local Settings\Temporary Internet Files\Content.IE5\EZN97I6K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2204" y="1196752"/>
            <a:ext cx="435496" cy="435496"/>
          </a:xfrm>
          <a:prstGeom prst="rect">
            <a:avLst/>
          </a:prstGeom>
          <a:noFill/>
        </p:spPr>
      </p:pic>
      <p:cxnSp>
        <p:nvCxnSpPr>
          <p:cNvPr id="8" name="Přímá spojovací čára 7"/>
          <p:cNvCxnSpPr/>
          <p:nvPr/>
        </p:nvCxnSpPr>
        <p:spPr>
          <a:xfrm>
            <a:off x="467544" y="2636912"/>
            <a:ext cx="8136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467544" y="2204864"/>
            <a:ext cx="8147248" cy="21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67544" y="3068960"/>
            <a:ext cx="8136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95536" y="184482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Znázorni: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27687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31640" y="270892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Mají ______      .</a:t>
            </a:r>
            <a:endParaRPr lang="cs-CZ" dirty="0"/>
          </a:p>
        </p:txBody>
      </p:sp>
      <p:pic>
        <p:nvPicPr>
          <p:cNvPr id="18" name="Picture 2" descr="C:\Documents and Settings\Tatínek a maminka\Local Settings\Temporary Internet Files\Content.IE5\EZN97I6K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636912"/>
            <a:ext cx="435496" cy="435496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827584" y="3573016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Máma má 7    . Pepa snědl 2     . Kolik má máma     ?</a:t>
            </a:r>
            <a:endParaRPr lang="cs-CZ" sz="3200" dirty="0"/>
          </a:p>
        </p:txBody>
      </p:sp>
      <p:pic>
        <p:nvPicPr>
          <p:cNvPr id="1027" name="Picture 3" descr="C:\Documents and Settings\Tatínek a maminka\Local Settings\Temporary Internet Files\Content.IE5\LLUCA7QA\MC900197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96994" y="3645024"/>
            <a:ext cx="476322" cy="459929"/>
          </a:xfrm>
          <a:prstGeom prst="rect">
            <a:avLst/>
          </a:prstGeom>
          <a:noFill/>
        </p:spPr>
      </p:pic>
      <p:pic>
        <p:nvPicPr>
          <p:cNvPr id="25" name="Picture 3" descr="C:\Documents and Settings\Tatínek a maminka\Local Settings\Temporary Internet Files\Content.IE5\LLUCA7QA\MC900197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21005" y="4121925"/>
            <a:ext cx="476322" cy="459929"/>
          </a:xfrm>
          <a:prstGeom prst="rect">
            <a:avLst/>
          </a:prstGeom>
          <a:noFill/>
        </p:spPr>
      </p:pic>
      <p:pic>
        <p:nvPicPr>
          <p:cNvPr id="26" name="Picture 3" descr="C:\Documents and Settings\Tatínek a maminka\Local Settings\Temporary Internet Files\Content.IE5\LLUCA7QA\MC900197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5589240"/>
            <a:ext cx="476322" cy="459929"/>
          </a:xfrm>
          <a:prstGeom prst="rect">
            <a:avLst/>
          </a:prstGeom>
          <a:noFill/>
        </p:spPr>
      </p:pic>
      <p:pic>
        <p:nvPicPr>
          <p:cNvPr id="27" name="Picture 3" descr="C:\Documents and Settings\Tatínek a maminka\Local Settings\Temporary Internet Files\Content.IE5\LLUCA7QA\MC900197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34114" y="3661996"/>
            <a:ext cx="476322" cy="459929"/>
          </a:xfrm>
          <a:prstGeom prst="rect">
            <a:avLst/>
          </a:prstGeom>
          <a:noFill/>
        </p:spPr>
      </p:pic>
      <p:cxnSp>
        <p:nvCxnSpPr>
          <p:cNvPr id="29" name="Přímá spojovací čára 28"/>
          <p:cNvCxnSpPr/>
          <p:nvPr/>
        </p:nvCxnSpPr>
        <p:spPr>
          <a:xfrm>
            <a:off x="467544" y="5517232"/>
            <a:ext cx="8229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467544" y="6021288"/>
            <a:ext cx="8229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467544" y="5013176"/>
            <a:ext cx="8229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395536" y="46531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Znázorni: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95536" y="515719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331640" y="566124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Máma má _______       .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i="1" dirty="0" smtClean="0"/>
              <a:t>Řešení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Ema má 4    . Ota má 3    . Kolik mají     ?</a:t>
            </a:r>
            <a:endParaRPr lang="cs-CZ" dirty="0"/>
          </a:p>
        </p:txBody>
      </p:sp>
      <p:pic>
        <p:nvPicPr>
          <p:cNvPr id="1026" name="Picture 2" descr="C:\Documents and Settings\Tatínek a maminka\Local Settings\Temporary Internet Files\Content.IE5\EZN97I6K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6284" y="1196752"/>
            <a:ext cx="435496" cy="435496"/>
          </a:xfrm>
          <a:prstGeom prst="rect">
            <a:avLst/>
          </a:prstGeom>
          <a:noFill/>
        </p:spPr>
      </p:pic>
      <p:pic>
        <p:nvPicPr>
          <p:cNvPr id="5" name="Picture 2" descr="C:\Documents and Settings\Tatínek a maminka\Local Settings\Temporary Internet Files\Content.IE5\EZN97I6K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2688" y="1196752"/>
            <a:ext cx="435496" cy="435496"/>
          </a:xfrm>
          <a:prstGeom prst="rect">
            <a:avLst/>
          </a:prstGeom>
          <a:noFill/>
        </p:spPr>
      </p:pic>
      <p:pic>
        <p:nvPicPr>
          <p:cNvPr id="6" name="Picture 2" descr="C:\Documents and Settings\Tatínek a maminka\Local Settings\Temporary Internet Files\Content.IE5\EZN97I6K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34888" y="1196752"/>
            <a:ext cx="435496" cy="435496"/>
          </a:xfrm>
          <a:prstGeom prst="rect">
            <a:avLst/>
          </a:prstGeom>
          <a:noFill/>
        </p:spPr>
      </p:pic>
      <p:cxnSp>
        <p:nvCxnSpPr>
          <p:cNvPr id="8" name="Přímá spojovací čára 7"/>
          <p:cNvCxnSpPr/>
          <p:nvPr/>
        </p:nvCxnSpPr>
        <p:spPr>
          <a:xfrm>
            <a:off x="467544" y="2636912"/>
            <a:ext cx="8136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467544" y="2204864"/>
            <a:ext cx="8147248" cy="21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67544" y="3068960"/>
            <a:ext cx="8136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95536" y="184482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Znázorni: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27687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31640" y="270892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Mají ______      .</a:t>
            </a:r>
            <a:endParaRPr lang="cs-CZ" dirty="0"/>
          </a:p>
        </p:txBody>
      </p:sp>
      <p:pic>
        <p:nvPicPr>
          <p:cNvPr id="18" name="Picture 2" descr="C:\Documents and Settings\Tatínek a maminka\Local Settings\Temporary Internet Files\Content.IE5\EZN97I6K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636912"/>
            <a:ext cx="435496" cy="435496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827584" y="3573016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Máma má 7    . Pepa snědl 2     . Kolik má máma     ?</a:t>
            </a:r>
            <a:endParaRPr lang="cs-CZ" sz="3200" dirty="0"/>
          </a:p>
        </p:txBody>
      </p:sp>
      <p:pic>
        <p:nvPicPr>
          <p:cNvPr id="1027" name="Picture 3" descr="C:\Documents and Settings\Tatínek a maminka\Local Settings\Temporary Internet Files\Content.IE5\LLUCA7QA\MC900197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3496" y="3645023"/>
            <a:ext cx="476322" cy="459929"/>
          </a:xfrm>
          <a:prstGeom prst="rect">
            <a:avLst/>
          </a:prstGeom>
          <a:noFill/>
        </p:spPr>
      </p:pic>
      <p:pic>
        <p:nvPicPr>
          <p:cNvPr id="25" name="Picture 3" descr="C:\Documents and Settings\Tatínek a maminka\Local Settings\Temporary Internet Files\Content.IE5\LLUCA7QA\MC900197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1549" y="4104952"/>
            <a:ext cx="476322" cy="459929"/>
          </a:xfrm>
          <a:prstGeom prst="rect">
            <a:avLst/>
          </a:prstGeom>
          <a:noFill/>
        </p:spPr>
      </p:pic>
      <p:pic>
        <p:nvPicPr>
          <p:cNvPr id="26" name="Picture 3" descr="C:\Documents and Settings\Tatínek a maminka\Local Settings\Temporary Internet Files\Content.IE5\LLUCA7QA\MC900197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5589240"/>
            <a:ext cx="476322" cy="459929"/>
          </a:xfrm>
          <a:prstGeom prst="rect">
            <a:avLst/>
          </a:prstGeom>
          <a:noFill/>
        </p:spPr>
      </p:pic>
      <p:pic>
        <p:nvPicPr>
          <p:cNvPr id="27" name="Picture 3" descr="C:\Documents and Settings\Tatínek a maminka\Local Settings\Temporary Internet Files\Content.IE5\LLUCA7QA\MC900197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54527" y="3576490"/>
            <a:ext cx="476322" cy="459929"/>
          </a:xfrm>
          <a:prstGeom prst="rect">
            <a:avLst/>
          </a:prstGeom>
          <a:noFill/>
        </p:spPr>
      </p:pic>
      <p:cxnSp>
        <p:nvCxnSpPr>
          <p:cNvPr id="29" name="Přímá spojovací čára 28"/>
          <p:cNvCxnSpPr/>
          <p:nvPr/>
        </p:nvCxnSpPr>
        <p:spPr>
          <a:xfrm>
            <a:off x="467544" y="5517232"/>
            <a:ext cx="8229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467544" y="6021288"/>
            <a:ext cx="8229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467544" y="5013176"/>
            <a:ext cx="8229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395536" y="46531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Znázorni: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95536" y="515719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403648" y="566124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Máma má _______       .</a:t>
            </a:r>
            <a:endParaRPr lang="cs-CZ" dirty="0"/>
          </a:p>
        </p:txBody>
      </p:sp>
      <p:sp>
        <p:nvSpPr>
          <p:cNvPr id="30" name="Elipsa 29"/>
          <p:cNvSpPr/>
          <p:nvPr/>
        </p:nvSpPr>
        <p:spPr>
          <a:xfrm>
            <a:off x="1907704" y="191683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2195736" y="191683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2483768" y="191683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2771800" y="191683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4716016" y="4725144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4355976" y="4725144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3995936" y="4725144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3635896" y="4725144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3275856" y="4725144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2915816" y="4725144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2555776" y="4725144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Rovnoramenný trojúhelník 45"/>
          <p:cNvSpPr/>
          <p:nvPr/>
        </p:nvSpPr>
        <p:spPr>
          <a:xfrm>
            <a:off x="3203848" y="1916832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3491880" y="1916832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3779912" y="1916832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ovací čára 49"/>
          <p:cNvCxnSpPr/>
          <p:nvPr/>
        </p:nvCxnSpPr>
        <p:spPr>
          <a:xfrm>
            <a:off x="4644008" y="4581128"/>
            <a:ext cx="324036" cy="434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4283968" y="4581128"/>
            <a:ext cx="36004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1835696" y="220486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+ 3 = 7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483768" y="5085184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– 2 = 5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051720" y="256490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699792" y="551723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Jak pracovat s daným cvičením: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děti v tabulce vybarvují stejnou barvou příklad, výsledek a slabiky</a:t>
            </a:r>
          </a:p>
          <a:p>
            <a:endParaRPr lang="cs-CZ" dirty="0" smtClean="0"/>
          </a:p>
          <a:p>
            <a:r>
              <a:rPr lang="cs-CZ" dirty="0" smtClean="0"/>
              <a:t>děti doplňují slova do připravených vět a píší je na dané řádky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smtClean="0"/>
              <a:t>Pro šikovné počtáře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Táta nosí	3 + 2</a:t>
            </a:r>
          </a:p>
          <a:p>
            <a:r>
              <a:rPr lang="cs-CZ" sz="2800" dirty="0" smtClean="0"/>
              <a:t>Jana je  	3 – 1</a:t>
            </a:r>
          </a:p>
          <a:p>
            <a:r>
              <a:rPr lang="cs-CZ" sz="2800" dirty="0" smtClean="0"/>
              <a:t>Nosí	5 – 4 </a:t>
            </a:r>
          </a:p>
          <a:p>
            <a:r>
              <a:rPr lang="cs-CZ" sz="2800" dirty="0" smtClean="0"/>
              <a:t>To je	4 – 1</a:t>
            </a:r>
          </a:p>
          <a:p>
            <a:r>
              <a:rPr lang="cs-CZ" sz="2800" dirty="0" smtClean="0"/>
              <a:t>Pepa má	1 – </a:t>
            </a:r>
            <a:r>
              <a:rPr lang="cs-CZ" sz="2800" dirty="0" err="1" smtClean="0"/>
              <a:t>1</a:t>
            </a:r>
            <a:endParaRPr lang="cs-CZ" sz="2800" dirty="0" smtClean="0"/>
          </a:p>
          <a:p>
            <a:r>
              <a:rPr lang="cs-CZ" sz="2800" dirty="0" smtClean="0"/>
              <a:t>Nosí	1 + 3</a:t>
            </a:r>
            <a:endParaRPr lang="cs-CZ" sz="2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347864" y="1484784"/>
          <a:ext cx="3096344" cy="36724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3438"/>
                <a:gridCol w="793438"/>
                <a:gridCol w="657973"/>
                <a:gridCol w="851495"/>
              </a:tblGrid>
              <a:tr h="607656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3 + 2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chemeClr val="tx1"/>
                          </a:solidFill>
                        </a:rPr>
                        <a:t>Ja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chemeClr val="tx1"/>
                          </a:solidFill>
                        </a:rPr>
                        <a:t>lá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0765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 – </a:t>
                      </a:r>
                      <a:r>
                        <a:rPr lang="cs-CZ" sz="2000" dirty="0" err="1" smtClean="0"/>
                        <a:t>1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sí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pa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3413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 – 4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Ná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nu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0765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 – 1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ma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mu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0765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 + 3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nu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0765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4 - 1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Pe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lu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7" name="Přímá spojovací čára 6"/>
          <p:cNvCxnSpPr/>
          <p:nvPr/>
        </p:nvCxnSpPr>
        <p:spPr>
          <a:xfrm>
            <a:off x="6588224" y="2132856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588224" y="2636912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588224" y="3140968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588224" y="3717032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6588224" y="4725144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6588224" y="4221088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6876256" y="162880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Janu.</a:t>
            </a:r>
            <a:endParaRPr lang="cs-CZ" sz="28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smtClean="0"/>
              <a:t>Řešení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Táta nosí	3 + 2</a:t>
            </a:r>
          </a:p>
          <a:p>
            <a:r>
              <a:rPr lang="cs-CZ" sz="2800" dirty="0" smtClean="0"/>
              <a:t>Jana je  	3 – 1</a:t>
            </a:r>
          </a:p>
          <a:p>
            <a:r>
              <a:rPr lang="cs-CZ" sz="2800" dirty="0" smtClean="0"/>
              <a:t>Nosí	5 – 4 </a:t>
            </a:r>
          </a:p>
          <a:p>
            <a:r>
              <a:rPr lang="cs-CZ" sz="2800" dirty="0" smtClean="0"/>
              <a:t>To je	4 – 1</a:t>
            </a:r>
          </a:p>
          <a:p>
            <a:r>
              <a:rPr lang="cs-CZ" sz="2800" dirty="0" smtClean="0"/>
              <a:t>Pepa má	1 – </a:t>
            </a:r>
            <a:r>
              <a:rPr lang="cs-CZ" sz="2800" dirty="0" err="1" smtClean="0"/>
              <a:t>1</a:t>
            </a:r>
            <a:endParaRPr lang="cs-CZ" sz="2800" dirty="0" smtClean="0"/>
          </a:p>
          <a:p>
            <a:r>
              <a:rPr lang="cs-CZ" sz="2800" dirty="0" smtClean="0"/>
              <a:t>Nosí	1 + 3</a:t>
            </a:r>
            <a:endParaRPr lang="cs-CZ" sz="2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347864" y="1484784"/>
          <a:ext cx="3096344" cy="35283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4106"/>
                <a:gridCol w="738082"/>
                <a:gridCol w="612068"/>
                <a:gridCol w="792088"/>
              </a:tblGrid>
              <a:tr h="583826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3 + 2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chemeClr val="tx1"/>
                          </a:solidFill>
                        </a:rPr>
                        <a:t>Ja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chemeClr val="tx1"/>
                          </a:solidFill>
                        </a:rPr>
                        <a:t>lá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8382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 – </a:t>
                      </a:r>
                      <a:r>
                        <a:rPr lang="cs-CZ" sz="2000" dirty="0" err="1" smtClean="0"/>
                        <a:t>1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sí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pa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0926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 – 4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Ná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nu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8382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 – 1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ma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mu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8382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 + 3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nu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8382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4 - 1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Pe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</a:t>
                      </a:r>
                      <a:endParaRPr lang="cs-CZ" sz="20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lu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7" name="Přímá spojovací čára 6"/>
          <p:cNvCxnSpPr/>
          <p:nvPr/>
        </p:nvCxnSpPr>
        <p:spPr>
          <a:xfrm>
            <a:off x="6588224" y="2132856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588224" y="2636912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588224" y="3212976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588224" y="3717032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6588224" y="4725144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6588224" y="4221088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6948264" y="162880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Janu.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213285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malá.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2708920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Nánu.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321297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Pepa.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3717032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sílu.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48264" y="422108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Emu.</a:t>
            </a:r>
            <a:endParaRPr lang="cs-CZ" sz="2800" dirty="0"/>
          </a:p>
        </p:txBody>
      </p:sp>
    </p:spTree>
  </p:cSld>
  <p:clrMapOvr>
    <a:masterClrMapping/>
  </p:clrMapOvr>
  <p:transition spd="slow">
    <p:fad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Ilustrace: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Text:</a:t>
            </a:r>
            <a:r>
              <a:rPr lang="cs-CZ" sz="3200" dirty="0" smtClean="0"/>
              <a:t>  vlastní autorské dílo</a:t>
            </a:r>
          </a:p>
          <a:p>
            <a:pPr eaLnBrk="1" hangingPunct="1"/>
            <a:endParaRPr lang="cs-CZ" sz="3200" dirty="0" smtClean="0"/>
          </a:p>
          <a:p>
            <a:pPr eaLnBrk="1" hangingPunct="1">
              <a:buNone/>
            </a:pPr>
            <a:endParaRPr lang="cs-CZ" sz="3200" dirty="0" smtClean="0"/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104</TotalTime>
  <Words>366</Words>
  <Application>Microsoft Office PowerPoint</Application>
  <PresentationFormat>Předvádění na obrazovce (4:3)</PresentationFormat>
  <Paragraphs>194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Původ</vt:lpstr>
      <vt:lpstr>Prezentace aplikace PowerPoint</vt:lpstr>
      <vt:lpstr>Anotace</vt:lpstr>
      <vt:lpstr>Numerace</vt:lpstr>
      <vt:lpstr>Doplň číselné řady.</vt:lpstr>
      <vt:lpstr> Řešení.</vt:lpstr>
      <vt:lpstr>Vypočítej slovní úlohy.</vt:lpstr>
      <vt:lpstr>Řešení</vt:lpstr>
      <vt:lpstr>Prezentace aplikace PowerPoint</vt:lpstr>
      <vt:lpstr>Pro šikovné počtáře</vt:lpstr>
      <vt:lpstr>Řešení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Tatínek a maminka</dc:creator>
  <cp:lastModifiedBy>Učitel</cp:lastModifiedBy>
  <cp:revision>13</cp:revision>
  <dcterms:created xsi:type="dcterms:W3CDTF">2011-11-16T13:39:21Z</dcterms:created>
  <dcterms:modified xsi:type="dcterms:W3CDTF">2012-03-13T19:18:08Z</dcterms:modified>
</cp:coreProperties>
</file>