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2.jpe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59" name="Group 47"/>
          <p:cNvGraphicFramePr>
            <a:graphicFrameLocks noGrp="1"/>
          </p:cNvGraphicFramePr>
          <p:nvPr>
            <p:ph sz="quarter" idx="13"/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3363989376"/>
              </p:ext>
            </p:extLst>
          </p:nvPr>
        </p:nvGraphicFramePr>
        <p:xfrm>
          <a:off x="457200" y="1527175"/>
          <a:ext cx="8229600" cy="4537393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217488"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školám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Reg. číslo projektu: CZ.1.07/1.4.00/21.1440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Jana Richterová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Datum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10. 10. 2012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Č. materiálu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VY_32_INOVACE_84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Matematika a její aplikace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Matematika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Způsob využití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Pořadí výpočtů a cvičení. Dokud nemají žáci zažité, je lépe provádět početní operace postupně (ne 2 operace </a:t>
                      </a:r>
                      <a:r>
                        <a:rPr lang="cs-CZ" sz="1600" kern="120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současně).</a:t>
                      </a:r>
                      <a:endParaRPr lang="cs-CZ" sz="1600" kern="12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Druh materiálu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Prezentace učiva a procvičení.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6" name="Picture 4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5888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57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487488"/>
            <a:ext cx="2420937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4377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4896544" cy="1287016"/>
          </a:xfrm>
        </p:spPr>
        <p:txBody>
          <a:bodyPr>
            <a:normAutofit/>
          </a:bodyPr>
          <a:lstStyle/>
          <a:p>
            <a:r>
              <a:rPr lang="cs-CZ" sz="4800" u="sng" dirty="0" smtClean="0"/>
              <a:t>Pořadí výpočtů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2111888"/>
            <a:ext cx="7344816" cy="4741987"/>
          </a:xfrm>
        </p:spPr>
        <p:txBody>
          <a:bodyPr>
            <a:normAutofit/>
          </a:bodyPr>
          <a:lstStyle/>
          <a:p>
            <a:r>
              <a:rPr lang="cs-CZ" sz="3600" dirty="0"/>
              <a:t>o</a:t>
            </a:r>
            <a:r>
              <a:rPr lang="cs-CZ" sz="3600" dirty="0" smtClean="0"/>
              <a:t>dstraníme </a:t>
            </a:r>
            <a:r>
              <a:rPr lang="cs-CZ" sz="3600" dirty="0" smtClean="0"/>
              <a:t>závorky			( )</a:t>
            </a:r>
            <a:endParaRPr lang="cs-CZ" sz="3600" dirty="0"/>
          </a:p>
          <a:p>
            <a:r>
              <a:rPr lang="cs-CZ" sz="3600" dirty="0"/>
              <a:t>n</a:t>
            </a:r>
            <a:r>
              <a:rPr lang="cs-CZ" sz="3600" dirty="0" smtClean="0"/>
              <a:t>ásobíme nebo </a:t>
            </a:r>
            <a:r>
              <a:rPr lang="cs-CZ" sz="3600" dirty="0" smtClean="0"/>
              <a:t>dělíme		x :</a:t>
            </a:r>
            <a:endParaRPr lang="cs-CZ" sz="3600" dirty="0"/>
          </a:p>
          <a:p>
            <a:r>
              <a:rPr lang="cs-CZ" sz="3600" dirty="0"/>
              <a:t>s</a:t>
            </a:r>
            <a:r>
              <a:rPr lang="cs-CZ" sz="3600" dirty="0" smtClean="0"/>
              <a:t>čítáme </a:t>
            </a:r>
            <a:r>
              <a:rPr lang="cs-CZ" sz="3600" smtClean="0"/>
              <a:t>nebo </a:t>
            </a:r>
            <a:r>
              <a:rPr lang="cs-CZ" sz="3600" smtClean="0"/>
              <a:t>odčítáme		+ -</a:t>
            </a:r>
            <a:endParaRPr lang="cs-CZ" sz="3600" dirty="0"/>
          </a:p>
          <a:p>
            <a:pPr marL="45720" indent="0">
              <a:buNone/>
            </a:pPr>
            <a:r>
              <a:rPr lang="cs-CZ" sz="2800" dirty="0" smtClean="0"/>
              <a:t>Operace na vyšším řádku má přednost.</a:t>
            </a:r>
          </a:p>
          <a:p>
            <a:pPr marL="45720" indent="0">
              <a:buNone/>
            </a:pPr>
            <a:r>
              <a:rPr lang="cs-CZ" sz="2800" dirty="0" smtClean="0"/>
              <a:t>Jsou-li v příkladu početní operace, které jsou zapsané na stejném řádku, počítáme postupně – tzn. zleva doprava.</a:t>
            </a:r>
            <a:endParaRPr lang="cs-CZ" sz="2800" dirty="0"/>
          </a:p>
        </p:txBody>
      </p:sp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7958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7544" y="1268760"/>
            <a:ext cx="8002598" cy="458371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Příklad:   260 – 14 – (43 – 12) + 72 : 8 . 6 – 18 =</a:t>
            </a:r>
          </a:p>
          <a:p>
            <a:endParaRPr lang="cs-CZ" dirty="0"/>
          </a:p>
          <a:p>
            <a:r>
              <a:rPr lang="cs-CZ" dirty="0" smtClean="0"/>
              <a:t>Postup:</a:t>
            </a:r>
          </a:p>
          <a:p>
            <a:r>
              <a:rPr lang="cs-CZ" u="sng" dirty="0" smtClean="0"/>
              <a:t>Odstraníme závorku</a:t>
            </a:r>
            <a:r>
              <a:rPr lang="cs-CZ" dirty="0" smtClean="0"/>
              <a:t> tím, že ji vypočítáme a zapíšeme takto:</a:t>
            </a:r>
          </a:p>
          <a:p>
            <a:r>
              <a:rPr lang="cs-CZ" dirty="0"/>
              <a:t>260 – 14 – </a:t>
            </a:r>
            <a:r>
              <a:rPr lang="cs-CZ" dirty="0" smtClean="0"/>
              <a:t>31 </a:t>
            </a:r>
            <a:r>
              <a:rPr lang="cs-CZ" dirty="0"/>
              <a:t>+ 72 : 8 . </a:t>
            </a:r>
            <a:r>
              <a:rPr lang="cs-CZ" dirty="0" smtClean="0"/>
              <a:t>6 </a:t>
            </a:r>
            <a:r>
              <a:rPr lang="cs-CZ" dirty="0"/>
              <a:t>– </a:t>
            </a:r>
            <a:r>
              <a:rPr lang="cs-CZ" dirty="0" smtClean="0"/>
              <a:t>18 =</a:t>
            </a:r>
          </a:p>
          <a:p>
            <a:r>
              <a:rPr lang="cs-CZ" u="sng" dirty="0" smtClean="0"/>
              <a:t>Násobení a dělení</a:t>
            </a:r>
            <a:r>
              <a:rPr lang="cs-CZ" dirty="0" smtClean="0"/>
              <a:t> má přednost před sčítáním a odčítáním, násobíme a dělíme zleva doprava, ostatní jen opisujeme:</a:t>
            </a:r>
          </a:p>
          <a:p>
            <a:r>
              <a:rPr lang="cs-CZ" dirty="0"/>
              <a:t>260 – 14 – 31 + 9</a:t>
            </a:r>
            <a:r>
              <a:rPr lang="cs-CZ" dirty="0" smtClean="0"/>
              <a:t> </a:t>
            </a:r>
            <a:r>
              <a:rPr lang="cs-CZ"/>
              <a:t>. </a:t>
            </a:r>
            <a:r>
              <a:rPr lang="cs-CZ" smtClean="0"/>
              <a:t>6 </a:t>
            </a:r>
            <a:r>
              <a:rPr lang="cs-CZ" dirty="0"/>
              <a:t>– </a:t>
            </a:r>
            <a:r>
              <a:rPr lang="cs-CZ" dirty="0" smtClean="0"/>
              <a:t>18 = </a:t>
            </a:r>
          </a:p>
          <a:p>
            <a:r>
              <a:rPr lang="cs-CZ" dirty="0" smtClean="0"/>
              <a:t>260 </a:t>
            </a:r>
            <a:r>
              <a:rPr lang="cs-CZ" dirty="0"/>
              <a:t>– 14 – 31 + </a:t>
            </a:r>
            <a:r>
              <a:rPr lang="cs-CZ" dirty="0" smtClean="0"/>
              <a:t>54 </a:t>
            </a:r>
            <a:r>
              <a:rPr lang="cs-CZ" dirty="0"/>
              <a:t>– </a:t>
            </a:r>
            <a:r>
              <a:rPr lang="cs-CZ" dirty="0" smtClean="0"/>
              <a:t>18 =</a:t>
            </a:r>
          </a:p>
          <a:p>
            <a:r>
              <a:rPr lang="cs-CZ" dirty="0" smtClean="0"/>
              <a:t>Zůstalo jen sčítání a odčítání, postupujeme tedy zleva doprava (jak píšeme):</a:t>
            </a:r>
          </a:p>
          <a:p>
            <a:r>
              <a:rPr lang="cs-CZ" dirty="0" smtClean="0"/>
              <a:t>246 – 31 + 54 – 18 = 215 + 54 – 18 = 269 – 18 = 251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4896544" cy="1287016"/>
          </a:xfrm>
        </p:spPr>
        <p:txBody>
          <a:bodyPr>
            <a:normAutofit/>
          </a:bodyPr>
          <a:lstStyle/>
          <a:p>
            <a:r>
              <a:rPr lang="cs-CZ" sz="4800" u="sng" dirty="0" smtClean="0"/>
              <a:t>Pořadí výpočtů</a:t>
            </a:r>
            <a:endParaRPr lang="cs-CZ" sz="4000" b="1" u="sng" dirty="0"/>
          </a:p>
        </p:txBody>
      </p:sp>
    </p:spTree>
    <p:extLst>
      <p:ext uri="{BB962C8B-B14F-4D97-AF65-F5344CB8AC3E}">
        <p14:creationId xmlns:p14="http://schemas.microsoft.com/office/powerpoint/2010/main" val="142038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468313" y="476672"/>
            <a:ext cx="8229600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 fontScale="77500" lnSpcReduction="20000"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u="sng" dirty="0" smtClean="0">
                <a:solidFill>
                  <a:schemeClr val="tx1"/>
                </a:solidFill>
              </a:rPr>
              <a:t>Co vypočítáš jako úplně první?</a:t>
            </a:r>
            <a:endParaRPr lang="cs-CZ" sz="4000" u="sng" dirty="0">
              <a:solidFill>
                <a:schemeClr val="tx1"/>
              </a:solidFill>
            </a:endParaRPr>
          </a:p>
        </p:txBody>
      </p:sp>
      <p:sp>
        <p:nvSpPr>
          <p:cNvPr id="1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403350"/>
            <a:ext cx="5688632" cy="4617937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 28 + </a:t>
            </a:r>
            <a:r>
              <a:rPr lang="cs-CZ" sz="3600" dirty="0" smtClean="0"/>
              <a:t>7 . 4 = </a:t>
            </a:r>
          </a:p>
          <a:p>
            <a:r>
              <a:rPr lang="cs-CZ" sz="3600" dirty="0" smtClean="0"/>
              <a:t> 86 : 2 + 4 =</a:t>
            </a:r>
          </a:p>
          <a:p>
            <a:r>
              <a:rPr lang="cs-CZ" sz="3600" dirty="0" smtClean="0"/>
              <a:t> 136 – (90 – 50) =</a:t>
            </a:r>
          </a:p>
          <a:p>
            <a:r>
              <a:rPr lang="cs-CZ" sz="3600" dirty="0" smtClean="0"/>
              <a:t> (42 + 16 – 38) : 4 =</a:t>
            </a:r>
          </a:p>
          <a:p>
            <a:r>
              <a:rPr lang="cs-CZ" sz="3600" dirty="0" smtClean="0"/>
              <a:t> 4 . (16 – 3 . 4 + 14) =</a:t>
            </a:r>
          </a:p>
          <a:p>
            <a:r>
              <a:rPr lang="cs-CZ" sz="3600" dirty="0" smtClean="0"/>
              <a:t> 12 : 6 + (32 – 180 : 90) =</a:t>
            </a:r>
            <a:endParaRPr lang="cs-CZ" sz="36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853597" y="1294330"/>
            <a:ext cx="5688632" cy="46179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600" dirty="0" smtClean="0"/>
              <a:t>7 . 4 </a:t>
            </a:r>
          </a:p>
          <a:p>
            <a:pPr marL="45720" indent="0">
              <a:buNone/>
            </a:pPr>
            <a:r>
              <a:rPr lang="cs-CZ" sz="3600" dirty="0" smtClean="0"/>
              <a:t>86 : 2</a:t>
            </a:r>
          </a:p>
          <a:p>
            <a:pPr marL="45720" indent="0">
              <a:buNone/>
            </a:pPr>
            <a:r>
              <a:rPr lang="cs-CZ" sz="3600" dirty="0" smtClean="0"/>
              <a:t>90 – 50 </a:t>
            </a:r>
          </a:p>
          <a:p>
            <a:pPr marL="45720" indent="0">
              <a:buNone/>
            </a:pPr>
            <a:r>
              <a:rPr lang="cs-CZ" sz="3600" dirty="0" smtClean="0"/>
              <a:t>42 + 16 </a:t>
            </a:r>
          </a:p>
          <a:p>
            <a:pPr marL="45720" indent="0">
              <a:buNone/>
            </a:pPr>
            <a:r>
              <a:rPr lang="cs-CZ" sz="3600" dirty="0" smtClean="0"/>
              <a:t>3 . 4 </a:t>
            </a:r>
          </a:p>
          <a:p>
            <a:pPr marL="45720" indent="0">
              <a:buNone/>
            </a:pPr>
            <a:r>
              <a:rPr lang="cs-CZ" sz="3600" dirty="0" smtClean="0"/>
              <a:t>180 : 90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3242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968" y="476672"/>
            <a:ext cx="4392488" cy="1143000"/>
          </a:xfrm>
        </p:spPr>
        <p:txBody>
          <a:bodyPr/>
          <a:lstStyle/>
          <a:p>
            <a:r>
              <a:rPr lang="cs-CZ" dirty="0" smtClean="0"/>
              <a:t>Vypočítejte!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2348880"/>
            <a:ext cx="6400800" cy="347472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8 564 – 32 . 4 – (42 + 176 : 4 . 3 – 4) : 10 =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 562 + 1765 : (800 : 8 – 65 – 5 . 6) =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 (217 . 2 – 120 : 60) : 8 : 2 =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 825 000 – (256 + 44) : 10 =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 405 : 5 . (6 786 – 6 784) – 162 =</a:t>
            </a:r>
          </a:p>
          <a:p>
            <a:pPr>
              <a:lnSpc>
                <a:spcPct val="150000"/>
              </a:lnSpc>
            </a:pP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0771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404664"/>
            <a:ext cx="9036496" cy="1143000"/>
          </a:xfrm>
        </p:spPr>
        <p:txBody>
          <a:bodyPr/>
          <a:lstStyle/>
          <a:p>
            <a:r>
              <a:rPr lang="cs-CZ" dirty="0" smtClean="0"/>
              <a:t>Zkontroluj si svoje výsledky: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691680" y="1772816"/>
            <a:ext cx="6400800" cy="3474720"/>
          </a:xfrm>
        </p:spPr>
        <p:txBody>
          <a:bodyPr>
            <a:normAutofit fontScale="92500" lnSpcReduction="20000"/>
          </a:bodyPr>
          <a:lstStyle/>
          <a:p>
            <a:r>
              <a:rPr lang="cs-CZ" sz="4400" dirty="0" smtClean="0"/>
              <a:t> 8 419</a:t>
            </a:r>
          </a:p>
          <a:p>
            <a:r>
              <a:rPr lang="cs-CZ" sz="4400" dirty="0" smtClean="0"/>
              <a:t> 915</a:t>
            </a:r>
          </a:p>
          <a:p>
            <a:r>
              <a:rPr lang="cs-CZ" sz="4400" dirty="0" smtClean="0"/>
              <a:t> 27</a:t>
            </a:r>
          </a:p>
          <a:p>
            <a:r>
              <a:rPr lang="cs-CZ" sz="4400" dirty="0" smtClean="0"/>
              <a:t> 824 970</a:t>
            </a:r>
          </a:p>
          <a:p>
            <a:r>
              <a:rPr lang="cs-CZ" sz="4400" dirty="0" smtClean="0"/>
              <a:t> 0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235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3QffGDvMhKiQExNPEq0bX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395</TotalTime>
  <Words>380</Words>
  <Application>Microsoft Office PowerPoint</Application>
  <PresentationFormat>Předvádění na obrazovce (4:3)</PresentationFormat>
  <Paragraphs>70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Pořadí výpočtů</vt:lpstr>
      <vt:lpstr>Pořadí výpočtů</vt:lpstr>
      <vt:lpstr>Prezentace aplikace PowerPoint</vt:lpstr>
      <vt:lpstr>Vypočítejte!</vt:lpstr>
      <vt:lpstr>Zkontroluj si svoje výsledky: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</dc:creator>
  <cp:lastModifiedBy>Richterová Jana</cp:lastModifiedBy>
  <cp:revision>41</cp:revision>
  <dcterms:created xsi:type="dcterms:W3CDTF">2012-10-06T13:39:58Z</dcterms:created>
  <dcterms:modified xsi:type="dcterms:W3CDTF">2013-03-12T14:15:17Z</dcterms:modified>
</cp:coreProperties>
</file>