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7" r:id="rId3"/>
    <p:sldId id="258" r:id="rId4"/>
    <p:sldId id="265" r:id="rId5"/>
    <p:sldId id="266" r:id="rId6"/>
    <p:sldId id="263" r:id="rId7"/>
    <p:sldId id="264" r:id="rId8"/>
    <p:sldId id="260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700" b="0" dirty="0" smtClean="0"/>
            <a:t>NÁZEV:</a:t>
          </a:r>
          <a:r>
            <a:rPr lang="cs-CZ" sz="1700" b="0" baseline="0" dirty="0" smtClean="0"/>
            <a:t> </a:t>
          </a:r>
          <a:r>
            <a:rPr lang="cs-CZ" sz="1700" b="0" baseline="0" dirty="0" smtClean="0">
              <a:solidFill>
                <a:schemeClr val="bg1"/>
              </a:solidFill>
            </a:rPr>
            <a:t>VY_42_INOVACE_01_CISLO A POCETNI OPERACE_12</a:t>
          </a:r>
          <a:endParaRPr lang="cs-CZ" sz="1700" b="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>
            <a:solidFill>
              <a:schemeClr val="tx1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bg1"/>
              </a:solidFill>
            </a:rPr>
            <a:t>AUTOR: Mgr. Andrea </a:t>
          </a:r>
          <a:r>
            <a:rPr lang="cs-CZ" sz="2000" dirty="0" err="1" smtClean="0">
              <a:solidFill>
                <a:schemeClr val="bg1"/>
              </a:solidFill>
            </a:rPr>
            <a:t>Kunovjánková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bg1"/>
              </a:solidFill>
            </a:rPr>
            <a:t>TÉMA: M – 1.B – Numerace v oboru 0 - 8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bg1"/>
              </a:solidFill>
            </a:rPr>
            <a:t>ČÍSLO PROJEKTU: CZ.1.07/1.4.00/21.1616 </a:t>
          </a:r>
          <a:endParaRPr lang="cs-CZ" sz="2000" dirty="0">
            <a:solidFill>
              <a:schemeClr val="bg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0C4437-9BCA-4680-B391-88662326EBDC}" type="presOf" srcId="{D1D4F407-5343-4D3F-B5B9-D407B03CAEB4}" destId="{AED2198E-93D5-4001-81B4-73124B309672}" srcOrd="1" destOrd="0" presId="urn:microsoft.com/office/officeart/2005/8/layout/target3"/>
    <dgm:cxn modelId="{023AB16D-D312-43B5-9D57-632B307C5F71}" type="presOf" srcId="{B651F6E3-6281-48DB-9319-2AEAFDAE7572}" destId="{619D679B-A015-4ECF-8348-D1034C574F40}" srcOrd="0" destOrd="0" presId="urn:microsoft.com/office/officeart/2005/8/layout/target3"/>
    <dgm:cxn modelId="{0D97EA6F-FB11-49C3-987F-4085EB3A9EF6}" type="presOf" srcId="{D1D4F407-5343-4D3F-B5B9-D407B03CAEB4}" destId="{D005CE8C-CC26-4C3E-AC11-E15060ECD759}" srcOrd="0" destOrd="0" presId="urn:microsoft.com/office/officeart/2005/8/layout/target3"/>
    <dgm:cxn modelId="{06D75F88-6A83-4D86-A21F-F77A90129DD2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32123F5-8424-4916-9C05-FB7CC0D20EF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B4CDA8D-6D07-453A-9586-F177723E29B8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2B3F04F-84ED-430D-9A13-6345FA71CBD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590137-C7B7-4682-9710-A9E51DA3231B}" type="presOf" srcId="{4C35D32F-0EAB-4CD7-82EE-45574DC2A586}" destId="{8BEBB6EC-1DAA-4CAC-8A25-BC0FCBD5DBD5}" srcOrd="0" destOrd="0" presId="urn:microsoft.com/office/officeart/2005/8/layout/target3"/>
    <dgm:cxn modelId="{15B7A647-327A-41B5-A944-9922B818FB49}" type="presOf" srcId="{D8197B8C-B260-4A16-BDF4-0947B075E274}" destId="{5A5FFA88-C948-4069-8E93-59FA12366E83}" srcOrd="1" destOrd="0" presId="urn:microsoft.com/office/officeart/2005/8/layout/target3"/>
    <dgm:cxn modelId="{0577DA65-CAA1-4276-84FF-BF69DDFD4524}" type="presOf" srcId="{D8197B8C-B260-4A16-BDF4-0947B075E274}" destId="{25B08C86-7E15-44DC-BE7F-FFB55DD49D12}" srcOrd="0" destOrd="0" presId="urn:microsoft.com/office/officeart/2005/8/layout/target3"/>
    <dgm:cxn modelId="{4D930276-2FD5-483E-8E16-A6FC3E0ACECB}" type="presOf" srcId="{757F3AB3-0718-4624-B441-E567A8F0AB56}" destId="{333A1088-737F-45CB-B68E-254E46348037}" srcOrd="0" destOrd="0" presId="urn:microsoft.com/office/officeart/2005/8/layout/target3"/>
    <dgm:cxn modelId="{C8BCF5A2-BB11-407B-B628-945B06C249D4}" type="presParOf" srcId="{333A1088-737F-45CB-B68E-254E46348037}" destId="{F5ABB229-8D3B-4694-996A-96F23CF14429}" srcOrd="0" destOrd="0" presId="urn:microsoft.com/office/officeart/2005/8/layout/target3"/>
    <dgm:cxn modelId="{ACB52AA3-AFAD-4BBA-8D94-81126D086112}" type="presParOf" srcId="{333A1088-737F-45CB-B68E-254E46348037}" destId="{F41139FD-01EE-4571-8B17-4FB00FC51163}" srcOrd="1" destOrd="0" presId="urn:microsoft.com/office/officeart/2005/8/layout/target3"/>
    <dgm:cxn modelId="{29B8036F-B12E-4BFC-8D8E-57BD6AAF75DE}" type="presParOf" srcId="{333A1088-737F-45CB-B68E-254E46348037}" destId="{D005CE8C-CC26-4C3E-AC11-E15060ECD759}" srcOrd="2" destOrd="0" presId="urn:microsoft.com/office/officeart/2005/8/layout/target3"/>
    <dgm:cxn modelId="{4D6C4299-FF8D-4977-8ED9-FD1F843283EB}" type="presParOf" srcId="{333A1088-737F-45CB-B68E-254E46348037}" destId="{2C702D82-9B77-49B7-9568-BB8EB47C3372}" srcOrd="3" destOrd="0" presId="urn:microsoft.com/office/officeart/2005/8/layout/target3"/>
    <dgm:cxn modelId="{11B39523-7487-4BF9-88D4-87978396822A}" type="presParOf" srcId="{333A1088-737F-45CB-B68E-254E46348037}" destId="{A52A0455-90FF-4808-ABD0-F02540D31D5A}" srcOrd="4" destOrd="0" presId="urn:microsoft.com/office/officeart/2005/8/layout/target3"/>
    <dgm:cxn modelId="{902EF6DB-323C-41AB-A08B-67235AECE211}" type="presParOf" srcId="{333A1088-737F-45CB-B68E-254E46348037}" destId="{6140AFEC-043D-4C43-A2F9-D0F5331DF3A3}" srcOrd="5" destOrd="0" presId="urn:microsoft.com/office/officeart/2005/8/layout/target3"/>
    <dgm:cxn modelId="{12EBEDD9-7242-4E81-997D-21959E08C8F0}" type="presParOf" srcId="{333A1088-737F-45CB-B68E-254E46348037}" destId="{9358AC05-5D7D-4327-9F80-1AD486AEA664}" srcOrd="6" destOrd="0" presId="urn:microsoft.com/office/officeart/2005/8/layout/target3"/>
    <dgm:cxn modelId="{AC3A7F3B-F9C2-406C-AE6A-E84CE294CCB5}" type="presParOf" srcId="{333A1088-737F-45CB-B68E-254E46348037}" destId="{313FC574-E1CD-4FB4-B054-0B805CE0447D}" srcOrd="7" destOrd="0" presId="urn:microsoft.com/office/officeart/2005/8/layout/target3"/>
    <dgm:cxn modelId="{7A3699C7-36EC-4D35-894A-22CCA0FD83F2}" type="presParOf" srcId="{333A1088-737F-45CB-B68E-254E46348037}" destId="{619D679B-A015-4ECF-8348-D1034C574F40}" srcOrd="8" destOrd="0" presId="urn:microsoft.com/office/officeart/2005/8/layout/target3"/>
    <dgm:cxn modelId="{57FC14CD-E87C-4DBC-AA6B-29B43BF84CC9}" type="presParOf" srcId="{333A1088-737F-45CB-B68E-254E46348037}" destId="{322283A8-4A27-4CDA-BAE3-F381106A9174}" srcOrd="9" destOrd="0" presId="urn:microsoft.com/office/officeart/2005/8/layout/target3"/>
    <dgm:cxn modelId="{144363B9-D3F3-417E-A067-6AF989EECB68}" type="presParOf" srcId="{333A1088-737F-45CB-B68E-254E46348037}" destId="{FFC9F71D-1B4F-4AD9-A4A6-86ADEFC8AF5C}" srcOrd="10" destOrd="0" presId="urn:microsoft.com/office/officeart/2005/8/layout/target3"/>
    <dgm:cxn modelId="{8E55A8B6-745A-42CE-AB63-E5FA5B06E659}" type="presParOf" srcId="{333A1088-737F-45CB-B68E-254E46348037}" destId="{25B08C86-7E15-44DC-BE7F-FFB55DD49D12}" srcOrd="11" destOrd="0" presId="urn:microsoft.com/office/officeart/2005/8/layout/target3"/>
    <dgm:cxn modelId="{4171728D-7DF4-45C2-B83C-40B7B7E0C7C5}" type="presParOf" srcId="{333A1088-737F-45CB-B68E-254E46348037}" destId="{76644BE8-9D7C-4C09-B250-3D10AF48CBB7}" srcOrd="12" destOrd="0" presId="urn:microsoft.com/office/officeart/2005/8/layout/target3"/>
    <dgm:cxn modelId="{525C1C3D-E12F-47C4-BB9A-E136C1E3D42C}" type="presParOf" srcId="{333A1088-737F-45CB-B68E-254E46348037}" destId="{EE85B701-7295-41C0-BA7A-34D3756A2AE6}" srcOrd="13" destOrd="0" presId="urn:microsoft.com/office/officeart/2005/8/layout/target3"/>
    <dgm:cxn modelId="{93CE3EC4-1CB1-46EC-95B8-C284FEEF499D}" type="presParOf" srcId="{333A1088-737F-45CB-B68E-254E46348037}" destId="{8BEBB6EC-1DAA-4CAC-8A25-BC0FCBD5DBD5}" srcOrd="14" destOrd="0" presId="urn:microsoft.com/office/officeart/2005/8/layout/target3"/>
    <dgm:cxn modelId="{147C5465-FAA9-4F1B-BF1D-B89A898D4802}" type="presParOf" srcId="{333A1088-737F-45CB-B68E-254E46348037}" destId="{AED2198E-93D5-4001-81B4-73124B309672}" srcOrd="15" destOrd="0" presId="urn:microsoft.com/office/officeart/2005/8/layout/target3"/>
    <dgm:cxn modelId="{6A422EEA-B55C-4521-9BF2-A567003C2885}" type="presParOf" srcId="{333A1088-737F-45CB-B68E-254E46348037}" destId="{2BE915AB-18AA-4053-B92C-3BFC9ED204BB}" srcOrd="16" destOrd="0" presId="urn:microsoft.com/office/officeart/2005/8/layout/target3"/>
    <dgm:cxn modelId="{1EB17281-3284-45B5-B4F8-F2ED8DCE17D0}" type="presParOf" srcId="{333A1088-737F-45CB-B68E-254E46348037}" destId="{6BB5E863-4638-4E1D-BFDE-399D028AC4ED}" srcOrd="17" destOrd="0" presId="urn:microsoft.com/office/officeart/2005/8/layout/target3"/>
    <dgm:cxn modelId="{D9CAE4E6-33CC-44B0-AA4D-B2350B16A78C}" type="presParOf" srcId="{333A1088-737F-45CB-B68E-254E46348037}" destId="{5A5FFA88-C948-4069-8E93-59FA12366E83}" srcOrd="18" destOrd="0" presId="urn:microsoft.com/office/officeart/2005/8/layout/target3"/>
    <dgm:cxn modelId="{991CE807-D110-48E4-8D04-5A5CC489451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>
            <a:solidFill>
              <a:schemeClr val="tx1"/>
            </a:solidFill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AUTOR: Mgr. Andrea </a:t>
          </a:r>
          <a:r>
            <a:rPr lang="cs-CZ" sz="2000" kern="1200" dirty="0" err="1" smtClean="0">
              <a:solidFill>
                <a:schemeClr val="bg1"/>
              </a:solidFill>
            </a:rPr>
            <a:t>Kunovjánková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0" kern="1200" dirty="0" smtClean="0"/>
            <a:t>NÁZEV:</a:t>
          </a:r>
          <a:r>
            <a:rPr lang="cs-CZ" sz="1700" b="0" kern="1200" baseline="0" dirty="0" smtClean="0"/>
            <a:t> </a:t>
          </a:r>
          <a:r>
            <a:rPr lang="cs-CZ" sz="1700" b="0" kern="1200" baseline="0" dirty="0" smtClean="0">
              <a:solidFill>
                <a:schemeClr val="bg1"/>
              </a:solidFill>
            </a:rPr>
            <a:t>VY_42_INOVACE_01_CISLO A POCETNI OPERACE_12</a:t>
          </a:r>
          <a:endParaRPr lang="cs-CZ" sz="1700" b="0" kern="1200" dirty="0">
            <a:solidFill>
              <a:schemeClr val="bg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TÉMA: M – 1.B – Numerace v oboru 0 - 8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ČÍSLO PROJEKTU: CZ.1.07/1.4.00/21.1616 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F1A2B0-CD94-474B-B09F-2985ABF30228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5704C0-3F88-4040-8636-AAEC1B6EE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1A1A724-F4FE-4CE9-94A8-B345C81ACF9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1B744DB-E971-4E5A-BE7D-F656333779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Numerace v oboru 0 - 8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Slovní úlohy, číselné řady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určeno pro žáky 1.tříd</a:t>
            </a:r>
          </a:p>
          <a:p>
            <a:pPr eaLnBrk="1" hangingPunct="1"/>
            <a:r>
              <a:rPr lang="cs-CZ" sz="2800" dirty="0" smtClean="0"/>
              <a:t>je použit PowerPoint</a:t>
            </a:r>
          </a:p>
          <a:p>
            <a:pPr eaLnBrk="1" hangingPunct="1"/>
            <a:r>
              <a:rPr lang="cs-CZ" sz="2800" dirty="0" smtClean="0"/>
              <a:t>je určeno pro interaktivní tabuli</a:t>
            </a:r>
          </a:p>
          <a:p>
            <a:r>
              <a:rPr lang="cs-CZ" sz="2800" dirty="0" smtClean="0"/>
              <a:t>je zařazeno v procvičovací části matematiky</a:t>
            </a:r>
          </a:p>
          <a:p>
            <a:pPr lvl="0"/>
            <a:r>
              <a:rPr lang="cs-CZ" sz="2800" dirty="0" smtClean="0"/>
              <a:t>prosinec</a:t>
            </a:r>
          </a:p>
          <a:p>
            <a:pPr lvl="0"/>
            <a:r>
              <a:rPr lang="cs-CZ" sz="2800" dirty="0" smtClean="0"/>
              <a:t>děti práce bavila</a:t>
            </a:r>
          </a:p>
          <a:p>
            <a:r>
              <a:rPr lang="cs-CZ" sz="2800" dirty="0" smtClean="0"/>
              <a:t>propojení matematiky a českého jazyka (čtení)</a:t>
            </a:r>
          </a:p>
          <a:p>
            <a:r>
              <a:rPr lang="cs-CZ" sz="2800" dirty="0" smtClean="0"/>
              <a:t>je možné vytisknout jako pracovní listy</a:t>
            </a:r>
          </a:p>
          <a:p>
            <a:pPr lvl="0">
              <a:buNone/>
            </a:pPr>
            <a:endParaRPr lang="cs-CZ" sz="2800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Slovní úlohy - znázorni a vypočítej.</a:t>
            </a:r>
            <a:endParaRPr lang="cs-CZ" sz="2000" dirty="0"/>
          </a:p>
        </p:txBody>
      </p:sp>
      <p:pic>
        <p:nvPicPr>
          <p:cNvPr id="1026" name="Picture 2" descr="C:\Documents and Settings\Tatínek a maminka\Local Settings\Temporary Internet Files\Content.IE5\QGYT5UDS\MC900441736[1]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060848"/>
            <a:ext cx="664468" cy="664468"/>
          </a:xfrm>
          <a:prstGeom prst="rect">
            <a:avLst/>
          </a:prstGeom>
          <a:noFill/>
        </p:spPr>
      </p:pic>
      <p:pic>
        <p:nvPicPr>
          <p:cNvPr id="5" name="Picture 2" descr="C:\Documents and Settings\Tatínek a maminka\Local Settings\Temporary Internet Files\Content.IE5\QGYT5UDS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132856"/>
            <a:ext cx="664468" cy="664468"/>
          </a:xfrm>
          <a:prstGeom prst="rect">
            <a:avLst/>
          </a:prstGeom>
          <a:noFill/>
        </p:spPr>
      </p:pic>
      <p:pic>
        <p:nvPicPr>
          <p:cNvPr id="6" name="Picture 2" descr="C:\Documents and Settings\Tatínek a maminka\Local Settings\Temporary Internet Files\Content.IE5\QGYT5UDS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708920"/>
            <a:ext cx="664468" cy="664468"/>
          </a:xfrm>
          <a:prstGeom prst="rect">
            <a:avLst/>
          </a:prstGeom>
          <a:noFill/>
        </p:spPr>
      </p:pic>
      <p:pic>
        <p:nvPicPr>
          <p:cNvPr id="7" name="Picture 2" descr="C:\Documents and Settings\Tatínek a maminka\Local Settings\Temporary Internet Files\Content.IE5\QGYT5UDS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708920"/>
            <a:ext cx="664468" cy="664468"/>
          </a:xfrm>
          <a:prstGeom prst="rect">
            <a:avLst/>
          </a:prstGeom>
          <a:noFill/>
        </p:spPr>
      </p:pic>
      <p:pic>
        <p:nvPicPr>
          <p:cNvPr id="8" name="Picture 2" descr="C:\Documents and Settings\Tatínek a maminka\Local Settings\Temporary Internet Files\Content.IE5\QGYT5UDS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564904"/>
            <a:ext cx="664468" cy="664468"/>
          </a:xfrm>
          <a:prstGeom prst="rect">
            <a:avLst/>
          </a:prstGeom>
          <a:noFill/>
        </p:spPr>
      </p:pic>
      <p:pic>
        <p:nvPicPr>
          <p:cNvPr id="1027" name="Picture 3" descr="C:\Documents and Settings\Tatínek a maminka\Local Settings\Temporary Internet Files\Content.IE5\O69D2ROQ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780928"/>
            <a:ext cx="723528" cy="723528"/>
          </a:xfrm>
          <a:prstGeom prst="rect">
            <a:avLst/>
          </a:prstGeom>
          <a:noFill/>
        </p:spPr>
      </p:pic>
      <p:pic>
        <p:nvPicPr>
          <p:cNvPr id="10" name="Picture 3" descr="C:\Documents and Settings\Tatínek a maminka\Local Settings\Temporary Internet Files\Content.IE5\O69D2ROQ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132856"/>
            <a:ext cx="723528" cy="72352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11560" y="170080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Tom má …</a:t>
            </a:r>
            <a:endParaRPr lang="cs-CZ" sz="2800" dirty="0">
              <a:latin typeface="Adobe Garamond Pro" pitchFamily="18" charset="-18"/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707904" y="2492896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707904" y="3068960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707904" y="21328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dobe Garamond Pro" pitchFamily="18" charset="-18"/>
              </a:rPr>
              <a:t>Znázorni: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07904" y="27089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dobe Garamond Pro" pitchFamily="18" charset="-18"/>
              </a:rPr>
              <a:t>Vypočítej: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1560" y="400506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Ema má …</a:t>
            </a:r>
            <a:endParaRPr lang="cs-CZ" sz="2800" dirty="0">
              <a:latin typeface="Adobe Garamond Pro" pitchFamily="18" charset="-18"/>
            </a:endParaRPr>
          </a:p>
        </p:txBody>
      </p:sp>
      <p:pic>
        <p:nvPicPr>
          <p:cNvPr id="1028" name="Picture 4" descr="C:\Documents and Settings\Tatínek a maminka\Local Settings\Temporary Internet Files\Content.IE5\LLUCA7QA\MC9003540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9" y="4581128"/>
            <a:ext cx="576344" cy="648072"/>
          </a:xfrm>
          <a:prstGeom prst="rect">
            <a:avLst/>
          </a:prstGeom>
          <a:noFill/>
        </p:spPr>
      </p:pic>
      <p:pic>
        <p:nvPicPr>
          <p:cNvPr id="29" name="Picture 4" descr="C:\Documents and Settings\Tatínek a maminka\Local Settings\Temporary Internet Files\Content.IE5\LLUCA7QA\MC9003540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5013176"/>
            <a:ext cx="576344" cy="648072"/>
          </a:xfrm>
          <a:prstGeom prst="rect">
            <a:avLst/>
          </a:prstGeom>
          <a:noFill/>
        </p:spPr>
      </p:pic>
      <p:pic>
        <p:nvPicPr>
          <p:cNvPr id="30" name="Picture 4" descr="C:\Documents and Settings\Tatínek a maminka\Local Settings\Temporary Internet Files\Content.IE5\LLUCA7QA\MC9003540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373216"/>
            <a:ext cx="576344" cy="648072"/>
          </a:xfrm>
          <a:prstGeom prst="rect">
            <a:avLst/>
          </a:prstGeom>
          <a:noFill/>
        </p:spPr>
      </p:pic>
      <p:pic>
        <p:nvPicPr>
          <p:cNvPr id="1029" name="Picture 5" descr="C:\Documents and Settings\Tatínek a maminka\Local Settings\Temporary Internet Files\Content.IE5\LLUCA7QA\MC9000195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4581128"/>
            <a:ext cx="600637" cy="748030"/>
          </a:xfrm>
          <a:prstGeom prst="rect">
            <a:avLst/>
          </a:prstGeom>
          <a:noFill/>
        </p:spPr>
      </p:pic>
      <p:pic>
        <p:nvPicPr>
          <p:cNvPr id="32" name="Picture 5" descr="C:\Documents and Settings\Tatínek a maminka\Local Settings\Temporary Internet Files\Content.IE5\LLUCA7QA\MC9000195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5085184"/>
            <a:ext cx="600637" cy="748030"/>
          </a:xfrm>
          <a:prstGeom prst="rect">
            <a:avLst/>
          </a:prstGeom>
          <a:noFill/>
        </p:spPr>
      </p:pic>
      <p:pic>
        <p:nvPicPr>
          <p:cNvPr id="33" name="Picture 5" descr="C:\Documents and Settings\Tatínek a maminka\Local Settings\Temporary Internet Files\Content.IE5\LLUCA7QA\MC9000195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5445224"/>
            <a:ext cx="600637" cy="748030"/>
          </a:xfrm>
          <a:prstGeom prst="rect">
            <a:avLst/>
          </a:prstGeom>
          <a:noFill/>
        </p:spPr>
      </p:pic>
      <p:cxnSp>
        <p:nvCxnSpPr>
          <p:cNvPr id="35" name="Přímá spojovací čára 34"/>
          <p:cNvCxnSpPr/>
          <p:nvPr/>
        </p:nvCxnSpPr>
        <p:spPr>
          <a:xfrm>
            <a:off x="3707904" y="5229200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flipV="1">
            <a:off x="3707904" y="5863298"/>
            <a:ext cx="4968552" cy="139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3707904" y="48691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dobe Garamond Pro" pitchFamily="18" charset="-18"/>
              </a:rPr>
              <a:t>Znázorni: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707904" y="551723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dobe Garamond Pro" pitchFamily="18" charset="-18"/>
              </a:rPr>
              <a:t>Vypočítej:</a:t>
            </a:r>
            <a:endParaRPr lang="cs-CZ" dirty="0">
              <a:latin typeface="Adobe Garamond Pro" pitchFamily="18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Řešení</a:t>
            </a:r>
            <a:endParaRPr lang="cs-CZ" sz="2000" dirty="0"/>
          </a:p>
        </p:txBody>
      </p:sp>
      <p:pic>
        <p:nvPicPr>
          <p:cNvPr id="1026" name="Picture 2" descr="C:\Documents and Settings\Tatínek a maminka\Local Settings\Temporary Internet Files\Content.IE5\QGYT5UDS\MC900441736[1]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060848"/>
            <a:ext cx="664468" cy="664468"/>
          </a:xfrm>
          <a:prstGeom prst="rect">
            <a:avLst/>
          </a:prstGeom>
          <a:noFill/>
        </p:spPr>
      </p:pic>
      <p:pic>
        <p:nvPicPr>
          <p:cNvPr id="5" name="Picture 2" descr="C:\Documents and Settings\Tatínek a maminka\Local Settings\Temporary Internet Files\Content.IE5\QGYT5UDS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132856"/>
            <a:ext cx="664468" cy="664468"/>
          </a:xfrm>
          <a:prstGeom prst="rect">
            <a:avLst/>
          </a:prstGeom>
          <a:noFill/>
        </p:spPr>
      </p:pic>
      <p:pic>
        <p:nvPicPr>
          <p:cNvPr id="6" name="Picture 2" descr="C:\Documents and Settings\Tatínek a maminka\Local Settings\Temporary Internet Files\Content.IE5\QGYT5UDS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708920"/>
            <a:ext cx="664468" cy="664468"/>
          </a:xfrm>
          <a:prstGeom prst="rect">
            <a:avLst/>
          </a:prstGeom>
          <a:noFill/>
        </p:spPr>
      </p:pic>
      <p:pic>
        <p:nvPicPr>
          <p:cNvPr id="7" name="Picture 2" descr="C:\Documents and Settings\Tatínek a maminka\Local Settings\Temporary Internet Files\Content.IE5\QGYT5UDS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708920"/>
            <a:ext cx="664468" cy="664468"/>
          </a:xfrm>
          <a:prstGeom prst="rect">
            <a:avLst/>
          </a:prstGeom>
          <a:noFill/>
        </p:spPr>
      </p:pic>
      <p:pic>
        <p:nvPicPr>
          <p:cNvPr id="8" name="Picture 2" descr="C:\Documents and Settings\Tatínek a maminka\Local Settings\Temporary Internet Files\Content.IE5\QGYT5UDS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564904"/>
            <a:ext cx="664468" cy="664468"/>
          </a:xfrm>
          <a:prstGeom prst="rect">
            <a:avLst/>
          </a:prstGeom>
          <a:noFill/>
        </p:spPr>
      </p:pic>
      <p:pic>
        <p:nvPicPr>
          <p:cNvPr id="1027" name="Picture 3" descr="C:\Documents and Settings\Tatínek a maminka\Local Settings\Temporary Internet Files\Content.IE5\O69D2ROQ\MC90044174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780928"/>
            <a:ext cx="723528" cy="723528"/>
          </a:xfrm>
          <a:prstGeom prst="rect">
            <a:avLst/>
          </a:prstGeom>
          <a:noFill/>
        </p:spPr>
      </p:pic>
      <p:pic>
        <p:nvPicPr>
          <p:cNvPr id="10" name="Picture 3" descr="C:\Documents and Settings\Tatínek a maminka\Local Settings\Temporary Internet Files\Content.IE5\O69D2ROQ\MC90044174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132856"/>
            <a:ext cx="723528" cy="72352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11560" y="170080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Tom má …</a:t>
            </a:r>
            <a:endParaRPr lang="cs-CZ" sz="2800" dirty="0">
              <a:latin typeface="Adobe Garamond Pro" pitchFamily="18" charset="-18"/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707904" y="2492896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707904" y="3068960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707904" y="21328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dobe Garamond Pro" pitchFamily="18" charset="-18"/>
              </a:rPr>
              <a:t>Znázorni: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07904" y="27089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dobe Garamond Pro" pitchFamily="18" charset="-18"/>
              </a:rPr>
              <a:t>Vypočítej: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1560" y="400506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Ema má …</a:t>
            </a:r>
            <a:endParaRPr lang="cs-CZ" sz="2800" dirty="0">
              <a:latin typeface="Adobe Garamond Pro" pitchFamily="18" charset="-18"/>
            </a:endParaRPr>
          </a:p>
        </p:txBody>
      </p:sp>
      <p:pic>
        <p:nvPicPr>
          <p:cNvPr id="1028" name="Picture 4" descr="C:\Documents and Settings\Tatínek a maminka\Local Settings\Temporary Internet Files\Content.IE5\LLUCA7QA\MC9003540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9" y="4581128"/>
            <a:ext cx="576344" cy="648072"/>
          </a:xfrm>
          <a:prstGeom prst="rect">
            <a:avLst/>
          </a:prstGeom>
          <a:noFill/>
        </p:spPr>
      </p:pic>
      <p:pic>
        <p:nvPicPr>
          <p:cNvPr id="29" name="Picture 4" descr="C:\Documents and Settings\Tatínek a maminka\Local Settings\Temporary Internet Files\Content.IE5\LLUCA7QA\MC9003540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5013176"/>
            <a:ext cx="576344" cy="648072"/>
          </a:xfrm>
          <a:prstGeom prst="rect">
            <a:avLst/>
          </a:prstGeom>
          <a:noFill/>
        </p:spPr>
      </p:pic>
      <p:pic>
        <p:nvPicPr>
          <p:cNvPr id="30" name="Picture 4" descr="C:\Documents and Settings\Tatínek a maminka\Local Settings\Temporary Internet Files\Content.IE5\LLUCA7QA\MC9003540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5373216"/>
            <a:ext cx="576344" cy="648072"/>
          </a:xfrm>
          <a:prstGeom prst="rect">
            <a:avLst/>
          </a:prstGeom>
          <a:noFill/>
        </p:spPr>
      </p:pic>
      <p:pic>
        <p:nvPicPr>
          <p:cNvPr id="1029" name="Picture 5" descr="C:\Documents and Settings\Tatínek a maminka\Local Settings\Temporary Internet Files\Content.IE5\LLUCA7QA\MC9000195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4581128"/>
            <a:ext cx="600637" cy="748030"/>
          </a:xfrm>
          <a:prstGeom prst="rect">
            <a:avLst/>
          </a:prstGeom>
          <a:noFill/>
        </p:spPr>
      </p:pic>
      <p:pic>
        <p:nvPicPr>
          <p:cNvPr id="32" name="Picture 5" descr="C:\Documents and Settings\Tatínek a maminka\Local Settings\Temporary Internet Files\Content.IE5\LLUCA7QA\MC9000195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5085184"/>
            <a:ext cx="600637" cy="748030"/>
          </a:xfrm>
          <a:prstGeom prst="rect">
            <a:avLst/>
          </a:prstGeom>
          <a:noFill/>
        </p:spPr>
      </p:pic>
      <p:pic>
        <p:nvPicPr>
          <p:cNvPr id="33" name="Picture 5" descr="C:\Documents and Settings\Tatínek a maminka\Local Settings\Temporary Internet Files\Content.IE5\LLUCA7QA\MC9000195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5445224"/>
            <a:ext cx="600637" cy="748030"/>
          </a:xfrm>
          <a:prstGeom prst="rect">
            <a:avLst/>
          </a:prstGeom>
          <a:noFill/>
        </p:spPr>
      </p:pic>
      <p:cxnSp>
        <p:nvCxnSpPr>
          <p:cNvPr id="35" name="Přímá spojovací čára 34"/>
          <p:cNvCxnSpPr/>
          <p:nvPr/>
        </p:nvCxnSpPr>
        <p:spPr>
          <a:xfrm>
            <a:off x="3707904" y="5229200"/>
            <a:ext cx="49685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flipV="1">
            <a:off x="3707904" y="5863298"/>
            <a:ext cx="4968552" cy="139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3707904" y="48691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dobe Garamond Pro" pitchFamily="18" charset="-18"/>
              </a:rPr>
              <a:t>Znázorni: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707904" y="551723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dobe Garamond Pro" pitchFamily="18" charset="-18"/>
              </a:rPr>
              <a:t>Vypočítej: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5076056" y="2204864"/>
            <a:ext cx="252000" cy="25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5436096" y="2204864"/>
            <a:ext cx="252000" cy="25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6516216" y="2204864"/>
            <a:ext cx="252000" cy="25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5796136" y="2204864"/>
            <a:ext cx="252000" cy="25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6156176" y="2204864"/>
            <a:ext cx="252000" cy="25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5868144" y="4941168"/>
            <a:ext cx="252000" cy="2520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5508104" y="4941168"/>
            <a:ext cx="252000" cy="2520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5148064" y="4941168"/>
            <a:ext cx="252000" cy="2520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7308304" y="2204864"/>
            <a:ext cx="252000" cy="25200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6948264" y="2204864"/>
            <a:ext cx="252000" cy="25200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7020272" y="4941168"/>
            <a:ext cx="252000" cy="252000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6660232" y="4941168"/>
            <a:ext cx="252000" cy="252000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6300192" y="4941168"/>
            <a:ext cx="252000" cy="252000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5436096" y="256490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+ 2 = 7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508104" y="537321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+ </a:t>
            </a:r>
            <a:r>
              <a:rPr lang="cs-CZ" sz="2800" dirty="0" err="1" smtClean="0"/>
              <a:t>3</a:t>
            </a:r>
            <a:r>
              <a:rPr lang="cs-CZ" sz="2800" dirty="0" smtClean="0"/>
              <a:t> = 6</a:t>
            </a:r>
            <a:endParaRPr lang="cs-CZ" sz="2800" dirty="0"/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Doplň číslo hned před a hned za předepsaným číslem podle vzoru.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80112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561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5557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20072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60032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9633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3629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80112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20072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60032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63888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03848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43808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47565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43808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03848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563888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9633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23629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87625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87624" y="4653136"/>
            <a:ext cx="65527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dobe Garamond Pro" pitchFamily="18" charset="-18"/>
              </a:rPr>
              <a:t>Daná čísla přečti:</a:t>
            </a:r>
          </a:p>
          <a:p>
            <a:endParaRPr lang="cs-CZ" sz="2800" b="1" dirty="0" smtClean="0">
              <a:latin typeface="Adobe Garamond Pro" pitchFamily="18" charset="-18"/>
            </a:endParaRPr>
          </a:p>
          <a:p>
            <a:r>
              <a:rPr lang="cs-CZ" sz="2800" b="1" dirty="0" smtClean="0">
                <a:latin typeface="Adobe Garamond Pro" pitchFamily="18" charset="-18"/>
              </a:rPr>
              <a:t>6   3   7   8   5   0   4   2   1   3   7   4   6   </a:t>
            </a:r>
            <a:endParaRPr lang="cs-CZ" sz="2800" b="1" dirty="0">
              <a:latin typeface="Adobe Garamond Pro" pitchFamily="18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Řešení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1561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80112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561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5557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20072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60032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9633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3629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80112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20072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60032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63888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03848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43808" y="170080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47565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43808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03848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563888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7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9633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23629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876256" y="3140968"/>
            <a:ext cx="3600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V každé tabulce je schované slovo.</a:t>
            </a:r>
            <a:br>
              <a:rPr lang="cs-CZ" sz="2000" dirty="0" smtClean="0"/>
            </a:br>
            <a:r>
              <a:rPr lang="cs-CZ" sz="2000" dirty="0" smtClean="0"/>
              <a:t>Najdeš ho, když čísla seřadíš od nejmenšího k největšímu.</a:t>
            </a:r>
            <a:endParaRPr lang="cs-CZ" sz="2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611560" y="1988840"/>
          <a:ext cx="1654968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742"/>
                <a:gridCol w="413742"/>
                <a:gridCol w="413742"/>
                <a:gridCol w="413742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e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p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P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611560" y="4149080"/>
          <a:ext cx="1944215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</a:tblGrid>
              <a:tr h="410344">
                <a:tc>
                  <a:txBody>
                    <a:bodyPr/>
                    <a:lstStyle/>
                    <a:p>
                      <a:r>
                        <a:rPr lang="cs-CZ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7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i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O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n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Zástupný symbol pro obsah 4"/>
          <p:cNvGraphicFramePr>
            <a:graphicFrameLocks/>
          </p:cNvGraphicFramePr>
          <p:nvPr/>
        </p:nvGraphicFramePr>
        <p:xfrm>
          <a:off x="2987824" y="1988840"/>
          <a:ext cx="2376264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"/>
                <a:gridCol w="396044"/>
                <a:gridCol w="396044"/>
                <a:gridCol w="396044"/>
                <a:gridCol w="396044"/>
                <a:gridCol w="396044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o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t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p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4"/>
          <p:cNvGraphicFramePr>
            <a:graphicFrameLocks/>
          </p:cNvGraphicFramePr>
          <p:nvPr/>
        </p:nvGraphicFramePr>
        <p:xfrm>
          <a:off x="5940152" y="1988840"/>
          <a:ext cx="1654968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742"/>
                <a:gridCol w="413742"/>
                <a:gridCol w="413742"/>
                <a:gridCol w="413742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e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e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s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Zástupný symbol pro obsah 4"/>
          <p:cNvGraphicFramePr>
            <a:graphicFrameLocks/>
          </p:cNvGraphicFramePr>
          <p:nvPr/>
        </p:nvGraphicFramePr>
        <p:xfrm>
          <a:off x="2987824" y="4149080"/>
          <a:ext cx="2376264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"/>
                <a:gridCol w="396044"/>
                <a:gridCol w="396044"/>
                <a:gridCol w="396044"/>
                <a:gridCol w="396044"/>
                <a:gridCol w="396044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m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n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i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Zástupný symbol pro obsah 4"/>
          <p:cNvGraphicFramePr>
            <a:graphicFrameLocks/>
          </p:cNvGraphicFramePr>
          <p:nvPr/>
        </p:nvGraphicFramePr>
        <p:xfrm>
          <a:off x="6012160" y="4149080"/>
          <a:ext cx="1654968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742"/>
                <a:gridCol w="413742"/>
                <a:gridCol w="413742"/>
                <a:gridCol w="413742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o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e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p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>
            <a:off x="683568" y="35730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059832" y="3573016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012160" y="35730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611560" y="5805264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059832" y="5805264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084168" y="580526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/>
              <a:t>Řešení</a:t>
            </a:r>
            <a:endParaRPr lang="cs-CZ" sz="2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611560" y="1988840"/>
          <a:ext cx="1654968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742"/>
                <a:gridCol w="413742"/>
                <a:gridCol w="413742"/>
                <a:gridCol w="413742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e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p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P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611560" y="4149080"/>
          <a:ext cx="1944215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</a:tblGrid>
              <a:tr h="410344">
                <a:tc>
                  <a:txBody>
                    <a:bodyPr/>
                    <a:lstStyle/>
                    <a:p>
                      <a:r>
                        <a:rPr lang="cs-CZ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7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i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O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n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Zástupný symbol pro obsah 4"/>
          <p:cNvGraphicFramePr>
            <a:graphicFrameLocks/>
          </p:cNvGraphicFramePr>
          <p:nvPr/>
        </p:nvGraphicFramePr>
        <p:xfrm>
          <a:off x="2987824" y="1988840"/>
          <a:ext cx="2376264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"/>
                <a:gridCol w="396044"/>
                <a:gridCol w="396044"/>
                <a:gridCol w="396044"/>
                <a:gridCol w="396044"/>
                <a:gridCol w="396044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o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t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p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4"/>
          <p:cNvGraphicFramePr>
            <a:graphicFrameLocks/>
          </p:cNvGraphicFramePr>
          <p:nvPr/>
        </p:nvGraphicFramePr>
        <p:xfrm>
          <a:off x="5940152" y="1988840"/>
          <a:ext cx="1654968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742"/>
                <a:gridCol w="413742"/>
                <a:gridCol w="413742"/>
                <a:gridCol w="413742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e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e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s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Zástupný symbol pro obsah 4"/>
          <p:cNvGraphicFramePr>
            <a:graphicFrameLocks/>
          </p:cNvGraphicFramePr>
          <p:nvPr/>
        </p:nvGraphicFramePr>
        <p:xfrm>
          <a:off x="2987824" y="4149080"/>
          <a:ext cx="2376264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"/>
                <a:gridCol w="396044"/>
                <a:gridCol w="396044"/>
                <a:gridCol w="396044"/>
                <a:gridCol w="396044"/>
                <a:gridCol w="396044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m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n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a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i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Zástupný symbol pro obsah 4"/>
          <p:cNvGraphicFramePr>
            <a:graphicFrameLocks/>
          </p:cNvGraphicFramePr>
          <p:nvPr/>
        </p:nvGraphicFramePr>
        <p:xfrm>
          <a:off x="6012160" y="4149080"/>
          <a:ext cx="1654968" cy="928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742"/>
                <a:gridCol w="413742"/>
                <a:gridCol w="413742"/>
                <a:gridCol w="413742"/>
              </a:tblGrid>
              <a:tr h="410344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1034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o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e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l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dobe Garamond Pro" pitchFamily="18" charset="-18"/>
                        </a:rPr>
                        <a:t>p</a:t>
                      </a:r>
                      <a:endParaRPr lang="cs-CZ" sz="2800" dirty="0">
                        <a:latin typeface="Adobe Garamond Pro" pitchFamily="18" charset="-18"/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>
            <a:off x="683568" y="35730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059832" y="3573016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012160" y="35730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611560" y="5805264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059832" y="5805264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084168" y="580526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971600" y="321297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Pepa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321297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lopata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321297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sele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544522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Olina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35896" y="544522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malina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44208" y="544522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pole</a:t>
            </a:r>
            <a:endParaRPr lang="cs-CZ" sz="2800" dirty="0">
              <a:latin typeface="Adobe Garamond Pro" pitchFamily="18" charset="-18"/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Text:</a:t>
            </a:r>
            <a:r>
              <a:rPr lang="cs-CZ" sz="3200" dirty="0" smtClean="0"/>
              <a:t>  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71</TotalTime>
  <Words>343</Words>
  <Application>Microsoft Office PowerPoint</Application>
  <PresentationFormat>Předvádění na obrazovce (4:3)</PresentationFormat>
  <Paragraphs>205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Snímek 1</vt:lpstr>
      <vt:lpstr>Numerace v oboru 0 - 8</vt:lpstr>
      <vt:lpstr>Anotace</vt:lpstr>
      <vt:lpstr>Slovní úlohy - znázorni a vypočítej.</vt:lpstr>
      <vt:lpstr>Řešení</vt:lpstr>
      <vt:lpstr>Doplň číslo hned před a hned za předepsaným číslem podle vzoru.</vt:lpstr>
      <vt:lpstr>Řešení</vt:lpstr>
      <vt:lpstr>V každé tabulce je schované slovo. Najdeš ho, když čísla seřadíš od nejmenšího k největšímu.</vt:lpstr>
      <vt:lpstr>Řešení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10</cp:revision>
  <dcterms:created xsi:type="dcterms:W3CDTF">2011-11-16T15:29:39Z</dcterms:created>
  <dcterms:modified xsi:type="dcterms:W3CDTF">2011-11-27T11:01:23Z</dcterms:modified>
</cp:coreProperties>
</file>