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diagrams/layout10.xml" ContentType="application/vnd.openxmlformats-officedocument.drawingml.diagramLayout+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Default Extension="rels" ContentType="application/vnd.openxmlformats-package.relationships+xml"/>
  <Default Extension="xml" ContentType="application/xml"/>
  <Override PartName="/ppt/slides/slide14.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drawing9.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diagrams/drawing7.xml" ContentType="application/vnd.ms-office.drawingml.diagramDrawing+xml"/>
  <Override PartName="/ppt/diagrams/quickStyle9.xml" ContentType="application/vnd.openxmlformats-officedocument.drawingml.diagramStyl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ppt/diagrams/drawing5.xml" ContentType="application/vnd.ms-office.drawingml.diagramDrawing+xml"/>
  <Override PartName="/ppt/diagrams/quickStyle6.xml" ContentType="application/vnd.openxmlformats-officedocument.drawingml.diagramStyle+xml"/>
  <Override PartName="/ppt/diagrams/quickStyle7.xml" ContentType="application/vnd.openxmlformats-officedocument.drawingml.diagramStyle+xml"/>
  <Override PartName="/ppt/diagrams/drawing10.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Default Extension="bin" ContentType="application/vnd.openxmlformats-officedocument.oleObject"/>
  <Override PartName="/ppt/diagrams/quickStyle5.xml" ContentType="application/vnd.openxmlformats-officedocument.drawingml.diagramStyl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Override PartName="/ppt/diagrams/colors10.xml" ContentType="application/vnd.openxmlformats-officedocument.drawingml.diagramColors+xml"/>
  <Override PartName="/ppt/slides/slide1.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emf" ContentType="image/x-emf"/>
  <Override PartName="/ppt/diagrams/layout8.xml" ContentType="application/vnd.openxmlformats-officedocument.drawingml.diagramLayout+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slideLayouts/slideLayout10.xml" ContentType="application/vnd.openxmlformats-officedocument.presentationml.slideLayout+xml"/>
  <Override PartName="/ppt/diagrams/layout2.xml" ContentType="application/vnd.openxmlformats-officedocument.drawingml.diagramLayout+xml"/>
  <Default Extension="vml" ContentType="application/vnd.openxmlformats-officedocument.vmlDrawing"/>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Override PartName="/ppt/diagrams/data3.xml" ContentType="application/vnd.openxmlformats-officedocument.drawingml.diagramData+xml"/>
  <Override PartName="/ppt/diagrams/colors5.xml" ContentType="application/vnd.openxmlformats-officedocument.drawingml.diagramColors+xml"/>
  <Override PartName="/ppt/diagrams/drawing6.xml" ContentType="application/vnd.ms-office.drawingml.diagramDrawing+xml"/>
  <Override PartName="/ppt/diagrams/quickStyle8.xml" ContentType="application/vnd.openxmlformats-officedocument.drawingml.diagramStyle+xml"/>
  <Override PartName="/ppt/diagrams/quickStyle10.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5" r:id="rId2"/>
    <p:sldId id="257" r:id="rId3"/>
    <p:sldId id="258" r:id="rId4"/>
    <p:sldId id="259" r:id="rId5"/>
    <p:sldId id="260" r:id="rId6"/>
    <p:sldId id="261" r:id="rId7"/>
    <p:sldId id="262" r:id="rId8"/>
    <p:sldId id="277" r:id="rId9"/>
    <p:sldId id="278" r:id="rId10"/>
    <p:sldId id="264" r:id="rId11"/>
    <p:sldId id="279" r:id="rId12"/>
    <p:sldId id="287" r:id="rId13"/>
    <p:sldId id="288" r:id="rId14"/>
    <p:sldId id="286" r:id="rId1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83838"/>
    <a:srgbClr val="FFFF66"/>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Světlý styl 3 – zvýraznění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36868100" cy="368681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13C82-5C7D-42C0-BA0A-48F1AB390539}" type="doc">
      <dgm:prSet loTypeId="urn:microsoft.com/office/officeart/2005/8/layout/hProcess3" loCatId="process" qsTypeId="urn:microsoft.com/office/officeart/2005/8/quickstyle/3d1" qsCatId="3D" csTypeId="urn:microsoft.com/office/officeart/2005/8/colors/accent1_3" csCatId="accent1" phldr="1"/>
      <dgm:spPr/>
    </dgm:pt>
    <dgm:pt modelId="{9261A56F-BFAD-41D2-A830-095B50052551}">
      <dgm:prSet phldrT="[Text]" custT="1"/>
      <dgm:spPr/>
      <dgm:t>
        <a:bodyPr/>
        <a:lstStyle/>
        <a:p>
          <a:r>
            <a:rPr lang="cs-CZ" sz="1200" dirty="0" smtClean="0">
              <a:solidFill>
                <a:schemeClr val="bg1"/>
              </a:solidFill>
            </a:rPr>
            <a:t>Jakmile elektrody kondenzátoru od sebe oddálíme, rozloží se elektromagnetické pole do prostoru a postupuje do okolí. </a:t>
          </a:r>
          <a:endParaRPr lang="cs-CZ" sz="1200" dirty="0">
            <a:solidFill>
              <a:schemeClr val="bg1"/>
            </a:solidFill>
          </a:endParaRPr>
        </a:p>
      </dgm:t>
    </dgm:pt>
    <dgm:pt modelId="{FAF2356B-7EA0-4881-A955-FE879F2079BE}" type="parTrans" cxnId="{D9310EFC-03DE-4E94-B657-D5A5DA01E399}">
      <dgm:prSet/>
      <dgm:spPr/>
      <dgm:t>
        <a:bodyPr/>
        <a:lstStyle/>
        <a:p>
          <a:endParaRPr lang="cs-CZ"/>
        </a:p>
      </dgm:t>
    </dgm:pt>
    <dgm:pt modelId="{FA02D43E-ECB7-43FA-9D67-D9CA7634EADA}" type="sibTrans" cxnId="{D9310EFC-03DE-4E94-B657-D5A5DA01E399}">
      <dgm:prSet/>
      <dgm:spPr/>
      <dgm:t>
        <a:bodyPr/>
        <a:lstStyle/>
        <a:p>
          <a:endParaRPr lang="cs-CZ"/>
        </a:p>
      </dgm:t>
    </dgm:pt>
    <dgm:pt modelId="{FCED9A65-D4CF-4E8D-8FCB-5F4BC198DFCC}">
      <dgm:prSet phldrT="[Text]" custT="1"/>
      <dgm:spPr/>
      <dgm:t>
        <a:bodyPr/>
        <a:lstStyle/>
        <a:p>
          <a:r>
            <a:rPr lang="cs-CZ" sz="1200" dirty="0" smtClean="0">
              <a:solidFill>
                <a:schemeClr val="bg1"/>
              </a:solidFill>
            </a:rPr>
            <a:t>Dochází k vyzařování elektromagnetického pole, které se skládá ze složky pole elektrického </a:t>
          </a:r>
          <a:r>
            <a:rPr lang="cs-CZ" sz="1200" b="1" dirty="0" smtClean="0">
              <a:solidFill>
                <a:schemeClr val="bg1"/>
              </a:solidFill>
            </a:rPr>
            <a:t>E</a:t>
          </a:r>
          <a:r>
            <a:rPr lang="cs-CZ" sz="1200" dirty="0" smtClean="0">
              <a:solidFill>
                <a:schemeClr val="bg1"/>
              </a:solidFill>
            </a:rPr>
            <a:t> a magnetického </a:t>
          </a:r>
          <a:r>
            <a:rPr lang="cs-CZ" sz="1200" b="1" dirty="0" smtClean="0">
              <a:solidFill>
                <a:schemeClr val="bg1"/>
              </a:solidFill>
            </a:rPr>
            <a:t>H</a:t>
          </a:r>
          <a:r>
            <a:rPr lang="cs-CZ" sz="1200" dirty="0" smtClean="0">
              <a:solidFill>
                <a:schemeClr val="bg1"/>
              </a:solidFill>
            </a:rPr>
            <a:t>.</a:t>
          </a:r>
          <a:endParaRPr lang="cs-CZ" sz="1200" dirty="0">
            <a:solidFill>
              <a:schemeClr val="bg1"/>
            </a:solidFill>
          </a:endParaRPr>
        </a:p>
      </dgm:t>
    </dgm:pt>
    <dgm:pt modelId="{ABEBCE30-723B-437D-9190-F531D82B4F3F}" type="parTrans" cxnId="{D0B3545C-8B36-43DD-B86D-82F28117A4CD}">
      <dgm:prSet/>
      <dgm:spPr/>
      <dgm:t>
        <a:bodyPr/>
        <a:lstStyle/>
        <a:p>
          <a:endParaRPr lang="cs-CZ"/>
        </a:p>
      </dgm:t>
    </dgm:pt>
    <dgm:pt modelId="{02290A6F-A55E-4429-AFF9-B615C8641C26}" type="sibTrans" cxnId="{D0B3545C-8B36-43DD-B86D-82F28117A4CD}">
      <dgm:prSet/>
      <dgm:spPr/>
      <dgm:t>
        <a:bodyPr/>
        <a:lstStyle/>
        <a:p>
          <a:endParaRPr lang="cs-CZ"/>
        </a:p>
      </dgm:t>
    </dgm:pt>
    <dgm:pt modelId="{0D639A81-84D1-4B4B-9D6B-E8F3B4AD97B7}">
      <dgm:prSet phldrT="[Text]" custT="1"/>
      <dgm:spPr/>
      <dgm:t>
        <a:bodyPr/>
        <a:lstStyle/>
        <a:p>
          <a:r>
            <a:rPr lang="cs-CZ" sz="1200" dirty="0" smtClean="0">
              <a:solidFill>
                <a:schemeClr val="bg1"/>
              </a:solidFill>
            </a:rPr>
            <a:t>Elektromagnetické záření se šíří od zářiče v kulových vlnoplochách – ve větší vzdálenosti je můžeme považovat za plochy rovinné</a:t>
          </a:r>
          <a:endParaRPr lang="cs-CZ" sz="1200" dirty="0">
            <a:solidFill>
              <a:schemeClr val="bg1"/>
            </a:solidFill>
          </a:endParaRPr>
        </a:p>
      </dgm:t>
    </dgm:pt>
    <dgm:pt modelId="{7B103C9B-2820-46F8-B60F-C1BEFDAE9F8A}" type="parTrans" cxnId="{467E6283-87A9-40A8-8F5C-09390749C21F}">
      <dgm:prSet/>
      <dgm:spPr/>
      <dgm:t>
        <a:bodyPr/>
        <a:lstStyle/>
        <a:p>
          <a:endParaRPr lang="cs-CZ"/>
        </a:p>
      </dgm:t>
    </dgm:pt>
    <dgm:pt modelId="{C0C2C71A-6021-4157-8615-F51A6613CDA3}" type="sibTrans" cxnId="{467E6283-87A9-40A8-8F5C-09390749C21F}">
      <dgm:prSet/>
      <dgm:spPr/>
      <dgm:t>
        <a:bodyPr/>
        <a:lstStyle/>
        <a:p>
          <a:endParaRPr lang="cs-CZ"/>
        </a:p>
      </dgm:t>
    </dgm:pt>
    <dgm:pt modelId="{6B9801FD-A269-44C7-B34E-03D4D37B4C64}" type="pres">
      <dgm:prSet presAssocID="{A4413C82-5C7D-42C0-BA0A-48F1AB390539}" presName="Name0" presStyleCnt="0">
        <dgm:presLayoutVars>
          <dgm:dir/>
          <dgm:animLvl val="lvl"/>
          <dgm:resizeHandles val="exact"/>
        </dgm:presLayoutVars>
      </dgm:prSet>
      <dgm:spPr/>
    </dgm:pt>
    <dgm:pt modelId="{F7D2938C-503B-4141-8841-ABE5FD24F082}" type="pres">
      <dgm:prSet presAssocID="{A4413C82-5C7D-42C0-BA0A-48F1AB390539}" presName="dummy" presStyleCnt="0"/>
      <dgm:spPr/>
    </dgm:pt>
    <dgm:pt modelId="{2F1F91A8-4F28-4C93-8416-499E93EB0D7D}" type="pres">
      <dgm:prSet presAssocID="{A4413C82-5C7D-42C0-BA0A-48F1AB390539}" presName="linH" presStyleCnt="0"/>
      <dgm:spPr/>
    </dgm:pt>
    <dgm:pt modelId="{0D6D85A6-C2CD-4769-9EC0-EC9E8E88C043}" type="pres">
      <dgm:prSet presAssocID="{A4413C82-5C7D-42C0-BA0A-48F1AB390539}" presName="padding1" presStyleCnt="0"/>
      <dgm:spPr/>
    </dgm:pt>
    <dgm:pt modelId="{52645195-8BA9-4A5B-9BB2-7268D66FA221}" type="pres">
      <dgm:prSet presAssocID="{9261A56F-BFAD-41D2-A830-095B50052551}" presName="linV" presStyleCnt="0"/>
      <dgm:spPr/>
    </dgm:pt>
    <dgm:pt modelId="{ED0193CD-B166-452B-B41E-27AE9EF38AFF}" type="pres">
      <dgm:prSet presAssocID="{9261A56F-BFAD-41D2-A830-095B50052551}" presName="spVertical1" presStyleCnt="0"/>
      <dgm:spPr/>
    </dgm:pt>
    <dgm:pt modelId="{3D77371D-0983-4D91-8FE6-96C0C989713E}" type="pres">
      <dgm:prSet presAssocID="{9261A56F-BFAD-41D2-A830-095B50052551}" presName="parTx" presStyleLbl="revTx" presStyleIdx="0" presStyleCnt="3">
        <dgm:presLayoutVars>
          <dgm:chMax val="0"/>
          <dgm:chPref val="0"/>
          <dgm:bulletEnabled val="1"/>
        </dgm:presLayoutVars>
      </dgm:prSet>
      <dgm:spPr/>
      <dgm:t>
        <a:bodyPr/>
        <a:lstStyle/>
        <a:p>
          <a:endParaRPr lang="cs-CZ"/>
        </a:p>
      </dgm:t>
    </dgm:pt>
    <dgm:pt modelId="{A2F206E2-5485-4649-B0ED-F7871D994278}" type="pres">
      <dgm:prSet presAssocID="{9261A56F-BFAD-41D2-A830-095B50052551}" presName="spVertical2" presStyleCnt="0"/>
      <dgm:spPr/>
    </dgm:pt>
    <dgm:pt modelId="{936659D7-9B6D-4922-9C84-26D3589226C3}" type="pres">
      <dgm:prSet presAssocID="{9261A56F-BFAD-41D2-A830-095B50052551}" presName="spVertical3" presStyleCnt="0"/>
      <dgm:spPr/>
    </dgm:pt>
    <dgm:pt modelId="{5B52D97D-DB00-4EB7-94DA-FEF0EEDCFE42}" type="pres">
      <dgm:prSet presAssocID="{FA02D43E-ECB7-43FA-9D67-D9CA7634EADA}" presName="space" presStyleCnt="0"/>
      <dgm:spPr/>
    </dgm:pt>
    <dgm:pt modelId="{B93A3E6F-AE90-44BE-A748-0125CD05D221}" type="pres">
      <dgm:prSet presAssocID="{FCED9A65-D4CF-4E8D-8FCB-5F4BC198DFCC}" presName="linV" presStyleCnt="0"/>
      <dgm:spPr/>
    </dgm:pt>
    <dgm:pt modelId="{8A552337-C009-4443-B82F-58678E2E09F5}" type="pres">
      <dgm:prSet presAssocID="{FCED9A65-D4CF-4E8D-8FCB-5F4BC198DFCC}" presName="spVertical1" presStyleCnt="0"/>
      <dgm:spPr/>
    </dgm:pt>
    <dgm:pt modelId="{3C64A776-5B06-46D4-84CD-164184F771E3}" type="pres">
      <dgm:prSet presAssocID="{FCED9A65-D4CF-4E8D-8FCB-5F4BC198DFCC}" presName="parTx" presStyleLbl="revTx" presStyleIdx="1" presStyleCnt="3">
        <dgm:presLayoutVars>
          <dgm:chMax val="0"/>
          <dgm:chPref val="0"/>
          <dgm:bulletEnabled val="1"/>
        </dgm:presLayoutVars>
      </dgm:prSet>
      <dgm:spPr/>
      <dgm:t>
        <a:bodyPr/>
        <a:lstStyle/>
        <a:p>
          <a:endParaRPr lang="cs-CZ"/>
        </a:p>
      </dgm:t>
    </dgm:pt>
    <dgm:pt modelId="{C4968026-E249-4D89-9D0E-91AA1299ED09}" type="pres">
      <dgm:prSet presAssocID="{FCED9A65-D4CF-4E8D-8FCB-5F4BC198DFCC}" presName="spVertical2" presStyleCnt="0"/>
      <dgm:spPr/>
    </dgm:pt>
    <dgm:pt modelId="{23AAA94B-2929-49AF-AA95-904CCFD3BA0A}" type="pres">
      <dgm:prSet presAssocID="{FCED9A65-D4CF-4E8D-8FCB-5F4BC198DFCC}" presName="spVertical3" presStyleCnt="0"/>
      <dgm:spPr/>
    </dgm:pt>
    <dgm:pt modelId="{05204A4E-AC60-4C91-98CA-134225D084F7}" type="pres">
      <dgm:prSet presAssocID="{02290A6F-A55E-4429-AFF9-B615C8641C26}" presName="space" presStyleCnt="0"/>
      <dgm:spPr/>
    </dgm:pt>
    <dgm:pt modelId="{B28B7C6F-7B02-4D5D-A43A-F2921D44EDFE}" type="pres">
      <dgm:prSet presAssocID="{0D639A81-84D1-4B4B-9D6B-E8F3B4AD97B7}" presName="linV" presStyleCnt="0"/>
      <dgm:spPr/>
    </dgm:pt>
    <dgm:pt modelId="{B6A88DB4-0820-4938-B56F-1CF93B7F930E}" type="pres">
      <dgm:prSet presAssocID="{0D639A81-84D1-4B4B-9D6B-E8F3B4AD97B7}" presName="spVertical1" presStyleCnt="0"/>
      <dgm:spPr/>
    </dgm:pt>
    <dgm:pt modelId="{A4BEFB76-12D1-4BCE-A54E-9EAE88DEA5FE}" type="pres">
      <dgm:prSet presAssocID="{0D639A81-84D1-4B4B-9D6B-E8F3B4AD97B7}" presName="parTx" presStyleLbl="revTx" presStyleIdx="2" presStyleCnt="3">
        <dgm:presLayoutVars>
          <dgm:chMax val="0"/>
          <dgm:chPref val="0"/>
          <dgm:bulletEnabled val="1"/>
        </dgm:presLayoutVars>
      </dgm:prSet>
      <dgm:spPr/>
      <dgm:t>
        <a:bodyPr/>
        <a:lstStyle/>
        <a:p>
          <a:endParaRPr lang="cs-CZ"/>
        </a:p>
      </dgm:t>
    </dgm:pt>
    <dgm:pt modelId="{2E1D0D6C-F2D1-47DA-81EA-556E05B77CF3}" type="pres">
      <dgm:prSet presAssocID="{0D639A81-84D1-4B4B-9D6B-E8F3B4AD97B7}" presName="spVertical2" presStyleCnt="0"/>
      <dgm:spPr/>
    </dgm:pt>
    <dgm:pt modelId="{9E7D8617-5A43-45EC-B1AE-FBCB1421BC5B}" type="pres">
      <dgm:prSet presAssocID="{0D639A81-84D1-4B4B-9D6B-E8F3B4AD97B7}" presName="spVertical3" presStyleCnt="0"/>
      <dgm:spPr/>
    </dgm:pt>
    <dgm:pt modelId="{2C1614EB-20D5-467C-ABE2-E7AF769609CB}" type="pres">
      <dgm:prSet presAssocID="{A4413C82-5C7D-42C0-BA0A-48F1AB390539}" presName="padding2" presStyleCnt="0"/>
      <dgm:spPr/>
    </dgm:pt>
    <dgm:pt modelId="{6DBFD267-5F26-4204-B02F-F92B6864C4E2}" type="pres">
      <dgm:prSet presAssocID="{A4413C82-5C7D-42C0-BA0A-48F1AB390539}" presName="negArrow" presStyleCnt="0"/>
      <dgm:spPr/>
    </dgm:pt>
    <dgm:pt modelId="{F4E41809-1783-483E-9568-FED92DAE59F0}" type="pres">
      <dgm:prSet presAssocID="{A4413C82-5C7D-42C0-BA0A-48F1AB390539}" presName="backgroundArrow" presStyleLbl="node1" presStyleIdx="0" presStyleCnt="1"/>
      <dgm:spPr/>
    </dgm:pt>
  </dgm:ptLst>
  <dgm:cxnLst>
    <dgm:cxn modelId="{D8EB2686-823B-4157-B19C-FCCA15A99CD5}" type="presOf" srcId="{A4413C82-5C7D-42C0-BA0A-48F1AB390539}" destId="{6B9801FD-A269-44C7-B34E-03D4D37B4C64}" srcOrd="0" destOrd="0" presId="urn:microsoft.com/office/officeart/2005/8/layout/hProcess3"/>
    <dgm:cxn modelId="{B1F3D8C1-EC1A-4284-881D-8FF2F6E24F88}" type="presOf" srcId="{0D639A81-84D1-4B4B-9D6B-E8F3B4AD97B7}" destId="{A4BEFB76-12D1-4BCE-A54E-9EAE88DEA5FE}" srcOrd="0" destOrd="0" presId="urn:microsoft.com/office/officeart/2005/8/layout/hProcess3"/>
    <dgm:cxn modelId="{D02117AB-64D1-46FB-98B4-42ADEA6C4857}" type="presOf" srcId="{FCED9A65-D4CF-4E8D-8FCB-5F4BC198DFCC}" destId="{3C64A776-5B06-46D4-84CD-164184F771E3}" srcOrd="0" destOrd="0" presId="urn:microsoft.com/office/officeart/2005/8/layout/hProcess3"/>
    <dgm:cxn modelId="{D0B3545C-8B36-43DD-B86D-82F28117A4CD}" srcId="{A4413C82-5C7D-42C0-BA0A-48F1AB390539}" destId="{FCED9A65-D4CF-4E8D-8FCB-5F4BC198DFCC}" srcOrd="1" destOrd="0" parTransId="{ABEBCE30-723B-437D-9190-F531D82B4F3F}" sibTransId="{02290A6F-A55E-4429-AFF9-B615C8641C26}"/>
    <dgm:cxn modelId="{467E6283-87A9-40A8-8F5C-09390749C21F}" srcId="{A4413C82-5C7D-42C0-BA0A-48F1AB390539}" destId="{0D639A81-84D1-4B4B-9D6B-E8F3B4AD97B7}" srcOrd="2" destOrd="0" parTransId="{7B103C9B-2820-46F8-B60F-C1BEFDAE9F8A}" sibTransId="{C0C2C71A-6021-4157-8615-F51A6613CDA3}"/>
    <dgm:cxn modelId="{D9310EFC-03DE-4E94-B657-D5A5DA01E399}" srcId="{A4413C82-5C7D-42C0-BA0A-48F1AB390539}" destId="{9261A56F-BFAD-41D2-A830-095B50052551}" srcOrd="0" destOrd="0" parTransId="{FAF2356B-7EA0-4881-A955-FE879F2079BE}" sibTransId="{FA02D43E-ECB7-43FA-9D67-D9CA7634EADA}"/>
    <dgm:cxn modelId="{4C754F67-BC16-4F9F-987F-0892852A810F}" type="presOf" srcId="{9261A56F-BFAD-41D2-A830-095B50052551}" destId="{3D77371D-0983-4D91-8FE6-96C0C989713E}" srcOrd="0" destOrd="0" presId="urn:microsoft.com/office/officeart/2005/8/layout/hProcess3"/>
    <dgm:cxn modelId="{342A7B0D-79F8-4CCA-A0A3-A178AD52AD6D}" type="presParOf" srcId="{6B9801FD-A269-44C7-B34E-03D4D37B4C64}" destId="{F7D2938C-503B-4141-8841-ABE5FD24F082}" srcOrd="0" destOrd="0" presId="urn:microsoft.com/office/officeart/2005/8/layout/hProcess3"/>
    <dgm:cxn modelId="{7A2CCDF9-0452-4983-A784-E3FE2A333F9D}" type="presParOf" srcId="{6B9801FD-A269-44C7-B34E-03D4D37B4C64}" destId="{2F1F91A8-4F28-4C93-8416-499E93EB0D7D}" srcOrd="1" destOrd="0" presId="urn:microsoft.com/office/officeart/2005/8/layout/hProcess3"/>
    <dgm:cxn modelId="{482622C1-A169-4581-A5DB-4321443CB6E4}" type="presParOf" srcId="{2F1F91A8-4F28-4C93-8416-499E93EB0D7D}" destId="{0D6D85A6-C2CD-4769-9EC0-EC9E8E88C043}" srcOrd="0" destOrd="0" presId="urn:microsoft.com/office/officeart/2005/8/layout/hProcess3"/>
    <dgm:cxn modelId="{1EDD55F4-DA52-4540-BDA7-B9BDE0CC7A01}" type="presParOf" srcId="{2F1F91A8-4F28-4C93-8416-499E93EB0D7D}" destId="{52645195-8BA9-4A5B-9BB2-7268D66FA221}" srcOrd="1" destOrd="0" presId="urn:microsoft.com/office/officeart/2005/8/layout/hProcess3"/>
    <dgm:cxn modelId="{A150A1B0-B865-4BB2-B189-7D2E7CE492AC}" type="presParOf" srcId="{52645195-8BA9-4A5B-9BB2-7268D66FA221}" destId="{ED0193CD-B166-452B-B41E-27AE9EF38AFF}" srcOrd="0" destOrd="0" presId="urn:microsoft.com/office/officeart/2005/8/layout/hProcess3"/>
    <dgm:cxn modelId="{715426A4-2722-4F9D-A3BE-7961E0A84E30}" type="presParOf" srcId="{52645195-8BA9-4A5B-9BB2-7268D66FA221}" destId="{3D77371D-0983-4D91-8FE6-96C0C989713E}" srcOrd="1" destOrd="0" presId="urn:microsoft.com/office/officeart/2005/8/layout/hProcess3"/>
    <dgm:cxn modelId="{6A2928C3-2AC4-48B5-86EA-80DBAA0DAC84}" type="presParOf" srcId="{52645195-8BA9-4A5B-9BB2-7268D66FA221}" destId="{A2F206E2-5485-4649-B0ED-F7871D994278}" srcOrd="2" destOrd="0" presId="urn:microsoft.com/office/officeart/2005/8/layout/hProcess3"/>
    <dgm:cxn modelId="{C740A805-4AE9-4DC3-9F11-5D0FE70E0C51}" type="presParOf" srcId="{52645195-8BA9-4A5B-9BB2-7268D66FA221}" destId="{936659D7-9B6D-4922-9C84-26D3589226C3}" srcOrd="3" destOrd="0" presId="urn:microsoft.com/office/officeart/2005/8/layout/hProcess3"/>
    <dgm:cxn modelId="{157C6F47-7649-4E6A-BEF1-EB9D0C990226}" type="presParOf" srcId="{2F1F91A8-4F28-4C93-8416-499E93EB0D7D}" destId="{5B52D97D-DB00-4EB7-94DA-FEF0EEDCFE42}" srcOrd="2" destOrd="0" presId="urn:microsoft.com/office/officeart/2005/8/layout/hProcess3"/>
    <dgm:cxn modelId="{1A09C111-C6BD-4DEF-BD7A-56427E42E55A}" type="presParOf" srcId="{2F1F91A8-4F28-4C93-8416-499E93EB0D7D}" destId="{B93A3E6F-AE90-44BE-A748-0125CD05D221}" srcOrd="3" destOrd="0" presId="urn:microsoft.com/office/officeart/2005/8/layout/hProcess3"/>
    <dgm:cxn modelId="{81ED2B07-3EA8-4C38-965F-A527AF7457BF}" type="presParOf" srcId="{B93A3E6F-AE90-44BE-A748-0125CD05D221}" destId="{8A552337-C009-4443-B82F-58678E2E09F5}" srcOrd="0" destOrd="0" presId="urn:microsoft.com/office/officeart/2005/8/layout/hProcess3"/>
    <dgm:cxn modelId="{47C316DE-E8C9-4B7F-9F04-D64124AD0061}" type="presParOf" srcId="{B93A3E6F-AE90-44BE-A748-0125CD05D221}" destId="{3C64A776-5B06-46D4-84CD-164184F771E3}" srcOrd="1" destOrd="0" presId="urn:microsoft.com/office/officeart/2005/8/layout/hProcess3"/>
    <dgm:cxn modelId="{8A9ED576-4D2A-4685-B5EA-25A576ACCEB9}" type="presParOf" srcId="{B93A3E6F-AE90-44BE-A748-0125CD05D221}" destId="{C4968026-E249-4D89-9D0E-91AA1299ED09}" srcOrd="2" destOrd="0" presId="urn:microsoft.com/office/officeart/2005/8/layout/hProcess3"/>
    <dgm:cxn modelId="{6714745C-2677-4B34-BAE7-C58177C97B86}" type="presParOf" srcId="{B93A3E6F-AE90-44BE-A748-0125CD05D221}" destId="{23AAA94B-2929-49AF-AA95-904CCFD3BA0A}" srcOrd="3" destOrd="0" presId="urn:microsoft.com/office/officeart/2005/8/layout/hProcess3"/>
    <dgm:cxn modelId="{2B909B70-27A9-4A6F-BEA5-516C83C1CC26}" type="presParOf" srcId="{2F1F91A8-4F28-4C93-8416-499E93EB0D7D}" destId="{05204A4E-AC60-4C91-98CA-134225D084F7}" srcOrd="4" destOrd="0" presId="urn:microsoft.com/office/officeart/2005/8/layout/hProcess3"/>
    <dgm:cxn modelId="{7424350F-D2C1-4AE0-BC90-0B0C561F8657}" type="presParOf" srcId="{2F1F91A8-4F28-4C93-8416-499E93EB0D7D}" destId="{B28B7C6F-7B02-4D5D-A43A-F2921D44EDFE}" srcOrd="5" destOrd="0" presId="urn:microsoft.com/office/officeart/2005/8/layout/hProcess3"/>
    <dgm:cxn modelId="{AFCF1DB5-210D-42A3-AC35-D83443EA208E}" type="presParOf" srcId="{B28B7C6F-7B02-4D5D-A43A-F2921D44EDFE}" destId="{B6A88DB4-0820-4938-B56F-1CF93B7F930E}" srcOrd="0" destOrd="0" presId="urn:microsoft.com/office/officeart/2005/8/layout/hProcess3"/>
    <dgm:cxn modelId="{D5CBB4DF-8F40-49DA-8A8A-213E2A19264D}" type="presParOf" srcId="{B28B7C6F-7B02-4D5D-A43A-F2921D44EDFE}" destId="{A4BEFB76-12D1-4BCE-A54E-9EAE88DEA5FE}" srcOrd="1" destOrd="0" presId="urn:microsoft.com/office/officeart/2005/8/layout/hProcess3"/>
    <dgm:cxn modelId="{97E14AA9-9FAC-4F21-9BAB-3C94765F72F4}" type="presParOf" srcId="{B28B7C6F-7B02-4D5D-A43A-F2921D44EDFE}" destId="{2E1D0D6C-F2D1-47DA-81EA-556E05B77CF3}" srcOrd="2" destOrd="0" presId="urn:microsoft.com/office/officeart/2005/8/layout/hProcess3"/>
    <dgm:cxn modelId="{9B098EE5-616E-4895-8EF1-D4196C756F52}" type="presParOf" srcId="{B28B7C6F-7B02-4D5D-A43A-F2921D44EDFE}" destId="{9E7D8617-5A43-45EC-B1AE-FBCB1421BC5B}" srcOrd="3" destOrd="0" presId="urn:microsoft.com/office/officeart/2005/8/layout/hProcess3"/>
    <dgm:cxn modelId="{4F2617A7-B771-4BDE-9712-7A7519A04C49}" type="presParOf" srcId="{2F1F91A8-4F28-4C93-8416-499E93EB0D7D}" destId="{2C1614EB-20D5-467C-ABE2-E7AF769609CB}" srcOrd="6" destOrd="0" presId="urn:microsoft.com/office/officeart/2005/8/layout/hProcess3"/>
    <dgm:cxn modelId="{E0848571-8188-4E81-9D0C-640437C4C433}" type="presParOf" srcId="{2F1F91A8-4F28-4C93-8416-499E93EB0D7D}" destId="{6DBFD267-5F26-4204-B02F-F92B6864C4E2}" srcOrd="7" destOrd="0" presId="urn:microsoft.com/office/officeart/2005/8/layout/hProcess3"/>
    <dgm:cxn modelId="{7425E998-F510-4CE4-B95E-2CA1DB616CD2}" type="presParOf" srcId="{2F1F91A8-4F28-4C93-8416-499E93EB0D7D}" destId="{F4E41809-1783-483E-9568-FED92DAE59F0}" srcOrd="8" destOrd="0" presId="urn:microsoft.com/office/officeart/2005/8/layout/hProcess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75EB7-0550-4F2D-A31A-3732E7C96CE3}" type="doc">
      <dgm:prSet loTypeId="urn:microsoft.com/office/officeart/2005/8/layout/hList3" loCatId="list" qsTypeId="urn:microsoft.com/office/officeart/2005/8/quickstyle/simple5" qsCatId="simple" csTypeId="urn:microsoft.com/office/officeart/2005/8/colors/colorful1" csCatId="colorful" phldr="1"/>
      <dgm:spPr/>
      <dgm:t>
        <a:bodyPr/>
        <a:lstStyle/>
        <a:p>
          <a:endParaRPr lang="cs-CZ"/>
        </a:p>
      </dgm:t>
    </dgm:pt>
    <dgm:pt modelId="{DCD39CE8-60E4-4FAD-BB53-2CDF69F26455}">
      <dgm:prSet phldrT="[Text]" custT="1"/>
      <dgm:spPr/>
      <dgm:t>
        <a:bodyPr/>
        <a:lstStyle/>
        <a:p>
          <a:r>
            <a:rPr lang="cs-CZ" sz="1600" dirty="0" smtClean="0"/>
            <a:t>Veličiny, charakterizující šíření vln v prostoru</a:t>
          </a:r>
          <a:endParaRPr lang="cs-CZ" sz="1600" dirty="0"/>
        </a:p>
      </dgm:t>
    </dgm:pt>
    <dgm:pt modelId="{054CC6D8-C41A-4BD7-BED3-8C7D0772CA15}" type="parTrans" cxnId="{5B86528C-90AE-476E-A02E-F2A2586C0E96}">
      <dgm:prSet/>
      <dgm:spPr/>
      <dgm:t>
        <a:bodyPr/>
        <a:lstStyle/>
        <a:p>
          <a:endParaRPr lang="cs-CZ"/>
        </a:p>
      </dgm:t>
    </dgm:pt>
    <dgm:pt modelId="{105D57CC-3461-40DB-B3C5-A1999C585D13}" type="sibTrans" cxnId="{5B86528C-90AE-476E-A02E-F2A2586C0E96}">
      <dgm:prSet/>
      <dgm:spPr/>
      <dgm:t>
        <a:bodyPr/>
        <a:lstStyle/>
        <a:p>
          <a:endParaRPr lang="cs-CZ"/>
        </a:p>
      </dgm:t>
    </dgm:pt>
    <dgm:pt modelId="{A21C762A-52D5-415B-9802-C26FD31D2CAF}">
      <dgm:prSet phldrT="[Text]" custT="1"/>
      <dgm:spPr/>
      <dgm:t>
        <a:bodyPr/>
        <a:lstStyle/>
        <a:p>
          <a:r>
            <a:rPr lang="cs-CZ" sz="2000" dirty="0" smtClean="0"/>
            <a:t>Rychlost šíření</a:t>
          </a:r>
        </a:p>
        <a:p>
          <a:r>
            <a:rPr lang="en-US" sz="2000" dirty="0" smtClean="0"/>
            <a:t>v[</a:t>
          </a:r>
          <a:r>
            <a:rPr lang="cs-CZ" sz="2000" baseline="0" dirty="0" smtClean="0">
              <a:sym typeface="Symbol"/>
            </a:rPr>
            <a:t>m.s</a:t>
          </a:r>
          <a:r>
            <a:rPr lang="cs-CZ" sz="2000" baseline="30000" dirty="0" smtClean="0">
              <a:sym typeface="Symbol"/>
            </a:rPr>
            <a:t>-1</a:t>
          </a:r>
          <a:r>
            <a:rPr lang="en-US" sz="2000" baseline="0" dirty="0" smtClean="0">
              <a:sym typeface="Symbol"/>
            </a:rPr>
            <a:t>]</a:t>
          </a:r>
          <a:endParaRPr lang="cs-CZ" sz="2000" dirty="0" smtClean="0"/>
        </a:p>
        <a:p>
          <a:r>
            <a:rPr lang="cs-CZ" sz="1400" dirty="0" smtClean="0"/>
            <a:t>v=c</a:t>
          </a:r>
          <a:r>
            <a:rPr lang="cs-CZ" sz="1400" dirty="0" smtClean="0">
              <a:sym typeface="Symbol"/>
            </a:rPr>
            <a:t>3.10</a:t>
          </a:r>
          <a:r>
            <a:rPr lang="cs-CZ" sz="1400" baseline="30000" dirty="0" smtClean="0">
              <a:sym typeface="Symbol"/>
            </a:rPr>
            <a:t>8 </a:t>
          </a:r>
          <a:r>
            <a:rPr lang="cs-CZ" sz="1400" baseline="0" dirty="0" smtClean="0">
              <a:sym typeface="Symbol"/>
            </a:rPr>
            <a:t>m.s</a:t>
          </a:r>
          <a:r>
            <a:rPr lang="cs-CZ" sz="1400" baseline="30000" dirty="0" smtClean="0">
              <a:sym typeface="Symbol"/>
            </a:rPr>
            <a:t>-1</a:t>
          </a:r>
          <a:endParaRPr lang="cs-CZ" sz="1400" dirty="0"/>
        </a:p>
      </dgm:t>
    </dgm:pt>
    <dgm:pt modelId="{CF855026-4C96-4D0D-A7E0-55CED964CDD8}" type="parTrans" cxnId="{05CA3ED5-0EC5-486A-A2D4-4746C03F7E36}">
      <dgm:prSet/>
      <dgm:spPr/>
      <dgm:t>
        <a:bodyPr/>
        <a:lstStyle/>
        <a:p>
          <a:endParaRPr lang="cs-CZ"/>
        </a:p>
      </dgm:t>
    </dgm:pt>
    <dgm:pt modelId="{108352AD-6D15-4344-8C78-2945945C8466}" type="sibTrans" cxnId="{05CA3ED5-0EC5-486A-A2D4-4746C03F7E36}">
      <dgm:prSet/>
      <dgm:spPr/>
      <dgm:t>
        <a:bodyPr/>
        <a:lstStyle/>
        <a:p>
          <a:endParaRPr lang="cs-CZ"/>
        </a:p>
      </dgm:t>
    </dgm:pt>
    <dgm:pt modelId="{22CA859A-86AA-454F-87EB-3EF1AA49C464}">
      <dgm:prSet phldrT="[Text]"/>
      <dgm:spPr/>
      <dgm:t>
        <a:bodyPr/>
        <a:lstStyle/>
        <a:p>
          <a:r>
            <a:rPr lang="cs-CZ" dirty="0" smtClean="0"/>
            <a:t>Vlnová délka</a:t>
          </a:r>
        </a:p>
        <a:p>
          <a:r>
            <a:rPr lang="cs-CZ" dirty="0" smtClean="0">
              <a:sym typeface="Symbol"/>
            </a:rPr>
            <a:t></a:t>
          </a:r>
          <a:r>
            <a:rPr lang="en-US" dirty="0" smtClean="0">
              <a:sym typeface="Symbol"/>
            </a:rPr>
            <a:t>[</a:t>
          </a:r>
          <a:r>
            <a:rPr lang="cs-CZ" dirty="0" smtClean="0">
              <a:sym typeface="Symbol"/>
            </a:rPr>
            <a:t>m</a:t>
          </a:r>
          <a:r>
            <a:rPr lang="en-US" dirty="0" smtClean="0">
              <a:sym typeface="Symbol"/>
            </a:rPr>
            <a:t>]</a:t>
          </a:r>
          <a:endParaRPr lang="cs-CZ" dirty="0"/>
        </a:p>
      </dgm:t>
    </dgm:pt>
    <dgm:pt modelId="{131B861C-CF89-472F-B337-EA8393E26C38}" type="parTrans" cxnId="{0A83F70C-10C9-4F7D-8288-72B2A6B97D08}">
      <dgm:prSet/>
      <dgm:spPr/>
      <dgm:t>
        <a:bodyPr/>
        <a:lstStyle/>
        <a:p>
          <a:endParaRPr lang="cs-CZ"/>
        </a:p>
      </dgm:t>
    </dgm:pt>
    <dgm:pt modelId="{8FB72D37-54C8-4196-9C6D-0AFCC4425A79}" type="sibTrans" cxnId="{0A83F70C-10C9-4F7D-8288-72B2A6B97D08}">
      <dgm:prSet/>
      <dgm:spPr/>
      <dgm:t>
        <a:bodyPr/>
        <a:lstStyle/>
        <a:p>
          <a:endParaRPr lang="cs-CZ"/>
        </a:p>
      </dgm:t>
    </dgm:pt>
    <dgm:pt modelId="{87E6CF04-ABF5-4C39-AD96-64C5CF2DD851}">
      <dgm:prSet phldrT="[Text]"/>
      <dgm:spPr/>
      <dgm:t>
        <a:bodyPr/>
        <a:lstStyle/>
        <a:p>
          <a:r>
            <a:rPr lang="cs-CZ" dirty="0" smtClean="0"/>
            <a:t>Frekvence vlnění</a:t>
          </a:r>
        </a:p>
        <a:p>
          <a:r>
            <a:rPr lang="en-US" dirty="0" smtClean="0"/>
            <a:t>f[s</a:t>
          </a:r>
          <a:r>
            <a:rPr lang="cs-CZ" baseline="30000" dirty="0" smtClean="0"/>
            <a:t>-1</a:t>
          </a:r>
          <a:r>
            <a:rPr lang="en-US" baseline="0" dirty="0" smtClean="0"/>
            <a:t>]</a:t>
          </a:r>
          <a:endParaRPr lang="cs-CZ" baseline="0" dirty="0"/>
        </a:p>
      </dgm:t>
    </dgm:pt>
    <dgm:pt modelId="{CA299B11-58B1-4CB5-B69B-3F79A2180C4D}" type="parTrans" cxnId="{3D487CA0-C2D8-4B1F-A28E-1CEBA9C08393}">
      <dgm:prSet/>
      <dgm:spPr/>
      <dgm:t>
        <a:bodyPr/>
        <a:lstStyle/>
        <a:p>
          <a:endParaRPr lang="cs-CZ"/>
        </a:p>
      </dgm:t>
    </dgm:pt>
    <dgm:pt modelId="{81252488-68D2-48C9-8935-89104E4129E4}" type="sibTrans" cxnId="{3D487CA0-C2D8-4B1F-A28E-1CEBA9C08393}">
      <dgm:prSet/>
      <dgm:spPr/>
      <dgm:t>
        <a:bodyPr/>
        <a:lstStyle/>
        <a:p>
          <a:endParaRPr lang="cs-CZ"/>
        </a:p>
      </dgm:t>
    </dgm:pt>
    <dgm:pt modelId="{B702F447-A339-42E0-B94C-9098AAAA49A6}" type="pres">
      <dgm:prSet presAssocID="{F9B75EB7-0550-4F2D-A31A-3732E7C96CE3}" presName="composite" presStyleCnt="0">
        <dgm:presLayoutVars>
          <dgm:chMax val="1"/>
          <dgm:dir/>
          <dgm:resizeHandles val="exact"/>
        </dgm:presLayoutVars>
      </dgm:prSet>
      <dgm:spPr/>
      <dgm:t>
        <a:bodyPr/>
        <a:lstStyle/>
        <a:p>
          <a:endParaRPr lang="cs-CZ"/>
        </a:p>
      </dgm:t>
    </dgm:pt>
    <dgm:pt modelId="{605B32E4-6530-40D1-898C-705BA53396F9}" type="pres">
      <dgm:prSet presAssocID="{DCD39CE8-60E4-4FAD-BB53-2CDF69F26455}" presName="roof" presStyleLbl="dkBgShp" presStyleIdx="0" presStyleCnt="2"/>
      <dgm:spPr/>
      <dgm:t>
        <a:bodyPr/>
        <a:lstStyle/>
        <a:p>
          <a:endParaRPr lang="cs-CZ"/>
        </a:p>
      </dgm:t>
    </dgm:pt>
    <dgm:pt modelId="{ACDA7A8A-1050-4687-8F72-EEF5C78BBD9E}" type="pres">
      <dgm:prSet presAssocID="{DCD39CE8-60E4-4FAD-BB53-2CDF69F26455}" presName="pillars" presStyleCnt="0"/>
      <dgm:spPr/>
    </dgm:pt>
    <dgm:pt modelId="{420CCE61-9B25-4FC6-92E0-394BBE09CCF5}" type="pres">
      <dgm:prSet presAssocID="{DCD39CE8-60E4-4FAD-BB53-2CDF69F26455}" presName="pillar1" presStyleLbl="node1" presStyleIdx="0" presStyleCnt="3">
        <dgm:presLayoutVars>
          <dgm:bulletEnabled val="1"/>
        </dgm:presLayoutVars>
      </dgm:prSet>
      <dgm:spPr/>
      <dgm:t>
        <a:bodyPr/>
        <a:lstStyle/>
        <a:p>
          <a:endParaRPr lang="cs-CZ"/>
        </a:p>
      </dgm:t>
    </dgm:pt>
    <dgm:pt modelId="{98A4E38B-50F3-4BBA-95CB-40965C209282}" type="pres">
      <dgm:prSet presAssocID="{22CA859A-86AA-454F-87EB-3EF1AA49C464}" presName="pillarX" presStyleLbl="node1" presStyleIdx="1" presStyleCnt="3">
        <dgm:presLayoutVars>
          <dgm:bulletEnabled val="1"/>
        </dgm:presLayoutVars>
      </dgm:prSet>
      <dgm:spPr/>
      <dgm:t>
        <a:bodyPr/>
        <a:lstStyle/>
        <a:p>
          <a:endParaRPr lang="cs-CZ"/>
        </a:p>
      </dgm:t>
    </dgm:pt>
    <dgm:pt modelId="{89DFBC10-7828-4511-8397-758F230DDA7A}" type="pres">
      <dgm:prSet presAssocID="{87E6CF04-ABF5-4C39-AD96-64C5CF2DD851}" presName="pillarX" presStyleLbl="node1" presStyleIdx="2" presStyleCnt="3">
        <dgm:presLayoutVars>
          <dgm:bulletEnabled val="1"/>
        </dgm:presLayoutVars>
      </dgm:prSet>
      <dgm:spPr/>
      <dgm:t>
        <a:bodyPr/>
        <a:lstStyle/>
        <a:p>
          <a:endParaRPr lang="cs-CZ"/>
        </a:p>
      </dgm:t>
    </dgm:pt>
    <dgm:pt modelId="{97EAA0A3-32A7-4956-9930-CF36554B113E}" type="pres">
      <dgm:prSet presAssocID="{DCD39CE8-60E4-4FAD-BB53-2CDF69F26455}" presName="base" presStyleLbl="dkBgShp" presStyleIdx="1" presStyleCnt="2" custLinFactNeighborX="585" custLinFactNeighborY="-7097"/>
      <dgm:spPr/>
    </dgm:pt>
  </dgm:ptLst>
  <dgm:cxnLst>
    <dgm:cxn modelId="{5B86528C-90AE-476E-A02E-F2A2586C0E96}" srcId="{F9B75EB7-0550-4F2D-A31A-3732E7C96CE3}" destId="{DCD39CE8-60E4-4FAD-BB53-2CDF69F26455}" srcOrd="0" destOrd="0" parTransId="{054CC6D8-C41A-4BD7-BED3-8C7D0772CA15}" sibTransId="{105D57CC-3461-40DB-B3C5-A1999C585D13}"/>
    <dgm:cxn modelId="{9DCDB24D-CBB5-4347-A84F-1C15C4C4E928}" type="presOf" srcId="{22CA859A-86AA-454F-87EB-3EF1AA49C464}" destId="{98A4E38B-50F3-4BBA-95CB-40965C209282}" srcOrd="0" destOrd="0" presId="urn:microsoft.com/office/officeart/2005/8/layout/hList3"/>
    <dgm:cxn modelId="{CBC72D19-2FEE-41DA-BC57-A151A0E8A5ED}" type="presOf" srcId="{87E6CF04-ABF5-4C39-AD96-64C5CF2DD851}" destId="{89DFBC10-7828-4511-8397-758F230DDA7A}" srcOrd="0" destOrd="0" presId="urn:microsoft.com/office/officeart/2005/8/layout/hList3"/>
    <dgm:cxn modelId="{05CA3ED5-0EC5-486A-A2D4-4746C03F7E36}" srcId="{DCD39CE8-60E4-4FAD-BB53-2CDF69F26455}" destId="{A21C762A-52D5-415B-9802-C26FD31D2CAF}" srcOrd="0" destOrd="0" parTransId="{CF855026-4C96-4D0D-A7E0-55CED964CDD8}" sibTransId="{108352AD-6D15-4344-8C78-2945945C8466}"/>
    <dgm:cxn modelId="{B8FB1FE6-F38C-4B78-8B77-E4AF5A343AB6}" type="presOf" srcId="{A21C762A-52D5-415B-9802-C26FD31D2CAF}" destId="{420CCE61-9B25-4FC6-92E0-394BBE09CCF5}" srcOrd="0" destOrd="0" presId="urn:microsoft.com/office/officeart/2005/8/layout/hList3"/>
    <dgm:cxn modelId="{2C28C635-6971-4B62-9B0B-1F3432988587}" type="presOf" srcId="{DCD39CE8-60E4-4FAD-BB53-2CDF69F26455}" destId="{605B32E4-6530-40D1-898C-705BA53396F9}" srcOrd="0" destOrd="0" presId="urn:microsoft.com/office/officeart/2005/8/layout/hList3"/>
    <dgm:cxn modelId="{E65EFEB4-E180-4E0A-832D-C509320427F1}" type="presOf" srcId="{F9B75EB7-0550-4F2D-A31A-3732E7C96CE3}" destId="{B702F447-A339-42E0-B94C-9098AAAA49A6}" srcOrd="0" destOrd="0" presId="urn:microsoft.com/office/officeart/2005/8/layout/hList3"/>
    <dgm:cxn modelId="{0A83F70C-10C9-4F7D-8288-72B2A6B97D08}" srcId="{DCD39CE8-60E4-4FAD-BB53-2CDF69F26455}" destId="{22CA859A-86AA-454F-87EB-3EF1AA49C464}" srcOrd="1" destOrd="0" parTransId="{131B861C-CF89-472F-B337-EA8393E26C38}" sibTransId="{8FB72D37-54C8-4196-9C6D-0AFCC4425A79}"/>
    <dgm:cxn modelId="{3D487CA0-C2D8-4B1F-A28E-1CEBA9C08393}" srcId="{DCD39CE8-60E4-4FAD-BB53-2CDF69F26455}" destId="{87E6CF04-ABF5-4C39-AD96-64C5CF2DD851}" srcOrd="2" destOrd="0" parTransId="{CA299B11-58B1-4CB5-B69B-3F79A2180C4D}" sibTransId="{81252488-68D2-48C9-8935-89104E4129E4}"/>
    <dgm:cxn modelId="{42FEF40D-71B1-4D75-8155-636E5F5CA0AD}" type="presParOf" srcId="{B702F447-A339-42E0-B94C-9098AAAA49A6}" destId="{605B32E4-6530-40D1-898C-705BA53396F9}" srcOrd="0" destOrd="0" presId="urn:microsoft.com/office/officeart/2005/8/layout/hList3"/>
    <dgm:cxn modelId="{C427D8D9-9BFA-47B0-9B39-F10925D46010}" type="presParOf" srcId="{B702F447-A339-42E0-B94C-9098AAAA49A6}" destId="{ACDA7A8A-1050-4687-8F72-EEF5C78BBD9E}" srcOrd="1" destOrd="0" presId="urn:microsoft.com/office/officeart/2005/8/layout/hList3"/>
    <dgm:cxn modelId="{2CFE2B43-7718-4F71-BF50-EA727440822C}" type="presParOf" srcId="{ACDA7A8A-1050-4687-8F72-EEF5C78BBD9E}" destId="{420CCE61-9B25-4FC6-92E0-394BBE09CCF5}" srcOrd="0" destOrd="0" presId="urn:microsoft.com/office/officeart/2005/8/layout/hList3"/>
    <dgm:cxn modelId="{DBA8C6C3-6386-4E7C-87E8-31E1C236C07B}" type="presParOf" srcId="{ACDA7A8A-1050-4687-8F72-EEF5C78BBD9E}" destId="{98A4E38B-50F3-4BBA-95CB-40965C209282}" srcOrd="1" destOrd="0" presId="urn:microsoft.com/office/officeart/2005/8/layout/hList3"/>
    <dgm:cxn modelId="{F9872913-276D-4E90-974B-660241A05241}" type="presParOf" srcId="{ACDA7A8A-1050-4687-8F72-EEF5C78BBD9E}" destId="{89DFBC10-7828-4511-8397-758F230DDA7A}" srcOrd="2" destOrd="0" presId="urn:microsoft.com/office/officeart/2005/8/layout/hList3"/>
    <dgm:cxn modelId="{6C5E0847-AF06-4AF5-B761-B3082A012F81}" type="presParOf" srcId="{B702F447-A339-42E0-B94C-9098AAAA49A6}" destId="{97EAA0A3-32A7-4956-9930-CF36554B113E}" srcOrd="2" destOrd="0" presId="urn:microsoft.com/office/officeart/2005/8/layout/hLis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795C65-D054-4D8F-91AE-42CC04E090FC}" type="doc">
      <dgm:prSet loTypeId="urn:microsoft.com/office/officeart/2005/8/layout/chevron1" loCatId="process" qsTypeId="urn:microsoft.com/office/officeart/2005/8/quickstyle/simple5" qsCatId="simple" csTypeId="urn:microsoft.com/office/officeart/2005/8/colors/colorful4" csCatId="colorful" phldr="1"/>
      <dgm:spPr/>
    </dgm:pt>
    <dgm:pt modelId="{21B2E230-0832-4015-9196-73FF99AF8A98}">
      <dgm:prSet phldrT="[Text]"/>
      <dgm:spPr/>
      <dgm:t>
        <a:bodyPr/>
        <a:lstStyle/>
        <a:p>
          <a:r>
            <a:rPr lang="cs-CZ" dirty="0" smtClean="0"/>
            <a:t>Vlnová délka je vzdálenost dvou sousedních bodů se stejnou fází</a:t>
          </a:r>
          <a:endParaRPr lang="cs-CZ" dirty="0"/>
        </a:p>
      </dgm:t>
    </dgm:pt>
    <dgm:pt modelId="{9689BA49-290F-42F9-94B4-AC1F7BA03C8E}" type="parTrans" cxnId="{337BBB75-061C-4458-BB14-B2C951E6989A}">
      <dgm:prSet/>
      <dgm:spPr/>
      <dgm:t>
        <a:bodyPr/>
        <a:lstStyle/>
        <a:p>
          <a:endParaRPr lang="cs-CZ"/>
        </a:p>
      </dgm:t>
    </dgm:pt>
    <dgm:pt modelId="{95853B23-2EFC-4E2B-8318-D541C09BCEEC}" type="sibTrans" cxnId="{337BBB75-061C-4458-BB14-B2C951E6989A}">
      <dgm:prSet/>
      <dgm:spPr/>
      <dgm:t>
        <a:bodyPr/>
        <a:lstStyle/>
        <a:p>
          <a:endParaRPr lang="cs-CZ"/>
        </a:p>
      </dgm:t>
    </dgm:pt>
    <dgm:pt modelId="{25588777-6846-4681-A79B-37C1A4466C13}">
      <dgm:prSet phldrT="[Text]"/>
      <dgm:spPr/>
      <dgm:t>
        <a:bodyPr/>
        <a:lstStyle/>
        <a:p>
          <a:r>
            <a:rPr lang="cs-CZ" dirty="0" smtClean="0"/>
            <a:t>Lze ji spočítat z frekvence vlnění f a rychlosti šíření v</a:t>
          </a:r>
          <a:endParaRPr lang="cs-CZ" dirty="0"/>
        </a:p>
      </dgm:t>
    </dgm:pt>
    <dgm:pt modelId="{2A2968CC-0E54-4498-97CE-EA518008ABD8}" type="parTrans" cxnId="{FB68518B-07BC-4853-AE19-F0B32251ACD1}">
      <dgm:prSet/>
      <dgm:spPr/>
      <dgm:t>
        <a:bodyPr/>
        <a:lstStyle/>
        <a:p>
          <a:endParaRPr lang="cs-CZ"/>
        </a:p>
      </dgm:t>
    </dgm:pt>
    <dgm:pt modelId="{988DA218-1AE4-409A-854C-D0A3E0A44BE5}" type="sibTrans" cxnId="{FB68518B-07BC-4853-AE19-F0B32251ACD1}">
      <dgm:prSet/>
      <dgm:spPr/>
      <dgm:t>
        <a:bodyPr/>
        <a:lstStyle/>
        <a:p>
          <a:endParaRPr lang="cs-CZ"/>
        </a:p>
      </dgm:t>
    </dgm:pt>
    <dgm:pt modelId="{4BCE98C8-20C8-427B-94DF-C1D4AD4F63AA}">
      <dgm:prSet phldrT="[Text]" custT="1"/>
      <dgm:spPr/>
      <dgm:t>
        <a:bodyPr/>
        <a:lstStyle/>
        <a:p>
          <a:r>
            <a:rPr lang="cs-CZ" sz="2800" dirty="0" smtClean="0">
              <a:sym typeface="Symbol"/>
            </a:rPr>
            <a:t> = c/f</a:t>
          </a:r>
          <a:endParaRPr lang="cs-CZ" sz="2800" dirty="0"/>
        </a:p>
      </dgm:t>
    </dgm:pt>
    <dgm:pt modelId="{1A4D0A41-FCDB-47E7-85DD-65D9595BCFDC}" type="parTrans" cxnId="{2065D83C-0735-43FB-833D-49A4514BAF07}">
      <dgm:prSet/>
      <dgm:spPr/>
      <dgm:t>
        <a:bodyPr/>
        <a:lstStyle/>
        <a:p>
          <a:endParaRPr lang="cs-CZ"/>
        </a:p>
      </dgm:t>
    </dgm:pt>
    <dgm:pt modelId="{A7465C03-172F-48EF-A489-E5661331A7D8}" type="sibTrans" cxnId="{2065D83C-0735-43FB-833D-49A4514BAF07}">
      <dgm:prSet/>
      <dgm:spPr/>
      <dgm:t>
        <a:bodyPr/>
        <a:lstStyle/>
        <a:p>
          <a:endParaRPr lang="cs-CZ"/>
        </a:p>
      </dgm:t>
    </dgm:pt>
    <dgm:pt modelId="{87782B1F-4522-49A8-B95D-D14EC856448F}" type="pres">
      <dgm:prSet presAssocID="{0B795C65-D054-4D8F-91AE-42CC04E090FC}" presName="Name0" presStyleCnt="0">
        <dgm:presLayoutVars>
          <dgm:dir/>
          <dgm:animLvl val="lvl"/>
          <dgm:resizeHandles val="exact"/>
        </dgm:presLayoutVars>
      </dgm:prSet>
      <dgm:spPr/>
    </dgm:pt>
    <dgm:pt modelId="{7E311991-39CD-4ACF-89F1-1E4EC847F2B8}" type="pres">
      <dgm:prSet presAssocID="{21B2E230-0832-4015-9196-73FF99AF8A98}" presName="parTxOnly" presStyleLbl="node1" presStyleIdx="0" presStyleCnt="3">
        <dgm:presLayoutVars>
          <dgm:chMax val="0"/>
          <dgm:chPref val="0"/>
          <dgm:bulletEnabled val="1"/>
        </dgm:presLayoutVars>
      </dgm:prSet>
      <dgm:spPr/>
      <dgm:t>
        <a:bodyPr/>
        <a:lstStyle/>
        <a:p>
          <a:endParaRPr lang="cs-CZ"/>
        </a:p>
      </dgm:t>
    </dgm:pt>
    <dgm:pt modelId="{56899A03-63E9-4D62-860F-5EB978B282F5}" type="pres">
      <dgm:prSet presAssocID="{95853B23-2EFC-4E2B-8318-D541C09BCEEC}" presName="parTxOnlySpace" presStyleCnt="0"/>
      <dgm:spPr/>
    </dgm:pt>
    <dgm:pt modelId="{672381CC-0421-430A-9C63-37FB2493E5AD}" type="pres">
      <dgm:prSet presAssocID="{25588777-6846-4681-A79B-37C1A4466C13}" presName="parTxOnly" presStyleLbl="node1" presStyleIdx="1" presStyleCnt="3">
        <dgm:presLayoutVars>
          <dgm:chMax val="0"/>
          <dgm:chPref val="0"/>
          <dgm:bulletEnabled val="1"/>
        </dgm:presLayoutVars>
      </dgm:prSet>
      <dgm:spPr/>
      <dgm:t>
        <a:bodyPr/>
        <a:lstStyle/>
        <a:p>
          <a:endParaRPr lang="cs-CZ"/>
        </a:p>
      </dgm:t>
    </dgm:pt>
    <dgm:pt modelId="{A46F60D8-F6EC-41DC-80C9-ED2259A01D70}" type="pres">
      <dgm:prSet presAssocID="{988DA218-1AE4-409A-854C-D0A3E0A44BE5}" presName="parTxOnlySpace" presStyleCnt="0"/>
      <dgm:spPr/>
    </dgm:pt>
    <dgm:pt modelId="{2352330E-872F-4E37-9B35-C5D699D777FB}" type="pres">
      <dgm:prSet presAssocID="{4BCE98C8-20C8-427B-94DF-C1D4AD4F63AA}" presName="parTxOnly" presStyleLbl="node1" presStyleIdx="2" presStyleCnt="3">
        <dgm:presLayoutVars>
          <dgm:chMax val="0"/>
          <dgm:chPref val="0"/>
          <dgm:bulletEnabled val="1"/>
        </dgm:presLayoutVars>
      </dgm:prSet>
      <dgm:spPr/>
      <dgm:t>
        <a:bodyPr/>
        <a:lstStyle/>
        <a:p>
          <a:endParaRPr lang="cs-CZ"/>
        </a:p>
      </dgm:t>
    </dgm:pt>
  </dgm:ptLst>
  <dgm:cxnLst>
    <dgm:cxn modelId="{EA40D81B-E9E0-40C7-A503-8131E6F15FEA}" type="presOf" srcId="{4BCE98C8-20C8-427B-94DF-C1D4AD4F63AA}" destId="{2352330E-872F-4E37-9B35-C5D699D777FB}" srcOrd="0" destOrd="0" presId="urn:microsoft.com/office/officeart/2005/8/layout/chevron1"/>
    <dgm:cxn modelId="{AD56D5F5-9E29-4FE2-BAF9-CAF66049AAC0}" type="presOf" srcId="{25588777-6846-4681-A79B-37C1A4466C13}" destId="{672381CC-0421-430A-9C63-37FB2493E5AD}" srcOrd="0" destOrd="0" presId="urn:microsoft.com/office/officeart/2005/8/layout/chevron1"/>
    <dgm:cxn modelId="{337BBB75-061C-4458-BB14-B2C951E6989A}" srcId="{0B795C65-D054-4D8F-91AE-42CC04E090FC}" destId="{21B2E230-0832-4015-9196-73FF99AF8A98}" srcOrd="0" destOrd="0" parTransId="{9689BA49-290F-42F9-94B4-AC1F7BA03C8E}" sibTransId="{95853B23-2EFC-4E2B-8318-D541C09BCEEC}"/>
    <dgm:cxn modelId="{C957F1FE-73D5-4D97-ADF9-A0B8B2C86F62}" type="presOf" srcId="{21B2E230-0832-4015-9196-73FF99AF8A98}" destId="{7E311991-39CD-4ACF-89F1-1E4EC847F2B8}" srcOrd="0" destOrd="0" presId="urn:microsoft.com/office/officeart/2005/8/layout/chevron1"/>
    <dgm:cxn modelId="{AB34C222-E0F0-4A5C-ACD6-9B564D0472D8}" type="presOf" srcId="{0B795C65-D054-4D8F-91AE-42CC04E090FC}" destId="{87782B1F-4522-49A8-B95D-D14EC856448F}" srcOrd="0" destOrd="0" presId="urn:microsoft.com/office/officeart/2005/8/layout/chevron1"/>
    <dgm:cxn modelId="{2065D83C-0735-43FB-833D-49A4514BAF07}" srcId="{0B795C65-D054-4D8F-91AE-42CC04E090FC}" destId="{4BCE98C8-20C8-427B-94DF-C1D4AD4F63AA}" srcOrd="2" destOrd="0" parTransId="{1A4D0A41-FCDB-47E7-85DD-65D9595BCFDC}" sibTransId="{A7465C03-172F-48EF-A489-E5661331A7D8}"/>
    <dgm:cxn modelId="{FB68518B-07BC-4853-AE19-F0B32251ACD1}" srcId="{0B795C65-D054-4D8F-91AE-42CC04E090FC}" destId="{25588777-6846-4681-A79B-37C1A4466C13}" srcOrd="1" destOrd="0" parTransId="{2A2968CC-0E54-4498-97CE-EA518008ABD8}" sibTransId="{988DA218-1AE4-409A-854C-D0A3E0A44BE5}"/>
    <dgm:cxn modelId="{88F2B7AB-CDBF-43BA-82B6-4BCE5352E853}" type="presParOf" srcId="{87782B1F-4522-49A8-B95D-D14EC856448F}" destId="{7E311991-39CD-4ACF-89F1-1E4EC847F2B8}" srcOrd="0" destOrd="0" presId="urn:microsoft.com/office/officeart/2005/8/layout/chevron1"/>
    <dgm:cxn modelId="{824FEFB1-6236-402D-8033-61D42983F526}" type="presParOf" srcId="{87782B1F-4522-49A8-B95D-D14EC856448F}" destId="{56899A03-63E9-4D62-860F-5EB978B282F5}" srcOrd="1" destOrd="0" presId="urn:microsoft.com/office/officeart/2005/8/layout/chevron1"/>
    <dgm:cxn modelId="{97CC7590-BE13-4424-9BC2-D91EC06F0846}" type="presParOf" srcId="{87782B1F-4522-49A8-B95D-D14EC856448F}" destId="{672381CC-0421-430A-9C63-37FB2493E5AD}" srcOrd="2" destOrd="0" presId="urn:microsoft.com/office/officeart/2005/8/layout/chevron1"/>
    <dgm:cxn modelId="{560D3D4C-AD1B-409A-9C96-0F1DAAD407C9}" type="presParOf" srcId="{87782B1F-4522-49A8-B95D-D14EC856448F}" destId="{A46F60D8-F6EC-41DC-80C9-ED2259A01D70}" srcOrd="3" destOrd="0" presId="urn:microsoft.com/office/officeart/2005/8/layout/chevron1"/>
    <dgm:cxn modelId="{AF8F01AB-7B44-42D2-BF08-40F5009DE96B}" type="presParOf" srcId="{87782B1F-4522-49A8-B95D-D14EC856448F}" destId="{2352330E-872F-4E37-9B35-C5D699D777FB}" srcOrd="4" destOrd="0" presId="urn:microsoft.com/office/officeart/2005/8/layout/chevron1"/>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964D7E-EC46-4C0A-A93C-667DD017EE2A}"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cs-CZ"/>
        </a:p>
      </dgm:t>
    </dgm:pt>
    <dgm:pt modelId="{B86B381C-7537-4098-B53A-000077EA2C78}">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Metalické linky</a:t>
          </a:r>
          <a:endParaRPr lang="cs-CZ" dirty="0"/>
        </a:p>
      </dgm:t>
    </dgm:pt>
    <dgm:pt modelId="{571344EC-BAF1-4A2D-8CFD-4B8DE7F30E1F}" type="parTrans" cxnId="{2E55F9F6-38F7-4FA4-BDD8-2F332FF64CC5}">
      <dgm:prSet/>
      <dgm:spPr/>
      <dgm:t>
        <a:bodyPr/>
        <a:lstStyle/>
        <a:p>
          <a:endParaRPr lang="cs-CZ"/>
        </a:p>
      </dgm:t>
    </dgm:pt>
    <dgm:pt modelId="{ED58AF4A-BA35-474B-A9A9-CF781F257825}" type="sibTrans" cxnId="{2E55F9F6-38F7-4FA4-BDD8-2F332FF64CC5}">
      <dgm:prSet/>
      <dgm:spPr/>
      <dgm:t>
        <a:bodyPr/>
        <a:lstStyle/>
        <a:p>
          <a:endParaRPr lang="cs-CZ"/>
        </a:p>
      </dgm:t>
    </dgm:pt>
    <dgm:pt modelId="{73C3B4A5-3C82-4DF5-9739-227438F32BD1}">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Dvojvodičová vedení</a:t>
          </a:r>
          <a:endParaRPr lang="cs-CZ" dirty="0"/>
        </a:p>
      </dgm:t>
    </dgm:pt>
    <dgm:pt modelId="{792F7E3D-D0FB-4E9C-8069-677CA5CA72C1}" type="parTrans" cxnId="{DE2A01BE-67F8-4F37-AEBE-BD35B4254A9F}">
      <dgm:prSet/>
      <dgm:spPr/>
      <dgm:t>
        <a:bodyPr/>
        <a:lstStyle/>
        <a:p>
          <a:endParaRPr lang="cs-CZ"/>
        </a:p>
      </dgm:t>
    </dgm:pt>
    <dgm:pt modelId="{3C174F53-90DC-4781-8899-9F95510EBCE8}" type="sibTrans" cxnId="{DE2A01BE-67F8-4F37-AEBE-BD35B4254A9F}">
      <dgm:prSet/>
      <dgm:spPr/>
      <dgm:t>
        <a:bodyPr/>
        <a:lstStyle/>
        <a:p>
          <a:endParaRPr lang="cs-CZ"/>
        </a:p>
      </dgm:t>
    </dgm:pt>
    <dgm:pt modelId="{E8AA21A1-82B2-4D1F-8AC3-9AFEB36C0304}">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Bezdrátový přenos</a:t>
          </a:r>
          <a:endParaRPr lang="cs-CZ" dirty="0"/>
        </a:p>
      </dgm:t>
    </dgm:pt>
    <dgm:pt modelId="{6C4590BD-0D26-476E-AF31-4C444A00F0C5}" type="parTrans" cxnId="{A522F90B-8A71-4679-95C2-FA0D1961F9D2}">
      <dgm:prSet/>
      <dgm:spPr/>
      <dgm:t>
        <a:bodyPr/>
        <a:lstStyle/>
        <a:p>
          <a:endParaRPr lang="cs-CZ"/>
        </a:p>
      </dgm:t>
    </dgm:pt>
    <dgm:pt modelId="{71A0A068-4890-4145-A865-F030F89A39BF}" type="sibTrans" cxnId="{A522F90B-8A71-4679-95C2-FA0D1961F9D2}">
      <dgm:prSet/>
      <dgm:spPr/>
      <dgm:t>
        <a:bodyPr/>
        <a:lstStyle/>
        <a:p>
          <a:endParaRPr lang="cs-CZ"/>
        </a:p>
      </dgm:t>
    </dgm:pt>
    <dgm:pt modelId="{C8F5AE22-6BB3-4020-A677-1B23C67BDAD9}">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Rádiový signál</a:t>
          </a:r>
          <a:endParaRPr lang="cs-CZ" dirty="0"/>
        </a:p>
      </dgm:t>
    </dgm:pt>
    <dgm:pt modelId="{AB781D0B-43B9-4DB4-A339-B99EF3CE3900}" type="parTrans" cxnId="{E97FADCD-CE88-405F-9F9B-F51E0240F735}">
      <dgm:prSet/>
      <dgm:spPr/>
      <dgm:t>
        <a:bodyPr/>
        <a:lstStyle/>
        <a:p>
          <a:endParaRPr lang="cs-CZ"/>
        </a:p>
      </dgm:t>
    </dgm:pt>
    <dgm:pt modelId="{71D686E5-9A1E-4E7A-B789-A28E639E57E6}" type="sibTrans" cxnId="{E97FADCD-CE88-405F-9F9B-F51E0240F735}">
      <dgm:prSet/>
      <dgm:spPr/>
      <dgm:t>
        <a:bodyPr/>
        <a:lstStyle/>
        <a:p>
          <a:endParaRPr lang="cs-CZ"/>
        </a:p>
      </dgm:t>
    </dgm:pt>
    <dgm:pt modelId="{5BC69F19-E8B5-4102-B7BC-5F2313A3FB57}">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Kroucené dvojlinky</a:t>
          </a:r>
          <a:endParaRPr lang="cs-CZ" dirty="0"/>
        </a:p>
      </dgm:t>
    </dgm:pt>
    <dgm:pt modelId="{F089704F-882E-4133-9511-9FD5B20BFD8C}" type="parTrans" cxnId="{DB3BE41E-5226-458F-A52D-95E8E6BA4313}">
      <dgm:prSet/>
      <dgm:spPr/>
      <dgm:t>
        <a:bodyPr/>
        <a:lstStyle/>
        <a:p>
          <a:endParaRPr lang="cs-CZ"/>
        </a:p>
      </dgm:t>
    </dgm:pt>
    <dgm:pt modelId="{1768BC44-D747-4EA3-9245-907C89CD35B6}" type="sibTrans" cxnId="{DB3BE41E-5226-458F-A52D-95E8E6BA4313}">
      <dgm:prSet/>
      <dgm:spPr/>
      <dgm:t>
        <a:bodyPr/>
        <a:lstStyle/>
        <a:p>
          <a:endParaRPr lang="cs-CZ"/>
        </a:p>
      </dgm:t>
    </dgm:pt>
    <dgm:pt modelId="{24AF3C36-7E1F-44BF-A943-77691DB35F88}">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Koaxiální kabel</a:t>
          </a:r>
          <a:endParaRPr lang="cs-CZ" dirty="0"/>
        </a:p>
      </dgm:t>
    </dgm:pt>
    <dgm:pt modelId="{3D25A961-DF5B-471C-8603-786884111DFD}" type="parTrans" cxnId="{D55949D0-38E5-4374-AA35-59CA5D161B1E}">
      <dgm:prSet/>
      <dgm:spPr/>
      <dgm:t>
        <a:bodyPr/>
        <a:lstStyle/>
        <a:p>
          <a:endParaRPr lang="cs-CZ"/>
        </a:p>
      </dgm:t>
    </dgm:pt>
    <dgm:pt modelId="{8943BA88-7A51-4771-AC4D-025AAF2F42DA}" type="sibTrans" cxnId="{D55949D0-38E5-4374-AA35-59CA5D161B1E}">
      <dgm:prSet/>
      <dgm:spPr/>
      <dgm:t>
        <a:bodyPr/>
        <a:lstStyle/>
        <a:p>
          <a:endParaRPr lang="cs-CZ"/>
        </a:p>
      </dgm:t>
    </dgm:pt>
    <dgm:pt modelId="{2D01744A-93FF-4471-913E-DF19B16FDD11}">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Energetická vedení</a:t>
          </a:r>
          <a:endParaRPr lang="cs-CZ" dirty="0"/>
        </a:p>
      </dgm:t>
    </dgm:pt>
    <dgm:pt modelId="{2B9B3906-274B-450E-8E7E-887C5B2E8522}" type="parTrans" cxnId="{F9EDC2CF-C6E4-4CA9-B184-36489741120E}">
      <dgm:prSet/>
      <dgm:spPr/>
      <dgm:t>
        <a:bodyPr/>
        <a:lstStyle/>
        <a:p>
          <a:endParaRPr lang="cs-CZ"/>
        </a:p>
      </dgm:t>
    </dgm:pt>
    <dgm:pt modelId="{7CD1CBEE-090A-4331-9B14-18A91B0C2E43}" type="sibTrans" cxnId="{F9EDC2CF-C6E4-4CA9-B184-36489741120E}">
      <dgm:prSet/>
      <dgm:spPr/>
      <dgm:t>
        <a:bodyPr/>
        <a:lstStyle/>
        <a:p>
          <a:endParaRPr lang="cs-CZ"/>
        </a:p>
      </dgm:t>
    </dgm:pt>
    <dgm:pt modelId="{28D8320F-7982-405F-8553-D06DF64E6030}">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Optický signál (laser)</a:t>
          </a:r>
          <a:endParaRPr lang="cs-CZ" dirty="0"/>
        </a:p>
      </dgm:t>
    </dgm:pt>
    <dgm:pt modelId="{3106FB1D-2BE2-4430-A1FE-55E6CAD5F136}" type="parTrans" cxnId="{0195A119-F2AF-4F65-9985-2637F37841ED}">
      <dgm:prSet/>
      <dgm:spPr/>
      <dgm:t>
        <a:bodyPr/>
        <a:lstStyle/>
        <a:p>
          <a:endParaRPr lang="cs-CZ"/>
        </a:p>
      </dgm:t>
    </dgm:pt>
    <dgm:pt modelId="{18AB3D0D-824F-4836-80D0-582659726422}" type="sibTrans" cxnId="{0195A119-F2AF-4F65-9985-2637F37841ED}">
      <dgm:prSet/>
      <dgm:spPr/>
      <dgm:t>
        <a:bodyPr/>
        <a:lstStyle/>
        <a:p>
          <a:endParaRPr lang="cs-CZ"/>
        </a:p>
      </dgm:t>
    </dgm:pt>
    <dgm:pt modelId="{5E621F5C-5160-43B4-B172-47F84C0DC56E}">
      <dgm:prSet phldrT="[Tex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Optická vlákna</a:t>
          </a:r>
          <a:endParaRPr lang="cs-CZ" dirty="0"/>
        </a:p>
      </dgm:t>
    </dgm:pt>
    <dgm:pt modelId="{D6944B85-78B8-4242-BB19-2D0F02CA824F}" type="parTrans" cxnId="{3AA0EDCB-30E7-453A-B1A1-1CC43454DA46}">
      <dgm:prSet/>
      <dgm:spPr/>
      <dgm:t>
        <a:bodyPr/>
        <a:lstStyle/>
        <a:p>
          <a:endParaRPr lang="cs-CZ"/>
        </a:p>
      </dgm:t>
    </dgm:pt>
    <dgm:pt modelId="{5B3F37B7-0D1C-4E83-ABEF-32845FEBD15C}" type="sibTrans" cxnId="{3AA0EDCB-30E7-453A-B1A1-1CC43454DA46}">
      <dgm:prSet/>
      <dgm:spPr/>
      <dgm:t>
        <a:bodyPr/>
        <a:lstStyle/>
        <a:p>
          <a:endParaRPr lang="cs-CZ"/>
        </a:p>
      </dgm:t>
    </dgm:pt>
    <dgm:pt modelId="{F5894CB6-2064-4DDB-8116-87018F955D45}">
      <dgm:prSet/>
      <dgm:spPr>
        <a:effectLst>
          <a:glow rad="101600">
            <a:schemeClr val="accent1">
              <a:satMod val="175000"/>
              <a:alpha val="40000"/>
            </a:schemeClr>
          </a:glow>
        </a:effectLst>
        <a:scene3d>
          <a:camera prst="orthographicFront"/>
          <a:lightRig rig="threePt" dir="t"/>
        </a:scene3d>
        <a:sp3d>
          <a:bevelT/>
        </a:sp3d>
      </dgm:spPr>
      <dgm:t>
        <a:bodyPr/>
        <a:lstStyle/>
        <a:p>
          <a:r>
            <a:rPr lang="cs-CZ" dirty="0" smtClean="0"/>
            <a:t>Optický kabel</a:t>
          </a:r>
          <a:endParaRPr lang="cs-CZ" dirty="0"/>
        </a:p>
      </dgm:t>
    </dgm:pt>
    <dgm:pt modelId="{57255702-E251-42E3-A045-26097400473C}" type="parTrans" cxnId="{023B12C3-2684-42B6-9492-B19882F15D3E}">
      <dgm:prSet/>
      <dgm:spPr/>
      <dgm:t>
        <a:bodyPr/>
        <a:lstStyle/>
        <a:p>
          <a:endParaRPr lang="cs-CZ"/>
        </a:p>
      </dgm:t>
    </dgm:pt>
    <dgm:pt modelId="{9756BAF3-03F7-4F3D-97BE-F53D8221CD4D}" type="sibTrans" cxnId="{023B12C3-2684-42B6-9492-B19882F15D3E}">
      <dgm:prSet/>
      <dgm:spPr/>
      <dgm:t>
        <a:bodyPr/>
        <a:lstStyle/>
        <a:p>
          <a:endParaRPr lang="cs-CZ"/>
        </a:p>
      </dgm:t>
    </dgm:pt>
    <dgm:pt modelId="{1FE50300-6B38-401C-9B7D-1565E78D77A3}" type="pres">
      <dgm:prSet presAssocID="{7E964D7E-EC46-4C0A-A93C-667DD017EE2A}" presName="linear" presStyleCnt="0">
        <dgm:presLayoutVars>
          <dgm:animLvl val="lvl"/>
          <dgm:resizeHandles val="exact"/>
        </dgm:presLayoutVars>
      </dgm:prSet>
      <dgm:spPr/>
      <dgm:t>
        <a:bodyPr/>
        <a:lstStyle/>
        <a:p>
          <a:endParaRPr lang="cs-CZ"/>
        </a:p>
      </dgm:t>
    </dgm:pt>
    <dgm:pt modelId="{44DB900A-BDEB-4EEF-BDEC-16ED00928950}" type="pres">
      <dgm:prSet presAssocID="{B86B381C-7537-4098-B53A-000077EA2C78}" presName="parentText" presStyleLbl="node1" presStyleIdx="0" presStyleCnt="3">
        <dgm:presLayoutVars>
          <dgm:chMax val="0"/>
          <dgm:bulletEnabled val="1"/>
        </dgm:presLayoutVars>
      </dgm:prSet>
      <dgm:spPr/>
      <dgm:t>
        <a:bodyPr/>
        <a:lstStyle/>
        <a:p>
          <a:endParaRPr lang="cs-CZ"/>
        </a:p>
      </dgm:t>
    </dgm:pt>
    <dgm:pt modelId="{39529FCC-F1D5-4CD1-8D82-CD0CBC112F68}" type="pres">
      <dgm:prSet presAssocID="{B86B381C-7537-4098-B53A-000077EA2C78}" presName="childText" presStyleLbl="revTx" presStyleIdx="0" presStyleCnt="3">
        <dgm:presLayoutVars>
          <dgm:bulletEnabled val="1"/>
        </dgm:presLayoutVars>
      </dgm:prSet>
      <dgm:spPr/>
      <dgm:t>
        <a:bodyPr/>
        <a:lstStyle/>
        <a:p>
          <a:endParaRPr lang="cs-CZ"/>
        </a:p>
      </dgm:t>
    </dgm:pt>
    <dgm:pt modelId="{462D47C8-8371-4FE1-9DDA-CC607FE96D0E}" type="pres">
      <dgm:prSet presAssocID="{5E621F5C-5160-43B4-B172-47F84C0DC56E}" presName="parentText" presStyleLbl="node1" presStyleIdx="1" presStyleCnt="3">
        <dgm:presLayoutVars>
          <dgm:chMax val="0"/>
          <dgm:bulletEnabled val="1"/>
        </dgm:presLayoutVars>
      </dgm:prSet>
      <dgm:spPr/>
      <dgm:t>
        <a:bodyPr/>
        <a:lstStyle/>
        <a:p>
          <a:endParaRPr lang="cs-CZ"/>
        </a:p>
      </dgm:t>
    </dgm:pt>
    <dgm:pt modelId="{ECDCA08E-3729-485F-AA67-A281E1309B77}" type="pres">
      <dgm:prSet presAssocID="{5E621F5C-5160-43B4-B172-47F84C0DC56E}" presName="childText" presStyleLbl="revTx" presStyleIdx="1" presStyleCnt="3">
        <dgm:presLayoutVars>
          <dgm:bulletEnabled val="1"/>
        </dgm:presLayoutVars>
      </dgm:prSet>
      <dgm:spPr/>
      <dgm:t>
        <a:bodyPr/>
        <a:lstStyle/>
        <a:p>
          <a:endParaRPr lang="cs-CZ"/>
        </a:p>
      </dgm:t>
    </dgm:pt>
    <dgm:pt modelId="{959987A3-BAEC-4793-89BC-DDEA8F9FA4B6}" type="pres">
      <dgm:prSet presAssocID="{E8AA21A1-82B2-4D1F-8AC3-9AFEB36C0304}" presName="parentText" presStyleLbl="node1" presStyleIdx="2" presStyleCnt="3">
        <dgm:presLayoutVars>
          <dgm:chMax val="0"/>
          <dgm:bulletEnabled val="1"/>
        </dgm:presLayoutVars>
      </dgm:prSet>
      <dgm:spPr/>
      <dgm:t>
        <a:bodyPr/>
        <a:lstStyle/>
        <a:p>
          <a:endParaRPr lang="cs-CZ"/>
        </a:p>
      </dgm:t>
    </dgm:pt>
    <dgm:pt modelId="{EBB8E96B-956C-427C-A389-DDDDC44393F8}" type="pres">
      <dgm:prSet presAssocID="{E8AA21A1-82B2-4D1F-8AC3-9AFEB36C0304}" presName="childText" presStyleLbl="revTx" presStyleIdx="2" presStyleCnt="3">
        <dgm:presLayoutVars>
          <dgm:bulletEnabled val="1"/>
        </dgm:presLayoutVars>
      </dgm:prSet>
      <dgm:spPr/>
      <dgm:t>
        <a:bodyPr/>
        <a:lstStyle/>
        <a:p>
          <a:endParaRPr lang="cs-CZ"/>
        </a:p>
      </dgm:t>
    </dgm:pt>
  </dgm:ptLst>
  <dgm:cxnLst>
    <dgm:cxn modelId="{2E55F9F6-38F7-4FA4-BDD8-2F332FF64CC5}" srcId="{7E964D7E-EC46-4C0A-A93C-667DD017EE2A}" destId="{B86B381C-7537-4098-B53A-000077EA2C78}" srcOrd="0" destOrd="0" parTransId="{571344EC-BAF1-4A2D-8CFD-4B8DE7F30E1F}" sibTransId="{ED58AF4A-BA35-474B-A9A9-CF781F257825}"/>
    <dgm:cxn modelId="{D55949D0-38E5-4374-AA35-59CA5D161B1E}" srcId="{B86B381C-7537-4098-B53A-000077EA2C78}" destId="{24AF3C36-7E1F-44BF-A943-77691DB35F88}" srcOrd="2" destOrd="0" parTransId="{3D25A961-DF5B-471C-8603-786884111DFD}" sibTransId="{8943BA88-7A51-4771-AC4D-025AAF2F42DA}"/>
    <dgm:cxn modelId="{8EF51932-D53D-4A59-8E56-0D7F602D8591}" type="presOf" srcId="{F5894CB6-2064-4DDB-8116-87018F955D45}" destId="{ECDCA08E-3729-485F-AA67-A281E1309B77}" srcOrd="0" destOrd="0" presId="urn:microsoft.com/office/officeart/2005/8/layout/vList2"/>
    <dgm:cxn modelId="{93A2D174-D6F0-4B21-BBD8-AAC41A1F87D8}" type="presOf" srcId="{28D8320F-7982-405F-8553-D06DF64E6030}" destId="{EBB8E96B-956C-427C-A389-DDDDC44393F8}" srcOrd="0" destOrd="1" presId="urn:microsoft.com/office/officeart/2005/8/layout/vList2"/>
    <dgm:cxn modelId="{A522F90B-8A71-4679-95C2-FA0D1961F9D2}" srcId="{7E964D7E-EC46-4C0A-A93C-667DD017EE2A}" destId="{E8AA21A1-82B2-4D1F-8AC3-9AFEB36C0304}" srcOrd="2" destOrd="0" parTransId="{6C4590BD-0D26-476E-AF31-4C444A00F0C5}" sibTransId="{71A0A068-4890-4145-A865-F030F89A39BF}"/>
    <dgm:cxn modelId="{1821F2E5-18FE-4ECB-8D1A-B414BD6BE1CF}" type="presOf" srcId="{E8AA21A1-82B2-4D1F-8AC3-9AFEB36C0304}" destId="{959987A3-BAEC-4793-89BC-DDEA8F9FA4B6}" srcOrd="0" destOrd="0" presId="urn:microsoft.com/office/officeart/2005/8/layout/vList2"/>
    <dgm:cxn modelId="{DE5E6E23-FD30-4F3F-A9F0-C1F1BA07F2B3}" type="presOf" srcId="{24AF3C36-7E1F-44BF-A943-77691DB35F88}" destId="{39529FCC-F1D5-4CD1-8D82-CD0CBC112F68}" srcOrd="0" destOrd="2" presId="urn:microsoft.com/office/officeart/2005/8/layout/vList2"/>
    <dgm:cxn modelId="{D41789B2-5FA9-4A01-AF4F-636EF8B18A4E}" type="presOf" srcId="{B86B381C-7537-4098-B53A-000077EA2C78}" destId="{44DB900A-BDEB-4EEF-BDEC-16ED00928950}" srcOrd="0" destOrd="0" presId="urn:microsoft.com/office/officeart/2005/8/layout/vList2"/>
    <dgm:cxn modelId="{F9EDC2CF-C6E4-4CA9-B184-36489741120E}" srcId="{B86B381C-7537-4098-B53A-000077EA2C78}" destId="{2D01744A-93FF-4471-913E-DF19B16FDD11}" srcOrd="3" destOrd="0" parTransId="{2B9B3906-274B-450E-8E7E-887C5B2E8522}" sibTransId="{7CD1CBEE-090A-4331-9B14-18A91B0C2E43}"/>
    <dgm:cxn modelId="{403862FC-D5D6-48DB-97C1-C9F04C5485CA}" type="presOf" srcId="{C8F5AE22-6BB3-4020-A677-1B23C67BDAD9}" destId="{EBB8E96B-956C-427C-A389-DDDDC44393F8}" srcOrd="0" destOrd="0" presId="urn:microsoft.com/office/officeart/2005/8/layout/vList2"/>
    <dgm:cxn modelId="{46E16176-B5BF-4CDF-903C-CCA0CD29FB7F}" type="presOf" srcId="{73C3B4A5-3C82-4DF5-9739-227438F32BD1}" destId="{39529FCC-F1D5-4CD1-8D82-CD0CBC112F68}" srcOrd="0" destOrd="0" presId="urn:microsoft.com/office/officeart/2005/8/layout/vList2"/>
    <dgm:cxn modelId="{3AA0EDCB-30E7-453A-B1A1-1CC43454DA46}" srcId="{7E964D7E-EC46-4C0A-A93C-667DD017EE2A}" destId="{5E621F5C-5160-43B4-B172-47F84C0DC56E}" srcOrd="1" destOrd="0" parTransId="{D6944B85-78B8-4242-BB19-2D0F02CA824F}" sibTransId="{5B3F37B7-0D1C-4E83-ABEF-32845FEBD15C}"/>
    <dgm:cxn modelId="{1F14D8F9-3EC2-47D0-8E13-B497256EF3D6}" type="presOf" srcId="{2D01744A-93FF-4471-913E-DF19B16FDD11}" destId="{39529FCC-F1D5-4CD1-8D82-CD0CBC112F68}" srcOrd="0" destOrd="3" presId="urn:microsoft.com/office/officeart/2005/8/layout/vList2"/>
    <dgm:cxn modelId="{0195A119-F2AF-4F65-9985-2637F37841ED}" srcId="{E8AA21A1-82B2-4D1F-8AC3-9AFEB36C0304}" destId="{28D8320F-7982-405F-8553-D06DF64E6030}" srcOrd="1" destOrd="0" parTransId="{3106FB1D-2BE2-4430-A1FE-55E6CAD5F136}" sibTransId="{18AB3D0D-824F-4836-80D0-582659726422}"/>
    <dgm:cxn modelId="{DB3BE41E-5226-458F-A52D-95E8E6BA4313}" srcId="{B86B381C-7537-4098-B53A-000077EA2C78}" destId="{5BC69F19-E8B5-4102-B7BC-5F2313A3FB57}" srcOrd="1" destOrd="0" parTransId="{F089704F-882E-4133-9511-9FD5B20BFD8C}" sibTransId="{1768BC44-D747-4EA3-9245-907C89CD35B6}"/>
    <dgm:cxn modelId="{023B12C3-2684-42B6-9492-B19882F15D3E}" srcId="{5E621F5C-5160-43B4-B172-47F84C0DC56E}" destId="{F5894CB6-2064-4DDB-8116-87018F955D45}" srcOrd="0" destOrd="0" parTransId="{57255702-E251-42E3-A045-26097400473C}" sibTransId="{9756BAF3-03F7-4F3D-97BE-F53D8221CD4D}"/>
    <dgm:cxn modelId="{59CAEB2F-0D1A-468A-BBE2-3546E583A6DB}" type="presOf" srcId="{5E621F5C-5160-43B4-B172-47F84C0DC56E}" destId="{462D47C8-8371-4FE1-9DDA-CC607FE96D0E}" srcOrd="0" destOrd="0" presId="urn:microsoft.com/office/officeart/2005/8/layout/vList2"/>
    <dgm:cxn modelId="{F843DDC4-F985-4C78-B5E9-A639ED6AFCDA}" type="presOf" srcId="{5BC69F19-E8B5-4102-B7BC-5F2313A3FB57}" destId="{39529FCC-F1D5-4CD1-8D82-CD0CBC112F68}" srcOrd="0" destOrd="1" presId="urn:microsoft.com/office/officeart/2005/8/layout/vList2"/>
    <dgm:cxn modelId="{E97FADCD-CE88-405F-9F9B-F51E0240F735}" srcId="{E8AA21A1-82B2-4D1F-8AC3-9AFEB36C0304}" destId="{C8F5AE22-6BB3-4020-A677-1B23C67BDAD9}" srcOrd="0" destOrd="0" parTransId="{AB781D0B-43B9-4DB4-A339-B99EF3CE3900}" sibTransId="{71D686E5-9A1E-4E7A-B789-A28E639E57E6}"/>
    <dgm:cxn modelId="{3FA7C85B-F259-427C-9328-6C5FE6920782}" type="presOf" srcId="{7E964D7E-EC46-4C0A-A93C-667DD017EE2A}" destId="{1FE50300-6B38-401C-9B7D-1565E78D77A3}" srcOrd="0" destOrd="0" presId="urn:microsoft.com/office/officeart/2005/8/layout/vList2"/>
    <dgm:cxn modelId="{DE2A01BE-67F8-4F37-AEBE-BD35B4254A9F}" srcId="{B86B381C-7537-4098-B53A-000077EA2C78}" destId="{73C3B4A5-3C82-4DF5-9739-227438F32BD1}" srcOrd="0" destOrd="0" parTransId="{792F7E3D-D0FB-4E9C-8069-677CA5CA72C1}" sibTransId="{3C174F53-90DC-4781-8899-9F95510EBCE8}"/>
    <dgm:cxn modelId="{B4F51C5F-1367-43CF-89F9-3AEEBC2FE45C}" type="presParOf" srcId="{1FE50300-6B38-401C-9B7D-1565E78D77A3}" destId="{44DB900A-BDEB-4EEF-BDEC-16ED00928950}" srcOrd="0" destOrd="0" presId="urn:microsoft.com/office/officeart/2005/8/layout/vList2"/>
    <dgm:cxn modelId="{41A1AFA7-3364-457F-AA41-EEF6F1AE3211}" type="presParOf" srcId="{1FE50300-6B38-401C-9B7D-1565E78D77A3}" destId="{39529FCC-F1D5-4CD1-8D82-CD0CBC112F68}" srcOrd="1" destOrd="0" presId="urn:microsoft.com/office/officeart/2005/8/layout/vList2"/>
    <dgm:cxn modelId="{5E4B7D54-5705-4747-BF01-301F1D54CB73}" type="presParOf" srcId="{1FE50300-6B38-401C-9B7D-1565E78D77A3}" destId="{462D47C8-8371-4FE1-9DDA-CC607FE96D0E}" srcOrd="2" destOrd="0" presId="urn:microsoft.com/office/officeart/2005/8/layout/vList2"/>
    <dgm:cxn modelId="{3A541826-9866-473F-9C95-683B095C4CF5}" type="presParOf" srcId="{1FE50300-6B38-401C-9B7D-1565E78D77A3}" destId="{ECDCA08E-3729-485F-AA67-A281E1309B77}" srcOrd="3" destOrd="0" presId="urn:microsoft.com/office/officeart/2005/8/layout/vList2"/>
    <dgm:cxn modelId="{DC0F0971-E781-4439-A5A7-1CDD6015806B}" type="presParOf" srcId="{1FE50300-6B38-401C-9B7D-1565E78D77A3}" destId="{959987A3-BAEC-4793-89BC-DDEA8F9FA4B6}" srcOrd="4" destOrd="0" presId="urn:microsoft.com/office/officeart/2005/8/layout/vList2"/>
    <dgm:cxn modelId="{6BDCE696-3E06-4D68-97B5-8CDA5E41BE4E}" type="presParOf" srcId="{1FE50300-6B38-401C-9B7D-1565E78D77A3}" destId="{EBB8E96B-956C-427C-A389-DDDDC44393F8}" srcOrd="5" destOrd="0" presId="urn:microsoft.com/office/officeart/2005/8/layout/vList2"/>
  </dgm:cxnLst>
  <dgm:bg>
    <a:effectLst>
      <a:glow rad="101600">
        <a:schemeClr val="accent1">
          <a:satMod val="175000"/>
          <a:alpha val="40000"/>
        </a:schemeClr>
      </a:glow>
    </a:effect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1F1A36-6929-4DD9-923F-91181B5EE974}" type="doc">
      <dgm:prSet loTypeId="urn:microsoft.com/office/officeart/2005/8/layout/venn1" loCatId="relationship" qsTypeId="urn:microsoft.com/office/officeart/2005/8/quickstyle/simple4" qsCatId="simple" csTypeId="urn:microsoft.com/office/officeart/2005/8/colors/colorful2" csCatId="colorful" phldr="1"/>
      <dgm:spPr/>
    </dgm:pt>
    <dgm:pt modelId="{945EFB9F-93C0-4AD9-9CD5-B7589670BEEE}">
      <dgm:prSet phldrT="[Text]"/>
      <dgm:spPr/>
      <dgm:t>
        <a:bodyPr/>
        <a:lstStyle/>
        <a:p>
          <a:r>
            <a:rPr lang="cs-CZ" dirty="0" smtClean="0"/>
            <a:t>Menší ztráty</a:t>
          </a:r>
          <a:endParaRPr lang="cs-CZ" dirty="0"/>
        </a:p>
      </dgm:t>
    </dgm:pt>
    <dgm:pt modelId="{068D3BC7-B4D6-4071-90ED-47825D008CB8}" type="parTrans" cxnId="{8470D27F-5439-428B-91A7-24C8EA13EC5B}">
      <dgm:prSet/>
      <dgm:spPr/>
      <dgm:t>
        <a:bodyPr/>
        <a:lstStyle/>
        <a:p>
          <a:endParaRPr lang="cs-CZ"/>
        </a:p>
      </dgm:t>
    </dgm:pt>
    <dgm:pt modelId="{FC83C30E-F152-49E4-B922-8466F934A3F6}" type="sibTrans" cxnId="{8470D27F-5439-428B-91A7-24C8EA13EC5B}">
      <dgm:prSet/>
      <dgm:spPr/>
      <dgm:t>
        <a:bodyPr/>
        <a:lstStyle/>
        <a:p>
          <a:endParaRPr lang="cs-CZ"/>
        </a:p>
      </dgm:t>
    </dgm:pt>
    <dgm:pt modelId="{B207F818-2025-43FB-A0A4-2008A993CF06}">
      <dgm:prSet phldrT="[Text]"/>
      <dgm:spPr/>
      <dgm:t>
        <a:bodyPr/>
        <a:lstStyle/>
        <a:p>
          <a:r>
            <a:rPr lang="cs-CZ" dirty="0" smtClean="0"/>
            <a:t>Odolné proti rušení</a:t>
          </a:r>
          <a:endParaRPr lang="cs-CZ" dirty="0"/>
        </a:p>
      </dgm:t>
    </dgm:pt>
    <dgm:pt modelId="{2637B2B0-0182-40F7-A753-2AC36CC893D9}" type="parTrans" cxnId="{40F28C56-B6B8-4BB9-8FA3-FFDA5BB8C262}">
      <dgm:prSet/>
      <dgm:spPr/>
      <dgm:t>
        <a:bodyPr/>
        <a:lstStyle/>
        <a:p>
          <a:endParaRPr lang="cs-CZ"/>
        </a:p>
      </dgm:t>
    </dgm:pt>
    <dgm:pt modelId="{D299C6E0-C51F-4877-9BFB-629B8F4CAD08}" type="sibTrans" cxnId="{40F28C56-B6B8-4BB9-8FA3-FFDA5BB8C262}">
      <dgm:prSet/>
      <dgm:spPr/>
      <dgm:t>
        <a:bodyPr/>
        <a:lstStyle/>
        <a:p>
          <a:endParaRPr lang="cs-CZ"/>
        </a:p>
      </dgm:t>
    </dgm:pt>
    <dgm:pt modelId="{4E75563A-4D05-48F3-B191-70330372EF6C}">
      <dgm:prSet phldrT="[Text]"/>
      <dgm:spPr/>
      <dgm:t>
        <a:bodyPr/>
        <a:lstStyle/>
        <a:p>
          <a:r>
            <a:rPr lang="cs-CZ" dirty="0" smtClean="0"/>
            <a:t>Ve svazcích se podílejí na rozvodu světla a obrazu</a:t>
          </a:r>
          <a:endParaRPr lang="cs-CZ" dirty="0"/>
        </a:p>
      </dgm:t>
    </dgm:pt>
    <dgm:pt modelId="{DA7AB5BA-6B05-4C32-B824-58E9991D60A1}" type="parTrans" cxnId="{CA609A7A-3FAA-4C8C-AC65-AAB3BE63F747}">
      <dgm:prSet/>
      <dgm:spPr/>
      <dgm:t>
        <a:bodyPr/>
        <a:lstStyle/>
        <a:p>
          <a:endParaRPr lang="cs-CZ"/>
        </a:p>
      </dgm:t>
    </dgm:pt>
    <dgm:pt modelId="{B27EA828-D2DE-4328-8868-8D84B42A61D5}" type="sibTrans" cxnId="{CA609A7A-3FAA-4C8C-AC65-AAB3BE63F747}">
      <dgm:prSet/>
      <dgm:spPr/>
      <dgm:t>
        <a:bodyPr/>
        <a:lstStyle/>
        <a:p>
          <a:endParaRPr lang="cs-CZ"/>
        </a:p>
      </dgm:t>
    </dgm:pt>
    <dgm:pt modelId="{FB9A7B4B-12F0-4D47-9439-5565667E4C5A}" type="pres">
      <dgm:prSet presAssocID="{9C1F1A36-6929-4DD9-923F-91181B5EE974}" presName="compositeShape" presStyleCnt="0">
        <dgm:presLayoutVars>
          <dgm:chMax val="7"/>
          <dgm:dir/>
          <dgm:resizeHandles val="exact"/>
        </dgm:presLayoutVars>
      </dgm:prSet>
      <dgm:spPr/>
    </dgm:pt>
    <dgm:pt modelId="{2777FFC3-D8E7-40E5-B7E6-D75B794EF2A5}" type="pres">
      <dgm:prSet presAssocID="{945EFB9F-93C0-4AD9-9CD5-B7589670BEEE}" presName="circ1" presStyleLbl="vennNode1" presStyleIdx="0" presStyleCnt="3"/>
      <dgm:spPr/>
      <dgm:t>
        <a:bodyPr/>
        <a:lstStyle/>
        <a:p>
          <a:endParaRPr lang="cs-CZ"/>
        </a:p>
      </dgm:t>
    </dgm:pt>
    <dgm:pt modelId="{FA1E108B-9904-4A13-8B6C-5E3B2D907662}" type="pres">
      <dgm:prSet presAssocID="{945EFB9F-93C0-4AD9-9CD5-B7589670BEEE}" presName="circ1Tx" presStyleLbl="revTx" presStyleIdx="0" presStyleCnt="0">
        <dgm:presLayoutVars>
          <dgm:chMax val="0"/>
          <dgm:chPref val="0"/>
          <dgm:bulletEnabled val="1"/>
        </dgm:presLayoutVars>
      </dgm:prSet>
      <dgm:spPr/>
      <dgm:t>
        <a:bodyPr/>
        <a:lstStyle/>
        <a:p>
          <a:endParaRPr lang="cs-CZ"/>
        </a:p>
      </dgm:t>
    </dgm:pt>
    <dgm:pt modelId="{88174341-2196-40A0-A51A-2280F587505B}" type="pres">
      <dgm:prSet presAssocID="{B207F818-2025-43FB-A0A4-2008A993CF06}" presName="circ2" presStyleLbl="vennNode1" presStyleIdx="1" presStyleCnt="3"/>
      <dgm:spPr/>
      <dgm:t>
        <a:bodyPr/>
        <a:lstStyle/>
        <a:p>
          <a:endParaRPr lang="cs-CZ"/>
        </a:p>
      </dgm:t>
    </dgm:pt>
    <dgm:pt modelId="{626D003D-6834-4D34-B14F-4554D43DAD91}" type="pres">
      <dgm:prSet presAssocID="{B207F818-2025-43FB-A0A4-2008A993CF06}" presName="circ2Tx" presStyleLbl="revTx" presStyleIdx="0" presStyleCnt="0">
        <dgm:presLayoutVars>
          <dgm:chMax val="0"/>
          <dgm:chPref val="0"/>
          <dgm:bulletEnabled val="1"/>
        </dgm:presLayoutVars>
      </dgm:prSet>
      <dgm:spPr/>
      <dgm:t>
        <a:bodyPr/>
        <a:lstStyle/>
        <a:p>
          <a:endParaRPr lang="cs-CZ"/>
        </a:p>
      </dgm:t>
    </dgm:pt>
    <dgm:pt modelId="{CBB16D37-9C7E-418C-A5A5-29CE961AFBCC}" type="pres">
      <dgm:prSet presAssocID="{4E75563A-4D05-48F3-B191-70330372EF6C}" presName="circ3" presStyleLbl="vennNode1" presStyleIdx="2" presStyleCnt="3"/>
      <dgm:spPr/>
      <dgm:t>
        <a:bodyPr/>
        <a:lstStyle/>
        <a:p>
          <a:endParaRPr lang="cs-CZ"/>
        </a:p>
      </dgm:t>
    </dgm:pt>
    <dgm:pt modelId="{F88CAC4F-9BEA-455C-AF6E-04BAA2BF663F}" type="pres">
      <dgm:prSet presAssocID="{4E75563A-4D05-48F3-B191-70330372EF6C}" presName="circ3Tx" presStyleLbl="revTx" presStyleIdx="0" presStyleCnt="0">
        <dgm:presLayoutVars>
          <dgm:chMax val="0"/>
          <dgm:chPref val="0"/>
          <dgm:bulletEnabled val="1"/>
        </dgm:presLayoutVars>
      </dgm:prSet>
      <dgm:spPr/>
      <dgm:t>
        <a:bodyPr/>
        <a:lstStyle/>
        <a:p>
          <a:endParaRPr lang="cs-CZ"/>
        </a:p>
      </dgm:t>
    </dgm:pt>
  </dgm:ptLst>
  <dgm:cxnLst>
    <dgm:cxn modelId="{8C5E009F-2F58-437C-AD8F-0193CEEBAE45}" type="presOf" srcId="{9C1F1A36-6929-4DD9-923F-91181B5EE974}" destId="{FB9A7B4B-12F0-4D47-9439-5565667E4C5A}" srcOrd="0" destOrd="0" presId="urn:microsoft.com/office/officeart/2005/8/layout/venn1"/>
    <dgm:cxn modelId="{CA609A7A-3FAA-4C8C-AC65-AAB3BE63F747}" srcId="{9C1F1A36-6929-4DD9-923F-91181B5EE974}" destId="{4E75563A-4D05-48F3-B191-70330372EF6C}" srcOrd="2" destOrd="0" parTransId="{DA7AB5BA-6B05-4C32-B824-58E9991D60A1}" sibTransId="{B27EA828-D2DE-4328-8868-8D84B42A61D5}"/>
    <dgm:cxn modelId="{0BFC43D2-1AC5-4F61-B5B0-F09E81474CBF}" type="presOf" srcId="{B207F818-2025-43FB-A0A4-2008A993CF06}" destId="{88174341-2196-40A0-A51A-2280F587505B}" srcOrd="0" destOrd="0" presId="urn:microsoft.com/office/officeart/2005/8/layout/venn1"/>
    <dgm:cxn modelId="{71A0B50E-056F-4F11-A927-B8739CDA3036}" type="presOf" srcId="{4E75563A-4D05-48F3-B191-70330372EF6C}" destId="{F88CAC4F-9BEA-455C-AF6E-04BAA2BF663F}" srcOrd="1" destOrd="0" presId="urn:microsoft.com/office/officeart/2005/8/layout/venn1"/>
    <dgm:cxn modelId="{7A73111B-8C8A-471E-B583-C9D3C99D7271}" type="presOf" srcId="{945EFB9F-93C0-4AD9-9CD5-B7589670BEEE}" destId="{FA1E108B-9904-4A13-8B6C-5E3B2D907662}" srcOrd="1" destOrd="0" presId="urn:microsoft.com/office/officeart/2005/8/layout/venn1"/>
    <dgm:cxn modelId="{8470D27F-5439-428B-91A7-24C8EA13EC5B}" srcId="{9C1F1A36-6929-4DD9-923F-91181B5EE974}" destId="{945EFB9F-93C0-4AD9-9CD5-B7589670BEEE}" srcOrd="0" destOrd="0" parTransId="{068D3BC7-B4D6-4071-90ED-47825D008CB8}" sibTransId="{FC83C30E-F152-49E4-B922-8466F934A3F6}"/>
    <dgm:cxn modelId="{9E1B75C1-FB85-4EC3-BC3D-E1A01A3ADFBA}" type="presOf" srcId="{945EFB9F-93C0-4AD9-9CD5-B7589670BEEE}" destId="{2777FFC3-D8E7-40E5-B7E6-D75B794EF2A5}" srcOrd="0" destOrd="0" presId="urn:microsoft.com/office/officeart/2005/8/layout/venn1"/>
    <dgm:cxn modelId="{86674CBD-B806-4E0C-94E8-E2262EC54F1E}" type="presOf" srcId="{4E75563A-4D05-48F3-B191-70330372EF6C}" destId="{CBB16D37-9C7E-418C-A5A5-29CE961AFBCC}" srcOrd="0" destOrd="0" presId="urn:microsoft.com/office/officeart/2005/8/layout/venn1"/>
    <dgm:cxn modelId="{40F28C56-B6B8-4BB9-8FA3-FFDA5BB8C262}" srcId="{9C1F1A36-6929-4DD9-923F-91181B5EE974}" destId="{B207F818-2025-43FB-A0A4-2008A993CF06}" srcOrd="1" destOrd="0" parTransId="{2637B2B0-0182-40F7-A753-2AC36CC893D9}" sibTransId="{D299C6E0-C51F-4877-9BFB-629B8F4CAD08}"/>
    <dgm:cxn modelId="{DE00B960-1E1B-4E0E-B1EB-A40256B9C19F}" type="presOf" srcId="{B207F818-2025-43FB-A0A4-2008A993CF06}" destId="{626D003D-6834-4D34-B14F-4554D43DAD91}" srcOrd="1" destOrd="0" presId="urn:microsoft.com/office/officeart/2005/8/layout/venn1"/>
    <dgm:cxn modelId="{7A8CF057-F4B9-497C-8653-971F1824E3EA}" type="presParOf" srcId="{FB9A7B4B-12F0-4D47-9439-5565667E4C5A}" destId="{2777FFC3-D8E7-40E5-B7E6-D75B794EF2A5}" srcOrd="0" destOrd="0" presId="urn:microsoft.com/office/officeart/2005/8/layout/venn1"/>
    <dgm:cxn modelId="{EEB0C510-72AE-461D-8EA4-1E4EF53C135F}" type="presParOf" srcId="{FB9A7B4B-12F0-4D47-9439-5565667E4C5A}" destId="{FA1E108B-9904-4A13-8B6C-5E3B2D907662}" srcOrd="1" destOrd="0" presId="urn:microsoft.com/office/officeart/2005/8/layout/venn1"/>
    <dgm:cxn modelId="{3F130D85-9BDF-442C-A411-08EAFCDD6A99}" type="presParOf" srcId="{FB9A7B4B-12F0-4D47-9439-5565667E4C5A}" destId="{88174341-2196-40A0-A51A-2280F587505B}" srcOrd="2" destOrd="0" presId="urn:microsoft.com/office/officeart/2005/8/layout/venn1"/>
    <dgm:cxn modelId="{FA7FD7DC-C4A0-42F2-8E25-BE46CF933DE6}" type="presParOf" srcId="{FB9A7B4B-12F0-4D47-9439-5565667E4C5A}" destId="{626D003D-6834-4D34-B14F-4554D43DAD91}" srcOrd="3" destOrd="0" presId="urn:microsoft.com/office/officeart/2005/8/layout/venn1"/>
    <dgm:cxn modelId="{9215E1F2-E63D-452B-9165-28D6D66DE326}" type="presParOf" srcId="{FB9A7B4B-12F0-4D47-9439-5565667E4C5A}" destId="{CBB16D37-9C7E-418C-A5A5-29CE961AFBCC}" srcOrd="4" destOrd="0" presId="urn:microsoft.com/office/officeart/2005/8/layout/venn1"/>
    <dgm:cxn modelId="{F099F891-934A-4DD0-874B-E15B606E9BD4}" type="presParOf" srcId="{FB9A7B4B-12F0-4D47-9439-5565667E4C5A}" destId="{F88CAC4F-9BEA-455C-AF6E-04BAA2BF663F}" srcOrd="5" destOrd="0" presId="urn:microsoft.com/office/officeart/2005/8/layout/venn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A69C1F-B496-4648-932F-D7A4B72EFE1B}" type="doc">
      <dgm:prSet loTypeId="urn:microsoft.com/office/officeart/2005/8/layout/hList3" loCatId="list" qsTypeId="urn:microsoft.com/office/officeart/2005/8/quickstyle/3d1" qsCatId="3D" csTypeId="urn:microsoft.com/office/officeart/2005/8/colors/colorful5" csCatId="colorful" phldr="1"/>
      <dgm:spPr/>
      <dgm:t>
        <a:bodyPr/>
        <a:lstStyle/>
        <a:p>
          <a:endParaRPr lang="cs-CZ"/>
        </a:p>
      </dgm:t>
    </dgm:pt>
    <dgm:pt modelId="{E2C217B7-6F96-4FA6-B90C-29370EB91CC3}">
      <dgm:prSet phldrT="[Text]" custT="1"/>
      <dgm:spPr/>
      <dgm:t>
        <a:bodyPr/>
        <a:lstStyle/>
        <a:p>
          <a:r>
            <a:rPr lang="cs-CZ" sz="3200" dirty="0" smtClean="0">
              <a:solidFill>
                <a:schemeClr val="tx2">
                  <a:lumMod val="75000"/>
                </a:schemeClr>
              </a:solidFill>
            </a:rPr>
            <a:t>Optické vlákno</a:t>
          </a:r>
          <a:endParaRPr lang="cs-CZ" sz="3200" dirty="0">
            <a:solidFill>
              <a:schemeClr val="tx2">
                <a:lumMod val="75000"/>
              </a:schemeClr>
            </a:solidFill>
          </a:endParaRPr>
        </a:p>
      </dgm:t>
    </dgm:pt>
    <dgm:pt modelId="{9156D42A-AB29-420F-96C3-9E76066C50F6}" type="parTrans" cxnId="{A577F2A3-4E6F-43E9-A08B-4D6E59A74043}">
      <dgm:prSet/>
      <dgm:spPr/>
      <dgm:t>
        <a:bodyPr/>
        <a:lstStyle/>
        <a:p>
          <a:endParaRPr lang="cs-CZ"/>
        </a:p>
      </dgm:t>
    </dgm:pt>
    <dgm:pt modelId="{E37FA5BE-065A-4CC2-BE7C-A460378EDC37}" type="sibTrans" cxnId="{A577F2A3-4E6F-43E9-A08B-4D6E59A74043}">
      <dgm:prSet/>
      <dgm:spPr/>
      <dgm:t>
        <a:bodyPr/>
        <a:lstStyle/>
        <a:p>
          <a:endParaRPr lang="cs-CZ"/>
        </a:p>
      </dgm:t>
    </dgm:pt>
    <dgm:pt modelId="{A5FD7F3E-EE46-42C6-B372-3F37B62E89BF}">
      <dgm:prSet phldrT="[Text]"/>
      <dgm:spPr/>
      <dgm:t>
        <a:bodyPr/>
        <a:lstStyle/>
        <a:p>
          <a:r>
            <a:rPr lang="cs-CZ" dirty="0" smtClean="0"/>
            <a:t>Vhodné pro dlouhé vzdálenosti, světlo prochází s malým útlumem</a:t>
          </a:r>
          <a:endParaRPr lang="cs-CZ" dirty="0"/>
        </a:p>
      </dgm:t>
    </dgm:pt>
    <dgm:pt modelId="{819CE90F-7822-402B-B389-1EB6DD0F574D}" type="parTrans" cxnId="{51F93219-D931-4B2C-97C1-3E6FD5F91092}">
      <dgm:prSet/>
      <dgm:spPr/>
      <dgm:t>
        <a:bodyPr/>
        <a:lstStyle/>
        <a:p>
          <a:endParaRPr lang="cs-CZ"/>
        </a:p>
      </dgm:t>
    </dgm:pt>
    <dgm:pt modelId="{A87EA293-DF17-45EF-A488-167BCAE82174}" type="sibTrans" cxnId="{51F93219-D931-4B2C-97C1-3E6FD5F91092}">
      <dgm:prSet/>
      <dgm:spPr/>
      <dgm:t>
        <a:bodyPr/>
        <a:lstStyle/>
        <a:p>
          <a:endParaRPr lang="cs-CZ"/>
        </a:p>
      </dgm:t>
    </dgm:pt>
    <dgm:pt modelId="{AC329256-8E81-40A3-B933-152A0A89EEDC}">
      <dgm:prSet phldrT="[Text]"/>
      <dgm:spPr/>
      <dgm:t>
        <a:bodyPr/>
        <a:lstStyle/>
        <a:p>
          <a:r>
            <a:rPr lang="cs-CZ" dirty="0" smtClean="0"/>
            <a:t>Každé vlákno může přenášet mnoho signálů, nastavením vhodné vlnové délky světla</a:t>
          </a:r>
          <a:endParaRPr lang="cs-CZ" dirty="0"/>
        </a:p>
      </dgm:t>
    </dgm:pt>
    <dgm:pt modelId="{8BB9A9C3-633E-4193-A387-2B7F37463FE4}" type="parTrans" cxnId="{D8E823C8-3E68-43D2-A2B7-2D98ABE091C5}">
      <dgm:prSet/>
      <dgm:spPr/>
      <dgm:t>
        <a:bodyPr/>
        <a:lstStyle/>
        <a:p>
          <a:endParaRPr lang="cs-CZ"/>
        </a:p>
      </dgm:t>
    </dgm:pt>
    <dgm:pt modelId="{64E0538A-F060-44BD-9400-B03374558A4E}" type="sibTrans" cxnId="{D8E823C8-3E68-43D2-A2B7-2D98ABE091C5}">
      <dgm:prSet/>
      <dgm:spPr/>
      <dgm:t>
        <a:bodyPr/>
        <a:lstStyle/>
        <a:p>
          <a:endParaRPr lang="cs-CZ"/>
        </a:p>
      </dgm:t>
    </dgm:pt>
    <dgm:pt modelId="{E0A2ED2B-EEC3-4D74-B5D0-A7099A38AC08}">
      <dgm:prSet phldrT="[Text]"/>
      <dgm:spPr/>
      <dgm:t>
        <a:bodyPr/>
        <a:lstStyle/>
        <a:p>
          <a:r>
            <a:rPr lang="cs-CZ" dirty="0" smtClean="0"/>
            <a:t>Optické kabely nejsou elektricky vodivé, ochrana elektrického zařízení proti přepětí, …</a:t>
          </a:r>
          <a:endParaRPr lang="cs-CZ" dirty="0"/>
        </a:p>
      </dgm:t>
    </dgm:pt>
    <dgm:pt modelId="{E56460B7-AEF9-4830-916E-7D057ACF02D8}" type="parTrans" cxnId="{9AF59B35-48CA-4C95-B20F-92AF9019820D}">
      <dgm:prSet/>
      <dgm:spPr/>
      <dgm:t>
        <a:bodyPr/>
        <a:lstStyle/>
        <a:p>
          <a:endParaRPr lang="cs-CZ"/>
        </a:p>
      </dgm:t>
    </dgm:pt>
    <dgm:pt modelId="{9F353BE5-5B31-4E16-A4FD-FF1AC29D3E26}" type="sibTrans" cxnId="{9AF59B35-48CA-4C95-B20F-92AF9019820D}">
      <dgm:prSet/>
      <dgm:spPr/>
      <dgm:t>
        <a:bodyPr/>
        <a:lstStyle/>
        <a:p>
          <a:endParaRPr lang="cs-CZ"/>
        </a:p>
      </dgm:t>
    </dgm:pt>
    <dgm:pt modelId="{1FFA89FE-D969-4434-AB54-CA60C39C5674}" type="pres">
      <dgm:prSet presAssocID="{C3A69C1F-B496-4648-932F-D7A4B72EFE1B}" presName="composite" presStyleCnt="0">
        <dgm:presLayoutVars>
          <dgm:chMax val="1"/>
          <dgm:dir/>
          <dgm:resizeHandles val="exact"/>
        </dgm:presLayoutVars>
      </dgm:prSet>
      <dgm:spPr/>
      <dgm:t>
        <a:bodyPr/>
        <a:lstStyle/>
        <a:p>
          <a:endParaRPr lang="cs-CZ"/>
        </a:p>
      </dgm:t>
    </dgm:pt>
    <dgm:pt modelId="{457A9157-0883-49AB-9B59-96CF1DFA70FA}" type="pres">
      <dgm:prSet presAssocID="{E2C217B7-6F96-4FA6-B90C-29370EB91CC3}" presName="roof" presStyleLbl="dkBgShp" presStyleIdx="0" presStyleCnt="2" custLinFactNeighborX="388" custLinFactNeighborY="1294"/>
      <dgm:spPr/>
      <dgm:t>
        <a:bodyPr/>
        <a:lstStyle/>
        <a:p>
          <a:endParaRPr lang="cs-CZ"/>
        </a:p>
      </dgm:t>
    </dgm:pt>
    <dgm:pt modelId="{D89F1CA4-0338-466D-8D95-BE9BA3B8135C}" type="pres">
      <dgm:prSet presAssocID="{E2C217B7-6F96-4FA6-B90C-29370EB91CC3}" presName="pillars" presStyleCnt="0"/>
      <dgm:spPr/>
    </dgm:pt>
    <dgm:pt modelId="{9A231B04-66C8-4BA9-9532-B16E397D1B45}" type="pres">
      <dgm:prSet presAssocID="{E2C217B7-6F96-4FA6-B90C-29370EB91CC3}" presName="pillar1" presStyleLbl="node1" presStyleIdx="0" presStyleCnt="3">
        <dgm:presLayoutVars>
          <dgm:bulletEnabled val="1"/>
        </dgm:presLayoutVars>
      </dgm:prSet>
      <dgm:spPr/>
      <dgm:t>
        <a:bodyPr/>
        <a:lstStyle/>
        <a:p>
          <a:endParaRPr lang="cs-CZ"/>
        </a:p>
      </dgm:t>
    </dgm:pt>
    <dgm:pt modelId="{993EFC4C-FEF1-4E71-8358-7CB70129169E}" type="pres">
      <dgm:prSet presAssocID="{AC329256-8E81-40A3-B933-152A0A89EEDC}" presName="pillarX" presStyleLbl="node1" presStyleIdx="1" presStyleCnt="3">
        <dgm:presLayoutVars>
          <dgm:bulletEnabled val="1"/>
        </dgm:presLayoutVars>
      </dgm:prSet>
      <dgm:spPr/>
      <dgm:t>
        <a:bodyPr/>
        <a:lstStyle/>
        <a:p>
          <a:endParaRPr lang="cs-CZ"/>
        </a:p>
      </dgm:t>
    </dgm:pt>
    <dgm:pt modelId="{6AB27266-D302-49FE-94D5-18E73A9B0F0A}" type="pres">
      <dgm:prSet presAssocID="{E0A2ED2B-EEC3-4D74-B5D0-A7099A38AC08}" presName="pillarX" presStyleLbl="node1" presStyleIdx="2" presStyleCnt="3">
        <dgm:presLayoutVars>
          <dgm:bulletEnabled val="1"/>
        </dgm:presLayoutVars>
      </dgm:prSet>
      <dgm:spPr/>
      <dgm:t>
        <a:bodyPr/>
        <a:lstStyle/>
        <a:p>
          <a:endParaRPr lang="cs-CZ"/>
        </a:p>
      </dgm:t>
    </dgm:pt>
    <dgm:pt modelId="{619D6BC8-D051-4A5A-8034-4ED4B62B7F0B}" type="pres">
      <dgm:prSet presAssocID="{E2C217B7-6F96-4FA6-B90C-29370EB91CC3}" presName="base" presStyleLbl="dkBgShp" presStyleIdx="1" presStyleCnt="2"/>
      <dgm:spPr/>
    </dgm:pt>
  </dgm:ptLst>
  <dgm:cxnLst>
    <dgm:cxn modelId="{51F93219-D931-4B2C-97C1-3E6FD5F91092}" srcId="{E2C217B7-6F96-4FA6-B90C-29370EB91CC3}" destId="{A5FD7F3E-EE46-42C6-B372-3F37B62E89BF}" srcOrd="0" destOrd="0" parTransId="{819CE90F-7822-402B-B389-1EB6DD0F574D}" sibTransId="{A87EA293-DF17-45EF-A488-167BCAE82174}"/>
    <dgm:cxn modelId="{9AF59B35-48CA-4C95-B20F-92AF9019820D}" srcId="{E2C217B7-6F96-4FA6-B90C-29370EB91CC3}" destId="{E0A2ED2B-EEC3-4D74-B5D0-A7099A38AC08}" srcOrd="2" destOrd="0" parTransId="{E56460B7-AEF9-4830-916E-7D057ACF02D8}" sibTransId="{9F353BE5-5B31-4E16-A4FD-FF1AC29D3E26}"/>
    <dgm:cxn modelId="{004DD1CF-DE1B-4B04-9B90-688E7592B460}" type="presOf" srcId="{C3A69C1F-B496-4648-932F-D7A4B72EFE1B}" destId="{1FFA89FE-D969-4434-AB54-CA60C39C5674}" srcOrd="0" destOrd="0" presId="urn:microsoft.com/office/officeart/2005/8/layout/hList3"/>
    <dgm:cxn modelId="{ED767FAB-DB60-4913-BF48-E1305AF283B3}" type="presOf" srcId="{E0A2ED2B-EEC3-4D74-B5D0-A7099A38AC08}" destId="{6AB27266-D302-49FE-94D5-18E73A9B0F0A}" srcOrd="0" destOrd="0" presId="urn:microsoft.com/office/officeart/2005/8/layout/hList3"/>
    <dgm:cxn modelId="{D8E823C8-3E68-43D2-A2B7-2D98ABE091C5}" srcId="{E2C217B7-6F96-4FA6-B90C-29370EB91CC3}" destId="{AC329256-8E81-40A3-B933-152A0A89EEDC}" srcOrd="1" destOrd="0" parTransId="{8BB9A9C3-633E-4193-A387-2B7F37463FE4}" sibTransId="{64E0538A-F060-44BD-9400-B03374558A4E}"/>
    <dgm:cxn modelId="{5A60AD88-B7BB-4F4E-82ED-362DC85A528E}" type="presOf" srcId="{E2C217B7-6F96-4FA6-B90C-29370EB91CC3}" destId="{457A9157-0883-49AB-9B59-96CF1DFA70FA}" srcOrd="0" destOrd="0" presId="urn:microsoft.com/office/officeart/2005/8/layout/hList3"/>
    <dgm:cxn modelId="{B085B3CB-A758-4781-AA13-EB313E194B6B}" type="presOf" srcId="{AC329256-8E81-40A3-B933-152A0A89EEDC}" destId="{993EFC4C-FEF1-4E71-8358-7CB70129169E}" srcOrd="0" destOrd="0" presId="urn:microsoft.com/office/officeart/2005/8/layout/hList3"/>
    <dgm:cxn modelId="{A577F2A3-4E6F-43E9-A08B-4D6E59A74043}" srcId="{C3A69C1F-B496-4648-932F-D7A4B72EFE1B}" destId="{E2C217B7-6F96-4FA6-B90C-29370EB91CC3}" srcOrd="0" destOrd="0" parTransId="{9156D42A-AB29-420F-96C3-9E76066C50F6}" sibTransId="{E37FA5BE-065A-4CC2-BE7C-A460378EDC37}"/>
    <dgm:cxn modelId="{91579859-7098-441E-BED0-60B071751FA5}" type="presOf" srcId="{A5FD7F3E-EE46-42C6-B372-3F37B62E89BF}" destId="{9A231B04-66C8-4BA9-9532-B16E397D1B45}" srcOrd="0" destOrd="0" presId="urn:microsoft.com/office/officeart/2005/8/layout/hList3"/>
    <dgm:cxn modelId="{338EA727-714F-4067-8A51-0B2B97667DA4}" type="presParOf" srcId="{1FFA89FE-D969-4434-AB54-CA60C39C5674}" destId="{457A9157-0883-49AB-9B59-96CF1DFA70FA}" srcOrd="0" destOrd="0" presId="urn:microsoft.com/office/officeart/2005/8/layout/hList3"/>
    <dgm:cxn modelId="{E26516E9-FAB4-4003-97EE-6F0A938839F1}" type="presParOf" srcId="{1FFA89FE-D969-4434-AB54-CA60C39C5674}" destId="{D89F1CA4-0338-466D-8D95-BE9BA3B8135C}" srcOrd="1" destOrd="0" presId="urn:microsoft.com/office/officeart/2005/8/layout/hList3"/>
    <dgm:cxn modelId="{3AADA308-0768-4432-AFB6-C5536EC26862}" type="presParOf" srcId="{D89F1CA4-0338-466D-8D95-BE9BA3B8135C}" destId="{9A231B04-66C8-4BA9-9532-B16E397D1B45}" srcOrd="0" destOrd="0" presId="urn:microsoft.com/office/officeart/2005/8/layout/hList3"/>
    <dgm:cxn modelId="{56F763EE-23C4-43CF-A6F8-AA9576DDB9E5}" type="presParOf" srcId="{D89F1CA4-0338-466D-8D95-BE9BA3B8135C}" destId="{993EFC4C-FEF1-4E71-8358-7CB70129169E}" srcOrd="1" destOrd="0" presId="urn:microsoft.com/office/officeart/2005/8/layout/hList3"/>
    <dgm:cxn modelId="{666B6A24-C62A-4B28-890A-FA73A1558605}" type="presParOf" srcId="{D89F1CA4-0338-466D-8D95-BE9BA3B8135C}" destId="{6AB27266-D302-49FE-94D5-18E73A9B0F0A}" srcOrd="2" destOrd="0" presId="urn:microsoft.com/office/officeart/2005/8/layout/hList3"/>
    <dgm:cxn modelId="{59320013-F22E-4DAF-87B7-89A964E5E034}" type="presParOf" srcId="{1FFA89FE-D969-4434-AB54-CA60C39C5674}" destId="{619D6BC8-D051-4A5A-8034-4ED4B62B7F0B}" srcOrd="2" destOrd="0" presId="urn:microsoft.com/office/officeart/2005/8/layout/hList3"/>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CB3A79-AE93-405B-B30D-FB75C3BFE4F9}" type="doc">
      <dgm:prSet loTypeId="urn:microsoft.com/office/officeart/2005/8/layout/equation2" loCatId="process" qsTypeId="urn:microsoft.com/office/officeart/2005/8/quickstyle/3d1" qsCatId="3D" csTypeId="urn:microsoft.com/office/officeart/2005/8/colors/colorful3" csCatId="colorful" phldr="1"/>
      <dgm:spPr/>
    </dgm:pt>
    <dgm:pt modelId="{DED6A303-2A83-4F83-A60B-864B2882EC87}">
      <dgm:prSet phldrT="[Text]" custT="1"/>
      <dgm:spPr/>
      <dgm:t>
        <a:bodyPr/>
        <a:lstStyle/>
        <a:p>
          <a:r>
            <a:rPr lang="cs-CZ" sz="1400" b="0" dirty="0" smtClean="0"/>
            <a:t>Modulační signál</a:t>
          </a:r>
          <a:endParaRPr lang="cs-CZ" sz="1400" b="0" dirty="0"/>
        </a:p>
      </dgm:t>
    </dgm:pt>
    <dgm:pt modelId="{3522A3F3-C1C9-4F45-9810-D6CA5B42A719}" type="parTrans" cxnId="{5CEB0A88-F998-4E7C-A2B2-2E2FD457AAE0}">
      <dgm:prSet/>
      <dgm:spPr/>
      <dgm:t>
        <a:bodyPr/>
        <a:lstStyle/>
        <a:p>
          <a:endParaRPr lang="cs-CZ"/>
        </a:p>
      </dgm:t>
    </dgm:pt>
    <dgm:pt modelId="{EE5704EF-F37A-4D09-9749-071D68D4A325}" type="sibTrans" cxnId="{5CEB0A88-F998-4E7C-A2B2-2E2FD457AAE0}">
      <dgm:prSet/>
      <dgm:spPr/>
      <dgm:t>
        <a:bodyPr/>
        <a:lstStyle/>
        <a:p>
          <a:endParaRPr lang="cs-CZ"/>
        </a:p>
      </dgm:t>
    </dgm:pt>
    <dgm:pt modelId="{FF01B429-ECC1-4ACA-B502-002E2AC94F2A}">
      <dgm:prSet phldrT="[Text]"/>
      <dgm:spPr/>
      <dgm:t>
        <a:bodyPr/>
        <a:lstStyle/>
        <a:p>
          <a:r>
            <a:rPr lang="cs-CZ" dirty="0" smtClean="0"/>
            <a:t>Nosný signál</a:t>
          </a:r>
          <a:endParaRPr lang="cs-CZ" dirty="0"/>
        </a:p>
      </dgm:t>
    </dgm:pt>
    <dgm:pt modelId="{47F34EA6-D57C-46EE-8F29-1E59F77D7C0C}" type="parTrans" cxnId="{F7F7A925-6233-46DF-ACC5-A831D0CF2CE8}">
      <dgm:prSet/>
      <dgm:spPr/>
      <dgm:t>
        <a:bodyPr/>
        <a:lstStyle/>
        <a:p>
          <a:endParaRPr lang="cs-CZ"/>
        </a:p>
      </dgm:t>
    </dgm:pt>
    <dgm:pt modelId="{B26E7CA2-AEC1-48D5-8C12-FCA615B90593}" type="sibTrans" cxnId="{F7F7A925-6233-46DF-ACC5-A831D0CF2CE8}">
      <dgm:prSet/>
      <dgm:spPr/>
      <dgm:t>
        <a:bodyPr/>
        <a:lstStyle/>
        <a:p>
          <a:endParaRPr lang="cs-CZ"/>
        </a:p>
      </dgm:t>
    </dgm:pt>
    <dgm:pt modelId="{11AF2875-B42B-452F-AE30-04979DDA0D5C}">
      <dgm:prSet phldrT="[Text]" custT="1"/>
      <dgm:spPr/>
      <dgm:t>
        <a:bodyPr/>
        <a:lstStyle/>
        <a:p>
          <a:r>
            <a:rPr lang="cs-CZ" sz="1400" dirty="0" smtClean="0"/>
            <a:t>Modulovaný signál</a:t>
          </a:r>
          <a:endParaRPr lang="cs-CZ" sz="1400" dirty="0"/>
        </a:p>
      </dgm:t>
    </dgm:pt>
    <dgm:pt modelId="{C8F1E3FE-D786-486F-AB8E-43D2A2D0F5EA}" type="parTrans" cxnId="{F019FA1C-1F45-4E02-AA45-59EFB1F0E1C6}">
      <dgm:prSet/>
      <dgm:spPr/>
      <dgm:t>
        <a:bodyPr/>
        <a:lstStyle/>
        <a:p>
          <a:endParaRPr lang="cs-CZ"/>
        </a:p>
      </dgm:t>
    </dgm:pt>
    <dgm:pt modelId="{B87E7959-4429-4196-B782-1522B7380FE9}" type="sibTrans" cxnId="{F019FA1C-1F45-4E02-AA45-59EFB1F0E1C6}">
      <dgm:prSet/>
      <dgm:spPr/>
      <dgm:t>
        <a:bodyPr/>
        <a:lstStyle/>
        <a:p>
          <a:endParaRPr lang="cs-CZ"/>
        </a:p>
      </dgm:t>
    </dgm:pt>
    <dgm:pt modelId="{ED37DF0B-E58E-4EE8-BA59-00DCFA486ADE}" type="pres">
      <dgm:prSet presAssocID="{FCCB3A79-AE93-405B-B30D-FB75C3BFE4F9}" presName="Name0" presStyleCnt="0">
        <dgm:presLayoutVars>
          <dgm:dir/>
          <dgm:resizeHandles val="exact"/>
        </dgm:presLayoutVars>
      </dgm:prSet>
      <dgm:spPr/>
    </dgm:pt>
    <dgm:pt modelId="{CAB6955C-D396-4806-B831-EB2C7F7D7058}" type="pres">
      <dgm:prSet presAssocID="{FCCB3A79-AE93-405B-B30D-FB75C3BFE4F9}" presName="vNodes" presStyleCnt="0"/>
      <dgm:spPr/>
    </dgm:pt>
    <dgm:pt modelId="{2390D8E4-F420-46B5-8DE8-92C4238D207A}" type="pres">
      <dgm:prSet presAssocID="{DED6A303-2A83-4F83-A60B-864B2882EC87}" presName="node" presStyleLbl="node1" presStyleIdx="0" presStyleCnt="3" custScaleX="196584" custScaleY="195137">
        <dgm:presLayoutVars>
          <dgm:bulletEnabled val="1"/>
        </dgm:presLayoutVars>
      </dgm:prSet>
      <dgm:spPr/>
      <dgm:t>
        <a:bodyPr/>
        <a:lstStyle/>
        <a:p>
          <a:endParaRPr lang="cs-CZ"/>
        </a:p>
      </dgm:t>
    </dgm:pt>
    <dgm:pt modelId="{EE5555E3-D22E-4FCE-B3E7-8C8D81F6DA05}" type="pres">
      <dgm:prSet presAssocID="{EE5704EF-F37A-4D09-9749-071D68D4A325}" presName="spacerT" presStyleCnt="0"/>
      <dgm:spPr/>
    </dgm:pt>
    <dgm:pt modelId="{BCC389D5-C007-4115-AC29-67C2A41986D0}" type="pres">
      <dgm:prSet presAssocID="{EE5704EF-F37A-4D09-9749-071D68D4A325}" presName="sibTrans" presStyleLbl="sibTrans2D1" presStyleIdx="0" presStyleCnt="2"/>
      <dgm:spPr/>
      <dgm:t>
        <a:bodyPr/>
        <a:lstStyle/>
        <a:p>
          <a:endParaRPr lang="cs-CZ"/>
        </a:p>
      </dgm:t>
    </dgm:pt>
    <dgm:pt modelId="{543316A7-71E0-4CA4-A1EF-2F17C2C90563}" type="pres">
      <dgm:prSet presAssocID="{EE5704EF-F37A-4D09-9749-071D68D4A325}" presName="spacerB" presStyleCnt="0"/>
      <dgm:spPr/>
    </dgm:pt>
    <dgm:pt modelId="{C4C24E0B-337D-4B24-B33D-31DDA22CC859}" type="pres">
      <dgm:prSet presAssocID="{FF01B429-ECC1-4ACA-B502-002E2AC94F2A}" presName="node" presStyleLbl="node1" presStyleIdx="1" presStyleCnt="3" custScaleX="136902" custScaleY="128917">
        <dgm:presLayoutVars>
          <dgm:bulletEnabled val="1"/>
        </dgm:presLayoutVars>
      </dgm:prSet>
      <dgm:spPr/>
      <dgm:t>
        <a:bodyPr/>
        <a:lstStyle/>
        <a:p>
          <a:endParaRPr lang="cs-CZ"/>
        </a:p>
      </dgm:t>
    </dgm:pt>
    <dgm:pt modelId="{B604282B-FC0F-419C-A614-F3F1616AAAA4}" type="pres">
      <dgm:prSet presAssocID="{FCCB3A79-AE93-405B-B30D-FB75C3BFE4F9}" presName="sibTransLast" presStyleLbl="sibTrans2D1" presStyleIdx="1" presStyleCnt="2"/>
      <dgm:spPr/>
      <dgm:t>
        <a:bodyPr/>
        <a:lstStyle/>
        <a:p>
          <a:endParaRPr lang="cs-CZ"/>
        </a:p>
      </dgm:t>
    </dgm:pt>
    <dgm:pt modelId="{CC894DDD-10AC-45B6-A66C-F3D4CC08E48D}" type="pres">
      <dgm:prSet presAssocID="{FCCB3A79-AE93-405B-B30D-FB75C3BFE4F9}" presName="connectorText" presStyleLbl="sibTrans2D1" presStyleIdx="1" presStyleCnt="2"/>
      <dgm:spPr/>
      <dgm:t>
        <a:bodyPr/>
        <a:lstStyle/>
        <a:p>
          <a:endParaRPr lang="cs-CZ"/>
        </a:p>
      </dgm:t>
    </dgm:pt>
    <dgm:pt modelId="{967154C5-C3D2-4334-9431-B3931404526A}" type="pres">
      <dgm:prSet presAssocID="{FCCB3A79-AE93-405B-B30D-FB75C3BFE4F9}" presName="lastNode" presStyleLbl="node1" presStyleIdx="2" presStyleCnt="3" custScaleX="116344" custScaleY="117625">
        <dgm:presLayoutVars>
          <dgm:bulletEnabled val="1"/>
        </dgm:presLayoutVars>
      </dgm:prSet>
      <dgm:spPr/>
      <dgm:t>
        <a:bodyPr/>
        <a:lstStyle/>
        <a:p>
          <a:endParaRPr lang="cs-CZ"/>
        </a:p>
      </dgm:t>
    </dgm:pt>
  </dgm:ptLst>
  <dgm:cxnLst>
    <dgm:cxn modelId="{5CEB0A88-F998-4E7C-A2B2-2E2FD457AAE0}" srcId="{FCCB3A79-AE93-405B-B30D-FB75C3BFE4F9}" destId="{DED6A303-2A83-4F83-A60B-864B2882EC87}" srcOrd="0" destOrd="0" parTransId="{3522A3F3-C1C9-4F45-9810-D6CA5B42A719}" sibTransId="{EE5704EF-F37A-4D09-9749-071D68D4A325}"/>
    <dgm:cxn modelId="{F7F7A925-6233-46DF-ACC5-A831D0CF2CE8}" srcId="{FCCB3A79-AE93-405B-B30D-FB75C3BFE4F9}" destId="{FF01B429-ECC1-4ACA-B502-002E2AC94F2A}" srcOrd="1" destOrd="0" parTransId="{47F34EA6-D57C-46EE-8F29-1E59F77D7C0C}" sibTransId="{B26E7CA2-AEC1-48D5-8C12-FCA615B90593}"/>
    <dgm:cxn modelId="{FF3D81A7-BA3A-424D-AF5D-60D5AA96E5EA}" type="presOf" srcId="{EE5704EF-F37A-4D09-9749-071D68D4A325}" destId="{BCC389D5-C007-4115-AC29-67C2A41986D0}" srcOrd="0" destOrd="0" presId="urn:microsoft.com/office/officeart/2005/8/layout/equation2"/>
    <dgm:cxn modelId="{F019FA1C-1F45-4E02-AA45-59EFB1F0E1C6}" srcId="{FCCB3A79-AE93-405B-B30D-FB75C3BFE4F9}" destId="{11AF2875-B42B-452F-AE30-04979DDA0D5C}" srcOrd="2" destOrd="0" parTransId="{C8F1E3FE-D786-486F-AB8E-43D2A2D0F5EA}" sibTransId="{B87E7959-4429-4196-B782-1522B7380FE9}"/>
    <dgm:cxn modelId="{E933C5EB-0E2F-4F11-A381-468054AC35D3}" type="presOf" srcId="{11AF2875-B42B-452F-AE30-04979DDA0D5C}" destId="{967154C5-C3D2-4334-9431-B3931404526A}" srcOrd="0" destOrd="0" presId="urn:microsoft.com/office/officeart/2005/8/layout/equation2"/>
    <dgm:cxn modelId="{4EE34CFF-A939-4FCF-B894-50D7E820525E}" type="presOf" srcId="{B26E7CA2-AEC1-48D5-8C12-FCA615B90593}" destId="{B604282B-FC0F-419C-A614-F3F1616AAAA4}" srcOrd="0" destOrd="0" presId="urn:microsoft.com/office/officeart/2005/8/layout/equation2"/>
    <dgm:cxn modelId="{B97D9E12-FC1C-4AD0-A90B-7143CB0B82C7}" type="presOf" srcId="{B26E7CA2-AEC1-48D5-8C12-FCA615B90593}" destId="{CC894DDD-10AC-45B6-A66C-F3D4CC08E48D}" srcOrd="1" destOrd="0" presId="urn:microsoft.com/office/officeart/2005/8/layout/equation2"/>
    <dgm:cxn modelId="{21A8907A-1D8E-43B1-9556-F34B62DF26E0}" type="presOf" srcId="{FF01B429-ECC1-4ACA-B502-002E2AC94F2A}" destId="{C4C24E0B-337D-4B24-B33D-31DDA22CC859}" srcOrd="0" destOrd="0" presId="urn:microsoft.com/office/officeart/2005/8/layout/equation2"/>
    <dgm:cxn modelId="{C662C718-8B96-44FF-9662-98DF30C79FF9}" type="presOf" srcId="{FCCB3A79-AE93-405B-B30D-FB75C3BFE4F9}" destId="{ED37DF0B-E58E-4EE8-BA59-00DCFA486ADE}" srcOrd="0" destOrd="0" presId="urn:microsoft.com/office/officeart/2005/8/layout/equation2"/>
    <dgm:cxn modelId="{D8D2B18B-4E1C-45D5-BB38-3877ECFCDDF1}" type="presOf" srcId="{DED6A303-2A83-4F83-A60B-864B2882EC87}" destId="{2390D8E4-F420-46B5-8DE8-92C4238D207A}" srcOrd="0" destOrd="0" presId="urn:microsoft.com/office/officeart/2005/8/layout/equation2"/>
    <dgm:cxn modelId="{6C0E885C-BB75-4E60-ACF6-4A5BD9446FB1}" type="presParOf" srcId="{ED37DF0B-E58E-4EE8-BA59-00DCFA486ADE}" destId="{CAB6955C-D396-4806-B831-EB2C7F7D7058}" srcOrd="0" destOrd="0" presId="urn:microsoft.com/office/officeart/2005/8/layout/equation2"/>
    <dgm:cxn modelId="{D036B451-00BA-48DE-8A05-AD23F78243EE}" type="presParOf" srcId="{CAB6955C-D396-4806-B831-EB2C7F7D7058}" destId="{2390D8E4-F420-46B5-8DE8-92C4238D207A}" srcOrd="0" destOrd="0" presId="urn:microsoft.com/office/officeart/2005/8/layout/equation2"/>
    <dgm:cxn modelId="{D0AE460E-67A3-4B64-B941-158B86276B76}" type="presParOf" srcId="{CAB6955C-D396-4806-B831-EB2C7F7D7058}" destId="{EE5555E3-D22E-4FCE-B3E7-8C8D81F6DA05}" srcOrd="1" destOrd="0" presId="urn:microsoft.com/office/officeart/2005/8/layout/equation2"/>
    <dgm:cxn modelId="{BFAC591E-3F73-42C1-B8A6-54A15AE0F2E0}" type="presParOf" srcId="{CAB6955C-D396-4806-B831-EB2C7F7D7058}" destId="{BCC389D5-C007-4115-AC29-67C2A41986D0}" srcOrd="2" destOrd="0" presId="urn:microsoft.com/office/officeart/2005/8/layout/equation2"/>
    <dgm:cxn modelId="{F40658C2-9B20-4912-8AC4-7D1925AB8FFB}" type="presParOf" srcId="{CAB6955C-D396-4806-B831-EB2C7F7D7058}" destId="{543316A7-71E0-4CA4-A1EF-2F17C2C90563}" srcOrd="3" destOrd="0" presId="urn:microsoft.com/office/officeart/2005/8/layout/equation2"/>
    <dgm:cxn modelId="{D963A749-05EB-42B0-9A4E-32A7A9ECEB43}" type="presParOf" srcId="{CAB6955C-D396-4806-B831-EB2C7F7D7058}" destId="{C4C24E0B-337D-4B24-B33D-31DDA22CC859}" srcOrd="4" destOrd="0" presId="urn:microsoft.com/office/officeart/2005/8/layout/equation2"/>
    <dgm:cxn modelId="{7A19FB38-67E3-4112-8204-50785A22AACD}" type="presParOf" srcId="{ED37DF0B-E58E-4EE8-BA59-00DCFA486ADE}" destId="{B604282B-FC0F-419C-A614-F3F1616AAAA4}" srcOrd="1" destOrd="0" presId="urn:microsoft.com/office/officeart/2005/8/layout/equation2"/>
    <dgm:cxn modelId="{3B25632A-67DB-427E-9367-8ADC1E56C8DB}" type="presParOf" srcId="{B604282B-FC0F-419C-A614-F3F1616AAAA4}" destId="{CC894DDD-10AC-45B6-A66C-F3D4CC08E48D}" srcOrd="0" destOrd="0" presId="urn:microsoft.com/office/officeart/2005/8/layout/equation2"/>
    <dgm:cxn modelId="{2A2F7E2F-C6FE-47A5-A087-6B94B3CCC6AF}" type="presParOf" srcId="{ED37DF0B-E58E-4EE8-BA59-00DCFA486ADE}" destId="{967154C5-C3D2-4334-9431-B3931404526A}" srcOrd="2" destOrd="0" presId="urn:microsoft.com/office/officeart/2005/8/layout/equation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DBC6FB-8DEA-4545-8264-021F7006BC4B}" type="doc">
      <dgm:prSet loTypeId="urn:microsoft.com/office/officeart/2005/8/layout/list1" loCatId="list" qsTypeId="urn:microsoft.com/office/officeart/2005/8/quickstyle/simple5" qsCatId="simple" csTypeId="urn:microsoft.com/office/officeart/2005/8/colors/colorful3" csCatId="colorful" phldr="1"/>
      <dgm:spPr/>
      <dgm:t>
        <a:bodyPr/>
        <a:lstStyle/>
        <a:p>
          <a:endParaRPr lang="cs-CZ"/>
        </a:p>
      </dgm:t>
    </dgm:pt>
    <dgm:pt modelId="{EB2FBF26-7E02-4BD2-95A9-6B3D2A1DEE7E}">
      <dgm:prSet phldrT="[Text]"/>
      <dgm:spPr/>
      <dgm:t>
        <a:bodyPr/>
        <a:lstStyle/>
        <a:p>
          <a:r>
            <a:rPr lang="cs-CZ" dirty="0" smtClean="0"/>
            <a:t>Rozhlasový signál</a:t>
          </a:r>
          <a:endParaRPr lang="cs-CZ" dirty="0"/>
        </a:p>
      </dgm:t>
    </dgm:pt>
    <dgm:pt modelId="{B9C14CF3-EFD1-47B3-B7E6-A323930FF760}" type="parTrans" cxnId="{D57C7E57-F322-43B8-9B15-B17C134A2239}">
      <dgm:prSet/>
      <dgm:spPr/>
      <dgm:t>
        <a:bodyPr/>
        <a:lstStyle/>
        <a:p>
          <a:endParaRPr lang="cs-CZ"/>
        </a:p>
      </dgm:t>
    </dgm:pt>
    <dgm:pt modelId="{2332643F-8AE5-4B60-8F77-AB45013E589F}" type="sibTrans" cxnId="{D57C7E57-F322-43B8-9B15-B17C134A2239}">
      <dgm:prSet/>
      <dgm:spPr/>
      <dgm:t>
        <a:bodyPr/>
        <a:lstStyle/>
        <a:p>
          <a:endParaRPr lang="cs-CZ"/>
        </a:p>
      </dgm:t>
    </dgm:pt>
    <dgm:pt modelId="{79E98753-C0A2-4E63-B29D-1ED583C49D9B}">
      <dgm:prSet phldrT="[Text]"/>
      <dgm:spPr/>
      <dgm:t>
        <a:bodyPr/>
        <a:lstStyle/>
        <a:p>
          <a:r>
            <a:rPr lang="cs-CZ" dirty="0" smtClean="0"/>
            <a:t>Televizní signál</a:t>
          </a:r>
          <a:endParaRPr lang="cs-CZ" dirty="0"/>
        </a:p>
      </dgm:t>
    </dgm:pt>
    <dgm:pt modelId="{96167D5A-D874-4D11-BEC8-E316BBF22237}" type="parTrans" cxnId="{A9E03845-D348-450C-860B-1891CA82AE23}">
      <dgm:prSet/>
      <dgm:spPr/>
      <dgm:t>
        <a:bodyPr/>
        <a:lstStyle/>
        <a:p>
          <a:endParaRPr lang="cs-CZ"/>
        </a:p>
      </dgm:t>
    </dgm:pt>
    <dgm:pt modelId="{338214E0-02C7-4498-82ED-FEFEC4FC13F4}" type="sibTrans" cxnId="{A9E03845-D348-450C-860B-1891CA82AE23}">
      <dgm:prSet/>
      <dgm:spPr/>
      <dgm:t>
        <a:bodyPr/>
        <a:lstStyle/>
        <a:p>
          <a:endParaRPr lang="cs-CZ"/>
        </a:p>
      </dgm:t>
    </dgm:pt>
    <dgm:pt modelId="{7FD68782-0C9A-4C31-84F6-695113FE8D0E}">
      <dgm:prSet phldrT="[Text]"/>
      <dgm:spPr/>
      <dgm:t>
        <a:bodyPr/>
        <a:lstStyle/>
        <a:p>
          <a:r>
            <a:rPr lang="cs-CZ" dirty="0" smtClean="0"/>
            <a:t>Mobilní telefon</a:t>
          </a:r>
          <a:endParaRPr lang="cs-CZ" dirty="0"/>
        </a:p>
      </dgm:t>
    </dgm:pt>
    <dgm:pt modelId="{8A109BE4-2D10-4558-8DBD-0A6CCE2AB23F}" type="parTrans" cxnId="{26004B0E-DA33-469D-B1EA-09BA27F7A3A0}">
      <dgm:prSet/>
      <dgm:spPr/>
      <dgm:t>
        <a:bodyPr/>
        <a:lstStyle/>
        <a:p>
          <a:endParaRPr lang="cs-CZ"/>
        </a:p>
      </dgm:t>
    </dgm:pt>
    <dgm:pt modelId="{672549AA-0A2F-4CE8-B65F-2D26984A3C61}" type="sibTrans" cxnId="{26004B0E-DA33-469D-B1EA-09BA27F7A3A0}">
      <dgm:prSet/>
      <dgm:spPr/>
      <dgm:t>
        <a:bodyPr/>
        <a:lstStyle/>
        <a:p>
          <a:endParaRPr lang="cs-CZ"/>
        </a:p>
      </dgm:t>
    </dgm:pt>
    <dgm:pt modelId="{94954CFB-694A-4703-B589-23226199E43E}">
      <dgm:prSet/>
      <dgm:spPr/>
      <dgm:t>
        <a:bodyPr/>
        <a:lstStyle/>
        <a:p>
          <a:r>
            <a:rPr lang="cs-CZ" dirty="0" smtClean="0">
              <a:solidFill>
                <a:schemeClr val="bg1"/>
              </a:solidFill>
            </a:rPr>
            <a:t>Modemy</a:t>
          </a:r>
          <a:endParaRPr lang="cs-CZ" dirty="0">
            <a:solidFill>
              <a:schemeClr val="bg1"/>
            </a:solidFill>
          </a:endParaRPr>
        </a:p>
      </dgm:t>
    </dgm:pt>
    <dgm:pt modelId="{444D94ED-B34C-4998-B85A-A8590F5C76A9}" type="parTrans" cxnId="{CDE92D09-97D8-4EB1-9C4A-86F2C7DA9C8D}">
      <dgm:prSet/>
      <dgm:spPr/>
      <dgm:t>
        <a:bodyPr/>
        <a:lstStyle/>
        <a:p>
          <a:endParaRPr lang="cs-CZ"/>
        </a:p>
      </dgm:t>
    </dgm:pt>
    <dgm:pt modelId="{56F18A6F-3935-4E0D-90B0-219B500873F8}" type="sibTrans" cxnId="{CDE92D09-97D8-4EB1-9C4A-86F2C7DA9C8D}">
      <dgm:prSet/>
      <dgm:spPr/>
      <dgm:t>
        <a:bodyPr/>
        <a:lstStyle/>
        <a:p>
          <a:endParaRPr lang="cs-CZ"/>
        </a:p>
      </dgm:t>
    </dgm:pt>
    <dgm:pt modelId="{41BFA4C5-272E-4E12-84A5-585B2219C8A8}">
      <dgm:prSet/>
      <dgm:spPr/>
      <dgm:t>
        <a:bodyPr/>
        <a:lstStyle/>
        <a:p>
          <a:r>
            <a:rPr lang="cs-CZ" dirty="0" smtClean="0">
              <a:solidFill>
                <a:schemeClr val="bg1"/>
              </a:solidFill>
            </a:rPr>
            <a:t>Satelitní přijímače</a:t>
          </a:r>
          <a:endParaRPr lang="cs-CZ" dirty="0">
            <a:solidFill>
              <a:schemeClr val="bg1"/>
            </a:solidFill>
          </a:endParaRPr>
        </a:p>
      </dgm:t>
    </dgm:pt>
    <dgm:pt modelId="{1D6E3728-9000-4D1A-A787-ECBE35D60C64}" type="parTrans" cxnId="{71750C7E-DCE4-4E8C-8A9E-A7F8DD578D76}">
      <dgm:prSet/>
      <dgm:spPr/>
      <dgm:t>
        <a:bodyPr/>
        <a:lstStyle/>
        <a:p>
          <a:endParaRPr lang="cs-CZ"/>
        </a:p>
      </dgm:t>
    </dgm:pt>
    <dgm:pt modelId="{2295AC24-0D41-45CC-A767-0523D7889514}" type="sibTrans" cxnId="{71750C7E-DCE4-4E8C-8A9E-A7F8DD578D76}">
      <dgm:prSet/>
      <dgm:spPr/>
      <dgm:t>
        <a:bodyPr/>
        <a:lstStyle/>
        <a:p>
          <a:endParaRPr lang="cs-CZ"/>
        </a:p>
      </dgm:t>
    </dgm:pt>
    <dgm:pt modelId="{996CB670-A72E-4F2E-B9E6-1EC5B6B71CBD}">
      <dgm:prSet/>
      <dgm:spPr/>
      <dgm:t>
        <a:bodyPr/>
        <a:lstStyle/>
        <a:p>
          <a:r>
            <a:rPr lang="cs-CZ" dirty="0" smtClean="0"/>
            <a:t>VKV</a:t>
          </a:r>
          <a:endParaRPr lang="cs-CZ" dirty="0"/>
        </a:p>
      </dgm:t>
    </dgm:pt>
    <dgm:pt modelId="{3514087B-65A2-48DE-83B2-2A77FCD69CC4}" type="parTrans" cxnId="{EC31D20A-009C-4C8C-A26C-0D188B544592}">
      <dgm:prSet/>
      <dgm:spPr/>
      <dgm:t>
        <a:bodyPr/>
        <a:lstStyle/>
        <a:p>
          <a:endParaRPr lang="cs-CZ"/>
        </a:p>
      </dgm:t>
    </dgm:pt>
    <dgm:pt modelId="{EB5AFAD9-FE25-46D5-95B2-C3764BCF752F}" type="sibTrans" cxnId="{EC31D20A-009C-4C8C-A26C-0D188B544592}">
      <dgm:prSet/>
      <dgm:spPr/>
      <dgm:t>
        <a:bodyPr/>
        <a:lstStyle/>
        <a:p>
          <a:endParaRPr lang="cs-CZ"/>
        </a:p>
      </dgm:t>
    </dgm:pt>
    <dgm:pt modelId="{5C3210AE-87A4-4752-8BC1-D1D3892C26B9}">
      <dgm:prSet/>
      <dgm:spPr/>
      <dgm:t>
        <a:bodyPr/>
        <a:lstStyle/>
        <a:p>
          <a:r>
            <a:rPr lang="cs-CZ" dirty="0" smtClean="0"/>
            <a:t>KV</a:t>
          </a:r>
          <a:endParaRPr lang="cs-CZ" dirty="0"/>
        </a:p>
      </dgm:t>
    </dgm:pt>
    <dgm:pt modelId="{A6D2928A-7909-48F2-B279-B3A4FA887F02}" type="parTrans" cxnId="{63DEC6EA-A2B8-4C09-932D-82E0D4B89E68}">
      <dgm:prSet/>
      <dgm:spPr/>
      <dgm:t>
        <a:bodyPr/>
        <a:lstStyle/>
        <a:p>
          <a:endParaRPr lang="cs-CZ"/>
        </a:p>
      </dgm:t>
    </dgm:pt>
    <dgm:pt modelId="{C2DB68C5-C194-408D-ABD7-9FC885E54EE0}" type="sibTrans" cxnId="{63DEC6EA-A2B8-4C09-932D-82E0D4B89E68}">
      <dgm:prSet/>
      <dgm:spPr/>
      <dgm:t>
        <a:bodyPr/>
        <a:lstStyle/>
        <a:p>
          <a:endParaRPr lang="cs-CZ"/>
        </a:p>
      </dgm:t>
    </dgm:pt>
    <dgm:pt modelId="{59D35D77-6E4F-4D38-A31F-3E3D9512A654}">
      <dgm:prSet/>
      <dgm:spPr/>
      <dgm:t>
        <a:bodyPr/>
        <a:lstStyle/>
        <a:p>
          <a:r>
            <a:rPr lang="cs-CZ" dirty="0" smtClean="0"/>
            <a:t>SV</a:t>
          </a:r>
          <a:endParaRPr lang="cs-CZ" dirty="0"/>
        </a:p>
      </dgm:t>
    </dgm:pt>
    <dgm:pt modelId="{DC5415FF-A031-44E5-88E8-49C7EC5D3C7C}" type="parTrans" cxnId="{641CFE73-3760-41C6-B8C5-E489E547C973}">
      <dgm:prSet/>
      <dgm:spPr/>
      <dgm:t>
        <a:bodyPr/>
        <a:lstStyle/>
        <a:p>
          <a:endParaRPr lang="cs-CZ"/>
        </a:p>
      </dgm:t>
    </dgm:pt>
    <dgm:pt modelId="{A0E6A0EE-09E6-404A-94A5-FDFF5BDC0ED7}" type="sibTrans" cxnId="{641CFE73-3760-41C6-B8C5-E489E547C973}">
      <dgm:prSet/>
      <dgm:spPr/>
      <dgm:t>
        <a:bodyPr/>
        <a:lstStyle/>
        <a:p>
          <a:endParaRPr lang="cs-CZ"/>
        </a:p>
      </dgm:t>
    </dgm:pt>
    <dgm:pt modelId="{947B1093-CCCC-4D96-BAAF-AB507C5EFBFD}">
      <dgm:prSet/>
      <dgm:spPr/>
      <dgm:t>
        <a:bodyPr/>
        <a:lstStyle/>
        <a:p>
          <a:r>
            <a:rPr lang="cs-CZ" dirty="0" smtClean="0"/>
            <a:t>UHF</a:t>
          </a:r>
          <a:endParaRPr lang="cs-CZ" dirty="0"/>
        </a:p>
      </dgm:t>
    </dgm:pt>
    <dgm:pt modelId="{A43F9DF8-E90A-413B-A605-79E7290A4954}" type="parTrans" cxnId="{32AAA582-E491-4217-9D6D-EA452DE46005}">
      <dgm:prSet/>
      <dgm:spPr/>
      <dgm:t>
        <a:bodyPr/>
        <a:lstStyle/>
        <a:p>
          <a:endParaRPr lang="cs-CZ"/>
        </a:p>
      </dgm:t>
    </dgm:pt>
    <dgm:pt modelId="{2BB5E6F3-48F4-420A-B165-308DA0EA1286}" type="sibTrans" cxnId="{32AAA582-E491-4217-9D6D-EA452DE46005}">
      <dgm:prSet/>
      <dgm:spPr/>
      <dgm:t>
        <a:bodyPr/>
        <a:lstStyle/>
        <a:p>
          <a:endParaRPr lang="cs-CZ"/>
        </a:p>
      </dgm:t>
    </dgm:pt>
    <dgm:pt modelId="{E8D85F16-7FB3-4E83-BA06-AAB4BA138FC1}">
      <dgm:prSet/>
      <dgm:spPr/>
      <dgm:t>
        <a:bodyPr/>
        <a:lstStyle/>
        <a:p>
          <a:r>
            <a:rPr lang="cs-CZ" dirty="0" smtClean="0"/>
            <a:t>Pásmo 900 MHz</a:t>
          </a:r>
          <a:endParaRPr lang="cs-CZ" dirty="0"/>
        </a:p>
      </dgm:t>
    </dgm:pt>
    <dgm:pt modelId="{FC5B509B-9D31-40BE-9165-665BB8CC9D38}" type="parTrans" cxnId="{E97E0D22-80E7-411F-8BE5-AB405B4D42FF}">
      <dgm:prSet/>
      <dgm:spPr/>
      <dgm:t>
        <a:bodyPr/>
        <a:lstStyle/>
        <a:p>
          <a:endParaRPr lang="cs-CZ"/>
        </a:p>
      </dgm:t>
    </dgm:pt>
    <dgm:pt modelId="{0B7DA0F9-C763-406A-A643-074F74E4426B}" type="sibTrans" cxnId="{E97E0D22-80E7-411F-8BE5-AB405B4D42FF}">
      <dgm:prSet/>
      <dgm:spPr/>
      <dgm:t>
        <a:bodyPr/>
        <a:lstStyle/>
        <a:p>
          <a:endParaRPr lang="cs-CZ"/>
        </a:p>
      </dgm:t>
    </dgm:pt>
    <dgm:pt modelId="{8F7B0625-2698-4C8E-9CF8-7345FD4D0A21}">
      <dgm:prSet/>
      <dgm:spPr/>
      <dgm:t>
        <a:bodyPr/>
        <a:lstStyle/>
        <a:p>
          <a:r>
            <a:rPr lang="cs-CZ" dirty="0" smtClean="0"/>
            <a:t>Pásmo 1800 MHz</a:t>
          </a:r>
          <a:endParaRPr lang="cs-CZ" dirty="0"/>
        </a:p>
      </dgm:t>
    </dgm:pt>
    <dgm:pt modelId="{31C6B19A-16B1-473E-8D92-A82C029E227F}" type="parTrans" cxnId="{3E992261-A1BC-42BA-92AF-C3DF54212996}">
      <dgm:prSet/>
      <dgm:spPr/>
      <dgm:t>
        <a:bodyPr/>
        <a:lstStyle/>
        <a:p>
          <a:endParaRPr lang="cs-CZ"/>
        </a:p>
      </dgm:t>
    </dgm:pt>
    <dgm:pt modelId="{68FD4142-4BD2-4912-A464-0EDDBB90BCED}" type="sibTrans" cxnId="{3E992261-A1BC-42BA-92AF-C3DF54212996}">
      <dgm:prSet/>
      <dgm:spPr/>
      <dgm:t>
        <a:bodyPr/>
        <a:lstStyle/>
        <a:p>
          <a:endParaRPr lang="cs-CZ"/>
        </a:p>
      </dgm:t>
    </dgm:pt>
    <dgm:pt modelId="{445C2154-49F1-417F-8536-66DEBB548646}">
      <dgm:prSet/>
      <dgm:spPr/>
      <dgm:t>
        <a:bodyPr/>
        <a:lstStyle/>
        <a:p>
          <a:r>
            <a:rPr lang="cs-CZ" dirty="0" smtClean="0"/>
            <a:t>ADSL</a:t>
          </a:r>
          <a:endParaRPr lang="cs-CZ" dirty="0"/>
        </a:p>
      </dgm:t>
    </dgm:pt>
    <dgm:pt modelId="{259C7A2D-2350-4A1A-AD64-6A6FFA8F2611}" type="parTrans" cxnId="{6051C180-7ACB-4FC7-9636-E187CA9D1088}">
      <dgm:prSet/>
      <dgm:spPr/>
      <dgm:t>
        <a:bodyPr/>
        <a:lstStyle/>
        <a:p>
          <a:endParaRPr lang="cs-CZ"/>
        </a:p>
      </dgm:t>
    </dgm:pt>
    <dgm:pt modelId="{C757ABC2-49DB-4BC6-A768-85822D4BC302}" type="sibTrans" cxnId="{6051C180-7ACB-4FC7-9636-E187CA9D1088}">
      <dgm:prSet/>
      <dgm:spPr/>
      <dgm:t>
        <a:bodyPr/>
        <a:lstStyle/>
        <a:p>
          <a:endParaRPr lang="cs-CZ"/>
        </a:p>
      </dgm:t>
    </dgm:pt>
    <dgm:pt modelId="{4FCEF1B1-D710-41B6-833F-24924C031B63}">
      <dgm:prSet/>
      <dgm:spPr/>
      <dgm:t>
        <a:bodyPr/>
        <a:lstStyle/>
        <a:p>
          <a:r>
            <a:rPr lang="cs-CZ" dirty="0" smtClean="0"/>
            <a:t>DVB-T, DVB-S, DVB-C, IPTV</a:t>
          </a:r>
          <a:endParaRPr lang="cs-CZ" dirty="0"/>
        </a:p>
      </dgm:t>
    </dgm:pt>
    <dgm:pt modelId="{788D17D6-DC04-41EC-9838-346D2AEBC86B}" type="parTrans" cxnId="{E19A9FB1-E536-4389-A23B-A0F185BD6A7D}">
      <dgm:prSet/>
      <dgm:spPr/>
      <dgm:t>
        <a:bodyPr/>
        <a:lstStyle/>
        <a:p>
          <a:endParaRPr lang="cs-CZ"/>
        </a:p>
      </dgm:t>
    </dgm:pt>
    <dgm:pt modelId="{63BE7060-DFD0-4FD9-9B39-83E787264ED0}" type="sibTrans" cxnId="{E19A9FB1-E536-4389-A23B-A0F185BD6A7D}">
      <dgm:prSet/>
      <dgm:spPr/>
      <dgm:t>
        <a:bodyPr/>
        <a:lstStyle/>
        <a:p>
          <a:endParaRPr lang="cs-CZ"/>
        </a:p>
      </dgm:t>
    </dgm:pt>
    <dgm:pt modelId="{A81C802A-017B-4C51-A3AB-4B4275C9E0F8}" type="pres">
      <dgm:prSet presAssocID="{D8DBC6FB-8DEA-4545-8264-021F7006BC4B}" presName="linear" presStyleCnt="0">
        <dgm:presLayoutVars>
          <dgm:dir/>
          <dgm:animLvl val="lvl"/>
          <dgm:resizeHandles val="exact"/>
        </dgm:presLayoutVars>
      </dgm:prSet>
      <dgm:spPr/>
      <dgm:t>
        <a:bodyPr/>
        <a:lstStyle/>
        <a:p>
          <a:endParaRPr lang="cs-CZ"/>
        </a:p>
      </dgm:t>
    </dgm:pt>
    <dgm:pt modelId="{FA92723B-051E-4281-8165-53F3264A7854}" type="pres">
      <dgm:prSet presAssocID="{EB2FBF26-7E02-4BD2-95A9-6B3D2A1DEE7E}" presName="parentLin" presStyleCnt="0"/>
      <dgm:spPr/>
    </dgm:pt>
    <dgm:pt modelId="{EBC850EC-8ADF-44D7-985D-3984BB3BDCB5}" type="pres">
      <dgm:prSet presAssocID="{EB2FBF26-7E02-4BD2-95A9-6B3D2A1DEE7E}" presName="parentLeftMargin" presStyleLbl="node1" presStyleIdx="0" presStyleCnt="5"/>
      <dgm:spPr/>
      <dgm:t>
        <a:bodyPr/>
        <a:lstStyle/>
        <a:p>
          <a:endParaRPr lang="cs-CZ"/>
        </a:p>
      </dgm:t>
    </dgm:pt>
    <dgm:pt modelId="{65F51AE3-E9DF-4655-97CA-4C29D09178B7}" type="pres">
      <dgm:prSet presAssocID="{EB2FBF26-7E02-4BD2-95A9-6B3D2A1DEE7E}" presName="parentText" presStyleLbl="node1" presStyleIdx="0" presStyleCnt="5">
        <dgm:presLayoutVars>
          <dgm:chMax val="0"/>
          <dgm:bulletEnabled val="1"/>
        </dgm:presLayoutVars>
      </dgm:prSet>
      <dgm:spPr/>
      <dgm:t>
        <a:bodyPr/>
        <a:lstStyle/>
        <a:p>
          <a:endParaRPr lang="cs-CZ"/>
        </a:p>
      </dgm:t>
    </dgm:pt>
    <dgm:pt modelId="{E9F3A4A5-70F0-4E49-ACC5-D3C66BDC9CB4}" type="pres">
      <dgm:prSet presAssocID="{EB2FBF26-7E02-4BD2-95A9-6B3D2A1DEE7E}" presName="negativeSpace" presStyleCnt="0"/>
      <dgm:spPr/>
    </dgm:pt>
    <dgm:pt modelId="{6453A649-C24C-42E3-A59F-3E32FAFD403D}" type="pres">
      <dgm:prSet presAssocID="{EB2FBF26-7E02-4BD2-95A9-6B3D2A1DEE7E}" presName="childText" presStyleLbl="conFgAcc1" presStyleIdx="0" presStyleCnt="5">
        <dgm:presLayoutVars>
          <dgm:bulletEnabled val="1"/>
        </dgm:presLayoutVars>
      </dgm:prSet>
      <dgm:spPr/>
      <dgm:t>
        <a:bodyPr/>
        <a:lstStyle/>
        <a:p>
          <a:endParaRPr lang="cs-CZ"/>
        </a:p>
      </dgm:t>
    </dgm:pt>
    <dgm:pt modelId="{670A13CB-B9D4-4F27-B254-DC8F8C6ABE9E}" type="pres">
      <dgm:prSet presAssocID="{2332643F-8AE5-4B60-8F77-AB45013E589F}" presName="spaceBetweenRectangles" presStyleCnt="0"/>
      <dgm:spPr/>
    </dgm:pt>
    <dgm:pt modelId="{CDE86E29-D31D-4ABC-9845-0455C4900F74}" type="pres">
      <dgm:prSet presAssocID="{79E98753-C0A2-4E63-B29D-1ED583C49D9B}" presName="parentLin" presStyleCnt="0"/>
      <dgm:spPr/>
    </dgm:pt>
    <dgm:pt modelId="{F86D4275-94D4-4812-BE5D-3E7CF86CF58F}" type="pres">
      <dgm:prSet presAssocID="{79E98753-C0A2-4E63-B29D-1ED583C49D9B}" presName="parentLeftMargin" presStyleLbl="node1" presStyleIdx="0" presStyleCnt="5"/>
      <dgm:spPr/>
      <dgm:t>
        <a:bodyPr/>
        <a:lstStyle/>
        <a:p>
          <a:endParaRPr lang="cs-CZ"/>
        </a:p>
      </dgm:t>
    </dgm:pt>
    <dgm:pt modelId="{4E900E40-807A-430C-9CA4-F36EDF75BD23}" type="pres">
      <dgm:prSet presAssocID="{79E98753-C0A2-4E63-B29D-1ED583C49D9B}" presName="parentText" presStyleLbl="node1" presStyleIdx="1" presStyleCnt="5">
        <dgm:presLayoutVars>
          <dgm:chMax val="0"/>
          <dgm:bulletEnabled val="1"/>
        </dgm:presLayoutVars>
      </dgm:prSet>
      <dgm:spPr/>
      <dgm:t>
        <a:bodyPr/>
        <a:lstStyle/>
        <a:p>
          <a:endParaRPr lang="cs-CZ"/>
        </a:p>
      </dgm:t>
    </dgm:pt>
    <dgm:pt modelId="{A8E8D64D-FC17-4EE4-8D7A-AA1BF2C6B8AD}" type="pres">
      <dgm:prSet presAssocID="{79E98753-C0A2-4E63-B29D-1ED583C49D9B}" presName="negativeSpace" presStyleCnt="0"/>
      <dgm:spPr/>
    </dgm:pt>
    <dgm:pt modelId="{3C6504CF-4ACE-460F-976A-96D0CC222431}" type="pres">
      <dgm:prSet presAssocID="{79E98753-C0A2-4E63-B29D-1ED583C49D9B}" presName="childText" presStyleLbl="conFgAcc1" presStyleIdx="1" presStyleCnt="5">
        <dgm:presLayoutVars>
          <dgm:bulletEnabled val="1"/>
        </dgm:presLayoutVars>
      </dgm:prSet>
      <dgm:spPr/>
      <dgm:t>
        <a:bodyPr/>
        <a:lstStyle/>
        <a:p>
          <a:endParaRPr lang="cs-CZ"/>
        </a:p>
      </dgm:t>
    </dgm:pt>
    <dgm:pt modelId="{F01AC261-F4F2-420F-AC5E-318E96231940}" type="pres">
      <dgm:prSet presAssocID="{338214E0-02C7-4498-82ED-FEFEC4FC13F4}" presName="spaceBetweenRectangles" presStyleCnt="0"/>
      <dgm:spPr/>
    </dgm:pt>
    <dgm:pt modelId="{AA79AE75-FDD0-4F6F-9700-3B7944A7DEA8}" type="pres">
      <dgm:prSet presAssocID="{7FD68782-0C9A-4C31-84F6-695113FE8D0E}" presName="parentLin" presStyleCnt="0"/>
      <dgm:spPr/>
    </dgm:pt>
    <dgm:pt modelId="{7E66C992-6FF8-4A24-BBB0-A886D8BA6CD0}" type="pres">
      <dgm:prSet presAssocID="{7FD68782-0C9A-4C31-84F6-695113FE8D0E}" presName="parentLeftMargin" presStyleLbl="node1" presStyleIdx="1" presStyleCnt="5"/>
      <dgm:spPr/>
      <dgm:t>
        <a:bodyPr/>
        <a:lstStyle/>
        <a:p>
          <a:endParaRPr lang="cs-CZ"/>
        </a:p>
      </dgm:t>
    </dgm:pt>
    <dgm:pt modelId="{EA955DF6-18BF-49B6-A3FC-FCC05128F42A}" type="pres">
      <dgm:prSet presAssocID="{7FD68782-0C9A-4C31-84F6-695113FE8D0E}" presName="parentText" presStyleLbl="node1" presStyleIdx="2" presStyleCnt="5">
        <dgm:presLayoutVars>
          <dgm:chMax val="0"/>
          <dgm:bulletEnabled val="1"/>
        </dgm:presLayoutVars>
      </dgm:prSet>
      <dgm:spPr/>
      <dgm:t>
        <a:bodyPr/>
        <a:lstStyle/>
        <a:p>
          <a:endParaRPr lang="cs-CZ"/>
        </a:p>
      </dgm:t>
    </dgm:pt>
    <dgm:pt modelId="{36A5342A-9BEB-4825-9198-2A51311B6792}" type="pres">
      <dgm:prSet presAssocID="{7FD68782-0C9A-4C31-84F6-695113FE8D0E}" presName="negativeSpace" presStyleCnt="0"/>
      <dgm:spPr/>
    </dgm:pt>
    <dgm:pt modelId="{53757F60-AF3E-407D-AB1C-7C5675CB2E9D}" type="pres">
      <dgm:prSet presAssocID="{7FD68782-0C9A-4C31-84F6-695113FE8D0E}" presName="childText" presStyleLbl="conFgAcc1" presStyleIdx="2" presStyleCnt="5">
        <dgm:presLayoutVars>
          <dgm:bulletEnabled val="1"/>
        </dgm:presLayoutVars>
      </dgm:prSet>
      <dgm:spPr/>
      <dgm:t>
        <a:bodyPr/>
        <a:lstStyle/>
        <a:p>
          <a:endParaRPr lang="cs-CZ"/>
        </a:p>
      </dgm:t>
    </dgm:pt>
    <dgm:pt modelId="{98272231-5273-4A59-85FA-B860E3F64778}" type="pres">
      <dgm:prSet presAssocID="{672549AA-0A2F-4CE8-B65F-2D26984A3C61}" presName="spaceBetweenRectangles" presStyleCnt="0"/>
      <dgm:spPr/>
    </dgm:pt>
    <dgm:pt modelId="{C287A5A6-4FC4-452C-BFBF-47AA0DF50DF6}" type="pres">
      <dgm:prSet presAssocID="{94954CFB-694A-4703-B589-23226199E43E}" presName="parentLin" presStyleCnt="0"/>
      <dgm:spPr/>
    </dgm:pt>
    <dgm:pt modelId="{9A2B2856-74CE-4121-9CCC-052AF4162A65}" type="pres">
      <dgm:prSet presAssocID="{94954CFB-694A-4703-B589-23226199E43E}" presName="parentLeftMargin" presStyleLbl="node1" presStyleIdx="2" presStyleCnt="5"/>
      <dgm:spPr/>
      <dgm:t>
        <a:bodyPr/>
        <a:lstStyle/>
        <a:p>
          <a:endParaRPr lang="cs-CZ"/>
        </a:p>
      </dgm:t>
    </dgm:pt>
    <dgm:pt modelId="{B067C3E1-212B-410E-90B3-DEFA29336EA9}" type="pres">
      <dgm:prSet presAssocID="{94954CFB-694A-4703-B589-23226199E43E}" presName="parentText" presStyleLbl="node1" presStyleIdx="3" presStyleCnt="5">
        <dgm:presLayoutVars>
          <dgm:chMax val="0"/>
          <dgm:bulletEnabled val="1"/>
        </dgm:presLayoutVars>
      </dgm:prSet>
      <dgm:spPr/>
      <dgm:t>
        <a:bodyPr/>
        <a:lstStyle/>
        <a:p>
          <a:endParaRPr lang="cs-CZ"/>
        </a:p>
      </dgm:t>
    </dgm:pt>
    <dgm:pt modelId="{BF3F82E4-A98B-4FFA-B6BF-3E63D4E3D784}" type="pres">
      <dgm:prSet presAssocID="{94954CFB-694A-4703-B589-23226199E43E}" presName="negativeSpace" presStyleCnt="0"/>
      <dgm:spPr/>
    </dgm:pt>
    <dgm:pt modelId="{AEC2C6D4-EA60-4B38-9F5A-A97AE6A11DC0}" type="pres">
      <dgm:prSet presAssocID="{94954CFB-694A-4703-B589-23226199E43E}" presName="childText" presStyleLbl="conFgAcc1" presStyleIdx="3" presStyleCnt="5">
        <dgm:presLayoutVars>
          <dgm:bulletEnabled val="1"/>
        </dgm:presLayoutVars>
      </dgm:prSet>
      <dgm:spPr/>
      <dgm:t>
        <a:bodyPr/>
        <a:lstStyle/>
        <a:p>
          <a:endParaRPr lang="cs-CZ"/>
        </a:p>
      </dgm:t>
    </dgm:pt>
    <dgm:pt modelId="{8015EC65-8D06-4221-A01D-026B0A0F923F}" type="pres">
      <dgm:prSet presAssocID="{56F18A6F-3935-4E0D-90B0-219B500873F8}" presName="spaceBetweenRectangles" presStyleCnt="0"/>
      <dgm:spPr/>
    </dgm:pt>
    <dgm:pt modelId="{360FE3AA-B530-4168-A73A-10E84356854A}" type="pres">
      <dgm:prSet presAssocID="{41BFA4C5-272E-4E12-84A5-585B2219C8A8}" presName="parentLin" presStyleCnt="0"/>
      <dgm:spPr/>
    </dgm:pt>
    <dgm:pt modelId="{A6B53888-1082-4E65-893F-E3A9C1C38067}" type="pres">
      <dgm:prSet presAssocID="{41BFA4C5-272E-4E12-84A5-585B2219C8A8}" presName="parentLeftMargin" presStyleLbl="node1" presStyleIdx="3" presStyleCnt="5"/>
      <dgm:spPr/>
      <dgm:t>
        <a:bodyPr/>
        <a:lstStyle/>
        <a:p>
          <a:endParaRPr lang="cs-CZ"/>
        </a:p>
      </dgm:t>
    </dgm:pt>
    <dgm:pt modelId="{69152E65-5FDC-492A-8F1F-A9FFBA2FCCEE}" type="pres">
      <dgm:prSet presAssocID="{41BFA4C5-272E-4E12-84A5-585B2219C8A8}" presName="parentText" presStyleLbl="node1" presStyleIdx="4" presStyleCnt="5">
        <dgm:presLayoutVars>
          <dgm:chMax val="0"/>
          <dgm:bulletEnabled val="1"/>
        </dgm:presLayoutVars>
      </dgm:prSet>
      <dgm:spPr/>
      <dgm:t>
        <a:bodyPr/>
        <a:lstStyle/>
        <a:p>
          <a:endParaRPr lang="cs-CZ"/>
        </a:p>
      </dgm:t>
    </dgm:pt>
    <dgm:pt modelId="{D5D47E50-F7EE-40B5-A98E-E343367D8E79}" type="pres">
      <dgm:prSet presAssocID="{41BFA4C5-272E-4E12-84A5-585B2219C8A8}" presName="negativeSpace" presStyleCnt="0"/>
      <dgm:spPr/>
    </dgm:pt>
    <dgm:pt modelId="{29F983C9-2331-49B8-9E10-B836E92C863E}" type="pres">
      <dgm:prSet presAssocID="{41BFA4C5-272E-4E12-84A5-585B2219C8A8}" presName="childText" presStyleLbl="conFgAcc1" presStyleIdx="4" presStyleCnt="5">
        <dgm:presLayoutVars>
          <dgm:bulletEnabled val="1"/>
        </dgm:presLayoutVars>
      </dgm:prSet>
      <dgm:spPr/>
    </dgm:pt>
  </dgm:ptLst>
  <dgm:cxnLst>
    <dgm:cxn modelId="{E8D54326-374E-4E24-BE85-61B661E70242}" type="presOf" srcId="{7FD68782-0C9A-4C31-84F6-695113FE8D0E}" destId="{7E66C992-6FF8-4A24-BBB0-A886D8BA6CD0}" srcOrd="0" destOrd="0" presId="urn:microsoft.com/office/officeart/2005/8/layout/list1"/>
    <dgm:cxn modelId="{A9E03845-D348-450C-860B-1891CA82AE23}" srcId="{D8DBC6FB-8DEA-4545-8264-021F7006BC4B}" destId="{79E98753-C0A2-4E63-B29D-1ED583C49D9B}" srcOrd="1" destOrd="0" parTransId="{96167D5A-D874-4D11-BEC8-E316BBF22237}" sibTransId="{338214E0-02C7-4498-82ED-FEFEC4FC13F4}"/>
    <dgm:cxn modelId="{812898E4-76D0-4743-AD9F-BF38C0CD79A2}" type="presOf" srcId="{EB2FBF26-7E02-4BD2-95A9-6B3D2A1DEE7E}" destId="{65F51AE3-E9DF-4655-97CA-4C29D09178B7}" srcOrd="1" destOrd="0" presId="urn:microsoft.com/office/officeart/2005/8/layout/list1"/>
    <dgm:cxn modelId="{F500BD2A-ED0A-4835-A3CC-7EB8B110A41E}" type="presOf" srcId="{94954CFB-694A-4703-B589-23226199E43E}" destId="{9A2B2856-74CE-4121-9CCC-052AF4162A65}" srcOrd="0" destOrd="0" presId="urn:microsoft.com/office/officeart/2005/8/layout/list1"/>
    <dgm:cxn modelId="{641CFE73-3760-41C6-B8C5-E489E547C973}" srcId="{EB2FBF26-7E02-4BD2-95A9-6B3D2A1DEE7E}" destId="{59D35D77-6E4F-4D38-A31F-3E3D9512A654}" srcOrd="2" destOrd="0" parTransId="{DC5415FF-A031-44E5-88E8-49C7EC5D3C7C}" sibTransId="{A0E6A0EE-09E6-404A-94A5-FDFF5BDC0ED7}"/>
    <dgm:cxn modelId="{E5A0E063-98B0-40A0-85BE-28B95D03BC09}" type="presOf" srcId="{996CB670-A72E-4F2E-B9E6-1EC5B6B71CBD}" destId="{6453A649-C24C-42E3-A59F-3E32FAFD403D}" srcOrd="0" destOrd="0" presId="urn:microsoft.com/office/officeart/2005/8/layout/list1"/>
    <dgm:cxn modelId="{26004B0E-DA33-469D-B1EA-09BA27F7A3A0}" srcId="{D8DBC6FB-8DEA-4545-8264-021F7006BC4B}" destId="{7FD68782-0C9A-4C31-84F6-695113FE8D0E}" srcOrd="2" destOrd="0" parTransId="{8A109BE4-2D10-4558-8DBD-0A6CCE2AB23F}" sibTransId="{672549AA-0A2F-4CE8-B65F-2D26984A3C61}"/>
    <dgm:cxn modelId="{D57C7E57-F322-43B8-9B15-B17C134A2239}" srcId="{D8DBC6FB-8DEA-4545-8264-021F7006BC4B}" destId="{EB2FBF26-7E02-4BD2-95A9-6B3D2A1DEE7E}" srcOrd="0" destOrd="0" parTransId="{B9C14CF3-EFD1-47B3-B7E6-A323930FF760}" sibTransId="{2332643F-8AE5-4B60-8F77-AB45013E589F}"/>
    <dgm:cxn modelId="{3E992261-A1BC-42BA-92AF-C3DF54212996}" srcId="{7FD68782-0C9A-4C31-84F6-695113FE8D0E}" destId="{8F7B0625-2698-4C8E-9CF8-7345FD4D0A21}" srcOrd="1" destOrd="0" parTransId="{31C6B19A-16B1-473E-8D92-A82C029E227F}" sibTransId="{68FD4142-4BD2-4912-A464-0EDDBB90BCED}"/>
    <dgm:cxn modelId="{32AAA582-E491-4217-9D6D-EA452DE46005}" srcId="{79E98753-C0A2-4E63-B29D-1ED583C49D9B}" destId="{947B1093-CCCC-4D96-BAAF-AB507C5EFBFD}" srcOrd="0" destOrd="0" parTransId="{A43F9DF8-E90A-413B-A605-79E7290A4954}" sibTransId="{2BB5E6F3-48F4-420A-B165-308DA0EA1286}"/>
    <dgm:cxn modelId="{673291B9-C44E-4D66-A91D-1170ABD88EC5}" type="presOf" srcId="{7FD68782-0C9A-4C31-84F6-695113FE8D0E}" destId="{EA955DF6-18BF-49B6-A3FC-FCC05128F42A}" srcOrd="1" destOrd="0" presId="urn:microsoft.com/office/officeart/2005/8/layout/list1"/>
    <dgm:cxn modelId="{7E055F97-69A5-4247-876C-D48975363B68}" type="presOf" srcId="{41BFA4C5-272E-4E12-84A5-585B2219C8A8}" destId="{69152E65-5FDC-492A-8F1F-A9FFBA2FCCEE}" srcOrd="1" destOrd="0" presId="urn:microsoft.com/office/officeart/2005/8/layout/list1"/>
    <dgm:cxn modelId="{E97E0D22-80E7-411F-8BE5-AB405B4D42FF}" srcId="{7FD68782-0C9A-4C31-84F6-695113FE8D0E}" destId="{E8D85F16-7FB3-4E83-BA06-AAB4BA138FC1}" srcOrd="0" destOrd="0" parTransId="{FC5B509B-9D31-40BE-9165-665BB8CC9D38}" sibTransId="{0B7DA0F9-C763-406A-A643-074F74E4426B}"/>
    <dgm:cxn modelId="{E19A9FB1-E536-4389-A23B-A0F185BD6A7D}" srcId="{79E98753-C0A2-4E63-B29D-1ED583C49D9B}" destId="{4FCEF1B1-D710-41B6-833F-24924C031B63}" srcOrd="1" destOrd="0" parTransId="{788D17D6-DC04-41EC-9838-346D2AEBC86B}" sibTransId="{63BE7060-DFD0-4FD9-9B39-83E787264ED0}"/>
    <dgm:cxn modelId="{71750C7E-DCE4-4E8C-8A9E-A7F8DD578D76}" srcId="{D8DBC6FB-8DEA-4545-8264-021F7006BC4B}" destId="{41BFA4C5-272E-4E12-84A5-585B2219C8A8}" srcOrd="4" destOrd="0" parTransId="{1D6E3728-9000-4D1A-A787-ECBE35D60C64}" sibTransId="{2295AC24-0D41-45CC-A767-0523D7889514}"/>
    <dgm:cxn modelId="{5B4EA8A3-63B1-4D22-B5F6-4E245192C984}" type="presOf" srcId="{445C2154-49F1-417F-8536-66DEBB548646}" destId="{AEC2C6D4-EA60-4B38-9F5A-A97AE6A11DC0}" srcOrd="0" destOrd="0" presId="urn:microsoft.com/office/officeart/2005/8/layout/list1"/>
    <dgm:cxn modelId="{A37B1B2E-7F1A-44D1-A56C-6EC096764864}" type="presOf" srcId="{59D35D77-6E4F-4D38-A31F-3E3D9512A654}" destId="{6453A649-C24C-42E3-A59F-3E32FAFD403D}" srcOrd="0" destOrd="2" presId="urn:microsoft.com/office/officeart/2005/8/layout/list1"/>
    <dgm:cxn modelId="{EC31D20A-009C-4C8C-A26C-0D188B544592}" srcId="{EB2FBF26-7E02-4BD2-95A9-6B3D2A1DEE7E}" destId="{996CB670-A72E-4F2E-B9E6-1EC5B6B71CBD}" srcOrd="0" destOrd="0" parTransId="{3514087B-65A2-48DE-83B2-2A77FCD69CC4}" sibTransId="{EB5AFAD9-FE25-46D5-95B2-C3764BCF752F}"/>
    <dgm:cxn modelId="{97BECE3D-A00D-4C42-92AD-E245F5256FAF}" type="presOf" srcId="{947B1093-CCCC-4D96-BAAF-AB507C5EFBFD}" destId="{3C6504CF-4ACE-460F-976A-96D0CC222431}" srcOrd="0" destOrd="0" presId="urn:microsoft.com/office/officeart/2005/8/layout/list1"/>
    <dgm:cxn modelId="{DEE633FC-AF1B-4901-A278-D861C1D62EFF}" type="presOf" srcId="{E8D85F16-7FB3-4E83-BA06-AAB4BA138FC1}" destId="{53757F60-AF3E-407D-AB1C-7C5675CB2E9D}" srcOrd="0" destOrd="0" presId="urn:microsoft.com/office/officeart/2005/8/layout/list1"/>
    <dgm:cxn modelId="{C8FDD3BE-20AA-4009-920F-371C67C1D064}" type="presOf" srcId="{8F7B0625-2698-4C8E-9CF8-7345FD4D0A21}" destId="{53757F60-AF3E-407D-AB1C-7C5675CB2E9D}" srcOrd="0" destOrd="1" presId="urn:microsoft.com/office/officeart/2005/8/layout/list1"/>
    <dgm:cxn modelId="{1747FC83-7C7D-4E7B-84F9-315889559319}" type="presOf" srcId="{4FCEF1B1-D710-41B6-833F-24924C031B63}" destId="{3C6504CF-4ACE-460F-976A-96D0CC222431}" srcOrd="0" destOrd="1" presId="urn:microsoft.com/office/officeart/2005/8/layout/list1"/>
    <dgm:cxn modelId="{CDE92D09-97D8-4EB1-9C4A-86F2C7DA9C8D}" srcId="{D8DBC6FB-8DEA-4545-8264-021F7006BC4B}" destId="{94954CFB-694A-4703-B589-23226199E43E}" srcOrd="3" destOrd="0" parTransId="{444D94ED-B34C-4998-B85A-A8590F5C76A9}" sibTransId="{56F18A6F-3935-4E0D-90B0-219B500873F8}"/>
    <dgm:cxn modelId="{6051C180-7ACB-4FC7-9636-E187CA9D1088}" srcId="{94954CFB-694A-4703-B589-23226199E43E}" destId="{445C2154-49F1-417F-8536-66DEBB548646}" srcOrd="0" destOrd="0" parTransId="{259C7A2D-2350-4A1A-AD64-6A6FFA8F2611}" sibTransId="{C757ABC2-49DB-4BC6-A768-85822D4BC302}"/>
    <dgm:cxn modelId="{2A302095-3150-4DB6-9C35-D8D5B63DBDF4}" type="presOf" srcId="{D8DBC6FB-8DEA-4545-8264-021F7006BC4B}" destId="{A81C802A-017B-4C51-A3AB-4B4275C9E0F8}" srcOrd="0" destOrd="0" presId="urn:microsoft.com/office/officeart/2005/8/layout/list1"/>
    <dgm:cxn modelId="{E01BD9FA-5809-4FCF-8024-A29DE25CF258}" type="presOf" srcId="{EB2FBF26-7E02-4BD2-95A9-6B3D2A1DEE7E}" destId="{EBC850EC-8ADF-44D7-985D-3984BB3BDCB5}" srcOrd="0" destOrd="0" presId="urn:microsoft.com/office/officeart/2005/8/layout/list1"/>
    <dgm:cxn modelId="{AA4FA2CC-D29A-4A52-B32A-141B966744E9}" type="presOf" srcId="{79E98753-C0A2-4E63-B29D-1ED583C49D9B}" destId="{F86D4275-94D4-4812-BE5D-3E7CF86CF58F}" srcOrd="0" destOrd="0" presId="urn:microsoft.com/office/officeart/2005/8/layout/list1"/>
    <dgm:cxn modelId="{4035C619-F0DD-4BDB-B302-FFA39E2CF523}" type="presOf" srcId="{5C3210AE-87A4-4752-8BC1-D1D3892C26B9}" destId="{6453A649-C24C-42E3-A59F-3E32FAFD403D}" srcOrd="0" destOrd="1" presId="urn:microsoft.com/office/officeart/2005/8/layout/list1"/>
    <dgm:cxn modelId="{4FA82343-F2A1-4746-B684-10D32FC9B2C3}" type="presOf" srcId="{79E98753-C0A2-4E63-B29D-1ED583C49D9B}" destId="{4E900E40-807A-430C-9CA4-F36EDF75BD23}" srcOrd="1" destOrd="0" presId="urn:microsoft.com/office/officeart/2005/8/layout/list1"/>
    <dgm:cxn modelId="{630F2024-3451-45AF-B9FA-B0693FBA6F07}" type="presOf" srcId="{94954CFB-694A-4703-B589-23226199E43E}" destId="{B067C3E1-212B-410E-90B3-DEFA29336EA9}" srcOrd="1" destOrd="0" presId="urn:microsoft.com/office/officeart/2005/8/layout/list1"/>
    <dgm:cxn modelId="{63DEC6EA-A2B8-4C09-932D-82E0D4B89E68}" srcId="{EB2FBF26-7E02-4BD2-95A9-6B3D2A1DEE7E}" destId="{5C3210AE-87A4-4752-8BC1-D1D3892C26B9}" srcOrd="1" destOrd="0" parTransId="{A6D2928A-7909-48F2-B279-B3A4FA887F02}" sibTransId="{C2DB68C5-C194-408D-ABD7-9FC885E54EE0}"/>
    <dgm:cxn modelId="{646CDFA7-1BA3-4F86-A9EF-76459C076C58}" type="presOf" srcId="{41BFA4C5-272E-4E12-84A5-585B2219C8A8}" destId="{A6B53888-1082-4E65-893F-E3A9C1C38067}" srcOrd="0" destOrd="0" presId="urn:microsoft.com/office/officeart/2005/8/layout/list1"/>
    <dgm:cxn modelId="{60826B80-BD15-4114-B65F-628DFC0AC154}" type="presParOf" srcId="{A81C802A-017B-4C51-A3AB-4B4275C9E0F8}" destId="{FA92723B-051E-4281-8165-53F3264A7854}" srcOrd="0" destOrd="0" presId="urn:microsoft.com/office/officeart/2005/8/layout/list1"/>
    <dgm:cxn modelId="{61171BFF-4FAF-4741-8505-23431C94A744}" type="presParOf" srcId="{FA92723B-051E-4281-8165-53F3264A7854}" destId="{EBC850EC-8ADF-44D7-985D-3984BB3BDCB5}" srcOrd="0" destOrd="0" presId="urn:microsoft.com/office/officeart/2005/8/layout/list1"/>
    <dgm:cxn modelId="{3718B896-6CEC-4451-B513-86887203648F}" type="presParOf" srcId="{FA92723B-051E-4281-8165-53F3264A7854}" destId="{65F51AE3-E9DF-4655-97CA-4C29D09178B7}" srcOrd="1" destOrd="0" presId="urn:microsoft.com/office/officeart/2005/8/layout/list1"/>
    <dgm:cxn modelId="{4F5A0CC9-AED8-4495-A017-4C1C6429DE4A}" type="presParOf" srcId="{A81C802A-017B-4C51-A3AB-4B4275C9E0F8}" destId="{E9F3A4A5-70F0-4E49-ACC5-D3C66BDC9CB4}" srcOrd="1" destOrd="0" presId="urn:microsoft.com/office/officeart/2005/8/layout/list1"/>
    <dgm:cxn modelId="{6D0B43F4-15BE-4EC8-BABE-DF0733092FEB}" type="presParOf" srcId="{A81C802A-017B-4C51-A3AB-4B4275C9E0F8}" destId="{6453A649-C24C-42E3-A59F-3E32FAFD403D}" srcOrd="2" destOrd="0" presId="urn:microsoft.com/office/officeart/2005/8/layout/list1"/>
    <dgm:cxn modelId="{3F4D9CD4-D76B-480C-AFA9-A79474BE4DCC}" type="presParOf" srcId="{A81C802A-017B-4C51-A3AB-4B4275C9E0F8}" destId="{670A13CB-B9D4-4F27-B254-DC8F8C6ABE9E}" srcOrd="3" destOrd="0" presId="urn:microsoft.com/office/officeart/2005/8/layout/list1"/>
    <dgm:cxn modelId="{9652218B-B0B1-4275-8F79-0D8234D29E2D}" type="presParOf" srcId="{A81C802A-017B-4C51-A3AB-4B4275C9E0F8}" destId="{CDE86E29-D31D-4ABC-9845-0455C4900F74}" srcOrd="4" destOrd="0" presId="urn:microsoft.com/office/officeart/2005/8/layout/list1"/>
    <dgm:cxn modelId="{8EE82364-0BE7-4B24-81A2-68066EAF24CC}" type="presParOf" srcId="{CDE86E29-D31D-4ABC-9845-0455C4900F74}" destId="{F86D4275-94D4-4812-BE5D-3E7CF86CF58F}" srcOrd="0" destOrd="0" presId="urn:microsoft.com/office/officeart/2005/8/layout/list1"/>
    <dgm:cxn modelId="{C53D3684-6FC8-418E-AE17-B2BA5C6179A5}" type="presParOf" srcId="{CDE86E29-D31D-4ABC-9845-0455C4900F74}" destId="{4E900E40-807A-430C-9CA4-F36EDF75BD23}" srcOrd="1" destOrd="0" presId="urn:microsoft.com/office/officeart/2005/8/layout/list1"/>
    <dgm:cxn modelId="{EAB712EE-4076-4949-A0DD-AE79A9EAD46D}" type="presParOf" srcId="{A81C802A-017B-4C51-A3AB-4B4275C9E0F8}" destId="{A8E8D64D-FC17-4EE4-8D7A-AA1BF2C6B8AD}" srcOrd="5" destOrd="0" presId="urn:microsoft.com/office/officeart/2005/8/layout/list1"/>
    <dgm:cxn modelId="{2BF0BB0C-6344-4189-854C-3C2BB33BD224}" type="presParOf" srcId="{A81C802A-017B-4C51-A3AB-4B4275C9E0F8}" destId="{3C6504CF-4ACE-460F-976A-96D0CC222431}" srcOrd="6" destOrd="0" presId="urn:microsoft.com/office/officeart/2005/8/layout/list1"/>
    <dgm:cxn modelId="{B759BF60-CA89-4F19-90FC-841BC53BDA18}" type="presParOf" srcId="{A81C802A-017B-4C51-A3AB-4B4275C9E0F8}" destId="{F01AC261-F4F2-420F-AC5E-318E96231940}" srcOrd="7" destOrd="0" presId="urn:microsoft.com/office/officeart/2005/8/layout/list1"/>
    <dgm:cxn modelId="{4C1DD9E0-4B25-4DF1-B166-12E2B3F942DC}" type="presParOf" srcId="{A81C802A-017B-4C51-A3AB-4B4275C9E0F8}" destId="{AA79AE75-FDD0-4F6F-9700-3B7944A7DEA8}" srcOrd="8" destOrd="0" presId="urn:microsoft.com/office/officeart/2005/8/layout/list1"/>
    <dgm:cxn modelId="{A180CE22-A9F0-4E51-BE6D-FCA480F973FE}" type="presParOf" srcId="{AA79AE75-FDD0-4F6F-9700-3B7944A7DEA8}" destId="{7E66C992-6FF8-4A24-BBB0-A886D8BA6CD0}" srcOrd="0" destOrd="0" presId="urn:microsoft.com/office/officeart/2005/8/layout/list1"/>
    <dgm:cxn modelId="{FD0D5739-8E0C-4695-9295-82D7B0C25EA2}" type="presParOf" srcId="{AA79AE75-FDD0-4F6F-9700-3B7944A7DEA8}" destId="{EA955DF6-18BF-49B6-A3FC-FCC05128F42A}" srcOrd="1" destOrd="0" presId="urn:microsoft.com/office/officeart/2005/8/layout/list1"/>
    <dgm:cxn modelId="{5088F837-A85E-48BD-A4E0-FFD243721955}" type="presParOf" srcId="{A81C802A-017B-4C51-A3AB-4B4275C9E0F8}" destId="{36A5342A-9BEB-4825-9198-2A51311B6792}" srcOrd="9" destOrd="0" presId="urn:microsoft.com/office/officeart/2005/8/layout/list1"/>
    <dgm:cxn modelId="{6CD9788B-67A2-4338-9C33-3021E09E0171}" type="presParOf" srcId="{A81C802A-017B-4C51-A3AB-4B4275C9E0F8}" destId="{53757F60-AF3E-407D-AB1C-7C5675CB2E9D}" srcOrd="10" destOrd="0" presId="urn:microsoft.com/office/officeart/2005/8/layout/list1"/>
    <dgm:cxn modelId="{786D1CBB-06A3-4BAD-9D5A-2A20375A8303}" type="presParOf" srcId="{A81C802A-017B-4C51-A3AB-4B4275C9E0F8}" destId="{98272231-5273-4A59-85FA-B860E3F64778}" srcOrd="11" destOrd="0" presId="urn:microsoft.com/office/officeart/2005/8/layout/list1"/>
    <dgm:cxn modelId="{BFC9EC59-F43C-4010-8023-23BBFBCD0795}" type="presParOf" srcId="{A81C802A-017B-4C51-A3AB-4B4275C9E0F8}" destId="{C287A5A6-4FC4-452C-BFBF-47AA0DF50DF6}" srcOrd="12" destOrd="0" presId="urn:microsoft.com/office/officeart/2005/8/layout/list1"/>
    <dgm:cxn modelId="{AB5204CC-0978-48FE-A958-232A5A1BB76D}" type="presParOf" srcId="{C287A5A6-4FC4-452C-BFBF-47AA0DF50DF6}" destId="{9A2B2856-74CE-4121-9CCC-052AF4162A65}" srcOrd="0" destOrd="0" presId="urn:microsoft.com/office/officeart/2005/8/layout/list1"/>
    <dgm:cxn modelId="{FA786215-AF5E-449B-94B2-2996AE745696}" type="presParOf" srcId="{C287A5A6-4FC4-452C-BFBF-47AA0DF50DF6}" destId="{B067C3E1-212B-410E-90B3-DEFA29336EA9}" srcOrd="1" destOrd="0" presId="urn:microsoft.com/office/officeart/2005/8/layout/list1"/>
    <dgm:cxn modelId="{C3F09413-429A-4B0C-9C45-22E842862E50}" type="presParOf" srcId="{A81C802A-017B-4C51-A3AB-4B4275C9E0F8}" destId="{BF3F82E4-A98B-4FFA-B6BF-3E63D4E3D784}" srcOrd="13" destOrd="0" presId="urn:microsoft.com/office/officeart/2005/8/layout/list1"/>
    <dgm:cxn modelId="{ADD6C742-386C-4A55-BA43-0C620715C8BF}" type="presParOf" srcId="{A81C802A-017B-4C51-A3AB-4B4275C9E0F8}" destId="{AEC2C6D4-EA60-4B38-9F5A-A97AE6A11DC0}" srcOrd="14" destOrd="0" presId="urn:microsoft.com/office/officeart/2005/8/layout/list1"/>
    <dgm:cxn modelId="{4BDAB1F1-8ED5-4EBF-9BB8-49FB28464F0C}" type="presParOf" srcId="{A81C802A-017B-4C51-A3AB-4B4275C9E0F8}" destId="{8015EC65-8D06-4221-A01D-026B0A0F923F}" srcOrd="15" destOrd="0" presId="urn:microsoft.com/office/officeart/2005/8/layout/list1"/>
    <dgm:cxn modelId="{77C94377-3DFF-4E8E-A81D-CA291518A94C}" type="presParOf" srcId="{A81C802A-017B-4C51-A3AB-4B4275C9E0F8}" destId="{360FE3AA-B530-4168-A73A-10E84356854A}" srcOrd="16" destOrd="0" presId="urn:microsoft.com/office/officeart/2005/8/layout/list1"/>
    <dgm:cxn modelId="{3413E048-0268-443D-8E71-DD6B81361987}" type="presParOf" srcId="{360FE3AA-B530-4168-A73A-10E84356854A}" destId="{A6B53888-1082-4E65-893F-E3A9C1C38067}" srcOrd="0" destOrd="0" presId="urn:microsoft.com/office/officeart/2005/8/layout/list1"/>
    <dgm:cxn modelId="{52BF62BA-04B1-4151-9F19-7A397DFDCDCF}" type="presParOf" srcId="{360FE3AA-B530-4168-A73A-10E84356854A}" destId="{69152E65-5FDC-492A-8F1F-A9FFBA2FCCEE}" srcOrd="1" destOrd="0" presId="urn:microsoft.com/office/officeart/2005/8/layout/list1"/>
    <dgm:cxn modelId="{BAC02A2C-1787-4324-8BBC-7AA130C09D02}" type="presParOf" srcId="{A81C802A-017B-4C51-A3AB-4B4275C9E0F8}" destId="{D5D47E50-F7EE-40B5-A98E-E343367D8E79}" srcOrd="17" destOrd="0" presId="urn:microsoft.com/office/officeart/2005/8/layout/list1"/>
    <dgm:cxn modelId="{AC760D3D-8A8A-487D-9147-5A342CD50BCF}" type="presParOf" srcId="{A81C802A-017B-4C51-A3AB-4B4275C9E0F8}" destId="{29F983C9-2331-49B8-9E10-B836E92C863E}" srcOrd="18" destOrd="0" presId="urn:microsoft.com/office/officeart/2005/8/layout/list1"/>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47C1954-6BB9-41F1-999C-14520822F398}" type="doc">
      <dgm:prSet loTypeId="urn:microsoft.com/office/officeart/2005/8/layout/hProcess9" loCatId="process" qsTypeId="urn:microsoft.com/office/officeart/2005/8/quickstyle/simple5" qsCatId="simple" csTypeId="urn:microsoft.com/office/officeart/2005/8/colors/colorful3" csCatId="colorful" phldr="1"/>
      <dgm:spPr/>
    </dgm:pt>
    <dgm:pt modelId="{1827F08A-2001-45DC-A20D-C1CD1C20D543}">
      <dgm:prSet phldrT="[Text]"/>
      <dgm:spPr/>
      <dgm:t>
        <a:bodyPr/>
        <a:lstStyle/>
        <a:p>
          <a:r>
            <a:rPr lang="cs-CZ" dirty="0" smtClean="0"/>
            <a:t>Výběr přenosové cesty</a:t>
          </a:r>
          <a:endParaRPr lang="cs-CZ" dirty="0"/>
        </a:p>
      </dgm:t>
    </dgm:pt>
    <dgm:pt modelId="{1F03F3FC-C15D-4E76-871B-A448B2E76BB0}" type="parTrans" cxnId="{029B7B45-FD62-4321-BD44-8DD12DCB8A5B}">
      <dgm:prSet/>
      <dgm:spPr/>
      <dgm:t>
        <a:bodyPr/>
        <a:lstStyle/>
        <a:p>
          <a:endParaRPr lang="cs-CZ"/>
        </a:p>
      </dgm:t>
    </dgm:pt>
    <dgm:pt modelId="{A1D54064-62B6-4ECC-B5F4-424964F59DC7}" type="sibTrans" cxnId="{029B7B45-FD62-4321-BD44-8DD12DCB8A5B}">
      <dgm:prSet/>
      <dgm:spPr/>
      <dgm:t>
        <a:bodyPr/>
        <a:lstStyle/>
        <a:p>
          <a:endParaRPr lang="cs-CZ"/>
        </a:p>
      </dgm:t>
    </dgm:pt>
    <dgm:pt modelId="{5957BF4B-74B4-464B-86DC-17B1E49F6E39}">
      <dgm:prSet phldrT="[Text]"/>
      <dgm:spPr/>
      <dgm:t>
        <a:bodyPr/>
        <a:lstStyle/>
        <a:p>
          <a:r>
            <a:rPr lang="cs-CZ" dirty="0" smtClean="0"/>
            <a:t>Nosný signál o vhodné frekvenci</a:t>
          </a:r>
          <a:endParaRPr lang="cs-CZ" dirty="0"/>
        </a:p>
      </dgm:t>
    </dgm:pt>
    <dgm:pt modelId="{D9918A88-BCB0-4441-97CE-07AD48B3EFCB}" type="parTrans" cxnId="{E679B376-37C7-401C-B6EF-1BF510F3FF27}">
      <dgm:prSet/>
      <dgm:spPr/>
      <dgm:t>
        <a:bodyPr/>
        <a:lstStyle/>
        <a:p>
          <a:endParaRPr lang="cs-CZ"/>
        </a:p>
      </dgm:t>
    </dgm:pt>
    <dgm:pt modelId="{031E6D6B-C3E5-45AC-A776-FAE2B0B55561}" type="sibTrans" cxnId="{E679B376-37C7-401C-B6EF-1BF510F3FF27}">
      <dgm:prSet/>
      <dgm:spPr/>
      <dgm:t>
        <a:bodyPr/>
        <a:lstStyle/>
        <a:p>
          <a:endParaRPr lang="cs-CZ"/>
        </a:p>
      </dgm:t>
    </dgm:pt>
    <dgm:pt modelId="{CE5C89E5-26C7-48B0-B667-9387C853BEEA}">
      <dgm:prSet phldrT="[Text]"/>
      <dgm:spPr/>
      <dgm:t>
        <a:bodyPr/>
        <a:lstStyle/>
        <a:p>
          <a:r>
            <a:rPr lang="cs-CZ" dirty="0" smtClean="0"/>
            <a:t>Záznam informace </a:t>
          </a:r>
          <a:endParaRPr lang="cs-CZ" dirty="0"/>
        </a:p>
      </dgm:t>
    </dgm:pt>
    <dgm:pt modelId="{322C526D-B0C8-4D45-AF57-5888C6034CF1}" type="parTrans" cxnId="{DC3949F6-BB64-4175-B6EB-CFE33491C710}">
      <dgm:prSet/>
      <dgm:spPr/>
      <dgm:t>
        <a:bodyPr/>
        <a:lstStyle/>
        <a:p>
          <a:endParaRPr lang="cs-CZ"/>
        </a:p>
      </dgm:t>
    </dgm:pt>
    <dgm:pt modelId="{5CDF4B58-B062-4767-B1DB-5A53CFA476EF}" type="sibTrans" cxnId="{DC3949F6-BB64-4175-B6EB-CFE33491C710}">
      <dgm:prSet/>
      <dgm:spPr/>
      <dgm:t>
        <a:bodyPr/>
        <a:lstStyle/>
        <a:p>
          <a:endParaRPr lang="cs-CZ"/>
        </a:p>
      </dgm:t>
    </dgm:pt>
    <dgm:pt modelId="{A3C451AE-DAEF-4AF5-AB9A-8BC24DF3F87A}" type="pres">
      <dgm:prSet presAssocID="{247C1954-6BB9-41F1-999C-14520822F398}" presName="CompostProcess" presStyleCnt="0">
        <dgm:presLayoutVars>
          <dgm:dir/>
          <dgm:resizeHandles val="exact"/>
        </dgm:presLayoutVars>
      </dgm:prSet>
      <dgm:spPr/>
    </dgm:pt>
    <dgm:pt modelId="{1E5B7D1C-FB56-43A6-8241-1BE6FB94A10E}" type="pres">
      <dgm:prSet presAssocID="{247C1954-6BB9-41F1-999C-14520822F398}" presName="arrow" presStyleLbl="bgShp" presStyleIdx="0" presStyleCnt="1"/>
      <dgm:spPr/>
    </dgm:pt>
    <dgm:pt modelId="{B894A148-B97B-47A8-9166-87A1B746EFD4}" type="pres">
      <dgm:prSet presAssocID="{247C1954-6BB9-41F1-999C-14520822F398}" presName="linearProcess" presStyleCnt="0"/>
      <dgm:spPr/>
    </dgm:pt>
    <dgm:pt modelId="{88AC2644-3CBD-4CB7-B7D1-AE91C496C05B}" type="pres">
      <dgm:prSet presAssocID="{1827F08A-2001-45DC-A20D-C1CD1C20D543}" presName="textNode" presStyleLbl="node1" presStyleIdx="0" presStyleCnt="3">
        <dgm:presLayoutVars>
          <dgm:bulletEnabled val="1"/>
        </dgm:presLayoutVars>
      </dgm:prSet>
      <dgm:spPr/>
      <dgm:t>
        <a:bodyPr/>
        <a:lstStyle/>
        <a:p>
          <a:endParaRPr lang="cs-CZ"/>
        </a:p>
      </dgm:t>
    </dgm:pt>
    <dgm:pt modelId="{5ECE76AF-E37B-4A0D-8FE3-34B0976B47AD}" type="pres">
      <dgm:prSet presAssocID="{A1D54064-62B6-4ECC-B5F4-424964F59DC7}" presName="sibTrans" presStyleCnt="0"/>
      <dgm:spPr/>
    </dgm:pt>
    <dgm:pt modelId="{653C3DC0-313F-469C-8FBF-00EFC84DD1B2}" type="pres">
      <dgm:prSet presAssocID="{5957BF4B-74B4-464B-86DC-17B1E49F6E39}" presName="textNode" presStyleLbl="node1" presStyleIdx="1" presStyleCnt="3">
        <dgm:presLayoutVars>
          <dgm:bulletEnabled val="1"/>
        </dgm:presLayoutVars>
      </dgm:prSet>
      <dgm:spPr/>
      <dgm:t>
        <a:bodyPr/>
        <a:lstStyle/>
        <a:p>
          <a:endParaRPr lang="cs-CZ"/>
        </a:p>
      </dgm:t>
    </dgm:pt>
    <dgm:pt modelId="{C26A5B9B-FC12-4730-ADED-7AD2BF0FE05B}" type="pres">
      <dgm:prSet presAssocID="{031E6D6B-C3E5-45AC-A776-FAE2B0B55561}" presName="sibTrans" presStyleCnt="0"/>
      <dgm:spPr/>
    </dgm:pt>
    <dgm:pt modelId="{77B0E005-0A4F-401D-9F8D-F4C0BEC87FE9}" type="pres">
      <dgm:prSet presAssocID="{CE5C89E5-26C7-48B0-B667-9387C853BEEA}" presName="textNode" presStyleLbl="node1" presStyleIdx="2" presStyleCnt="3">
        <dgm:presLayoutVars>
          <dgm:bulletEnabled val="1"/>
        </dgm:presLayoutVars>
      </dgm:prSet>
      <dgm:spPr/>
      <dgm:t>
        <a:bodyPr/>
        <a:lstStyle/>
        <a:p>
          <a:endParaRPr lang="cs-CZ"/>
        </a:p>
      </dgm:t>
    </dgm:pt>
  </dgm:ptLst>
  <dgm:cxnLst>
    <dgm:cxn modelId="{029B7B45-FD62-4321-BD44-8DD12DCB8A5B}" srcId="{247C1954-6BB9-41F1-999C-14520822F398}" destId="{1827F08A-2001-45DC-A20D-C1CD1C20D543}" srcOrd="0" destOrd="0" parTransId="{1F03F3FC-C15D-4E76-871B-A448B2E76BB0}" sibTransId="{A1D54064-62B6-4ECC-B5F4-424964F59DC7}"/>
    <dgm:cxn modelId="{82F39CBB-D104-4FF7-B187-731B6A3170FD}" type="presOf" srcId="{1827F08A-2001-45DC-A20D-C1CD1C20D543}" destId="{88AC2644-3CBD-4CB7-B7D1-AE91C496C05B}" srcOrd="0" destOrd="0" presId="urn:microsoft.com/office/officeart/2005/8/layout/hProcess9"/>
    <dgm:cxn modelId="{7F4E4E51-086E-4154-9F77-4010284D5682}" type="presOf" srcId="{CE5C89E5-26C7-48B0-B667-9387C853BEEA}" destId="{77B0E005-0A4F-401D-9F8D-F4C0BEC87FE9}" srcOrd="0" destOrd="0" presId="urn:microsoft.com/office/officeart/2005/8/layout/hProcess9"/>
    <dgm:cxn modelId="{41C703B6-E82A-439B-94D3-9CA2AB07709E}" type="presOf" srcId="{247C1954-6BB9-41F1-999C-14520822F398}" destId="{A3C451AE-DAEF-4AF5-AB9A-8BC24DF3F87A}" srcOrd="0" destOrd="0" presId="urn:microsoft.com/office/officeart/2005/8/layout/hProcess9"/>
    <dgm:cxn modelId="{C93CBC6B-F4EE-4106-AC02-2C87A6738041}" type="presOf" srcId="{5957BF4B-74B4-464B-86DC-17B1E49F6E39}" destId="{653C3DC0-313F-469C-8FBF-00EFC84DD1B2}" srcOrd="0" destOrd="0" presId="urn:microsoft.com/office/officeart/2005/8/layout/hProcess9"/>
    <dgm:cxn modelId="{DC3949F6-BB64-4175-B6EB-CFE33491C710}" srcId="{247C1954-6BB9-41F1-999C-14520822F398}" destId="{CE5C89E5-26C7-48B0-B667-9387C853BEEA}" srcOrd="2" destOrd="0" parTransId="{322C526D-B0C8-4D45-AF57-5888C6034CF1}" sibTransId="{5CDF4B58-B062-4767-B1DB-5A53CFA476EF}"/>
    <dgm:cxn modelId="{E679B376-37C7-401C-B6EF-1BF510F3FF27}" srcId="{247C1954-6BB9-41F1-999C-14520822F398}" destId="{5957BF4B-74B4-464B-86DC-17B1E49F6E39}" srcOrd="1" destOrd="0" parTransId="{D9918A88-BCB0-4441-97CE-07AD48B3EFCB}" sibTransId="{031E6D6B-C3E5-45AC-A776-FAE2B0B55561}"/>
    <dgm:cxn modelId="{401FFFAE-4F09-46A7-A19A-3F55E0103C39}" type="presParOf" srcId="{A3C451AE-DAEF-4AF5-AB9A-8BC24DF3F87A}" destId="{1E5B7D1C-FB56-43A6-8241-1BE6FB94A10E}" srcOrd="0" destOrd="0" presId="urn:microsoft.com/office/officeart/2005/8/layout/hProcess9"/>
    <dgm:cxn modelId="{887A88EA-E834-4ACB-9349-AA263FA6E538}" type="presParOf" srcId="{A3C451AE-DAEF-4AF5-AB9A-8BC24DF3F87A}" destId="{B894A148-B97B-47A8-9166-87A1B746EFD4}" srcOrd="1" destOrd="0" presId="urn:microsoft.com/office/officeart/2005/8/layout/hProcess9"/>
    <dgm:cxn modelId="{8A85A5BD-B114-4FBF-AAFE-B75985EB7F8B}" type="presParOf" srcId="{B894A148-B97B-47A8-9166-87A1B746EFD4}" destId="{88AC2644-3CBD-4CB7-B7D1-AE91C496C05B}" srcOrd="0" destOrd="0" presId="urn:microsoft.com/office/officeart/2005/8/layout/hProcess9"/>
    <dgm:cxn modelId="{B3AA0161-35C1-47AA-B5F0-967462328EE9}" type="presParOf" srcId="{B894A148-B97B-47A8-9166-87A1B746EFD4}" destId="{5ECE76AF-E37B-4A0D-8FE3-34B0976B47AD}" srcOrd="1" destOrd="0" presId="urn:microsoft.com/office/officeart/2005/8/layout/hProcess9"/>
    <dgm:cxn modelId="{1FCB8083-E53A-40FF-AFCC-D72EBC4CA133}" type="presParOf" srcId="{B894A148-B97B-47A8-9166-87A1B746EFD4}" destId="{653C3DC0-313F-469C-8FBF-00EFC84DD1B2}" srcOrd="2" destOrd="0" presId="urn:microsoft.com/office/officeart/2005/8/layout/hProcess9"/>
    <dgm:cxn modelId="{65B80238-5403-417A-B561-8D645AA9ECDC}" type="presParOf" srcId="{B894A148-B97B-47A8-9166-87A1B746EFD4}" destId="{C26A5B9B-FC12-4730-ADED-7AD2BF0FE05B}" srcOrd="3" destOrd="0" presId="urn:microsoft.com/office/officeart/2005/8/layout/hProcess9"/>
    <dgm:cxn modelId="{EDDA6B6A-A25B-4226-9AC5-1564CAB5A443}" type="presParOf" srcId="{B894A148-B97B-47A8-9166-87A1B746EFD4}" destId="{77B0E005-0A4F-401D-9F8D-F4C0BEC87FE9}" srcOrd="4" destOrd="0" presId="urn:microsoft.com/office/officeart/2005/8/layout/hProcess9"/>
  </dgm:cxnLst>
  <dgm:bg/>
  <dgm:whole/>
  <dgm:extLst>
    <a:ext uri="http://schemas.microsoft.com/office/drawing/2008/diagram">
      <dsp:dataModelExt xmlns:dsp="http://schemas.microsoft.com/office/drawing/2008/diagram" xmlns=""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876FEE-6C0A-414E-9C60-C3CF70B756A5}" type="doc">
      <dgm:prSet loTypeId="urn:microsoft.com/office/officeart/2005/8/layout/hList9" loCatId="list" qsTypeId="urn:microsoft.com/office/officeart/2005/8/quickstyle/3d2" qsCatId="3D" csTypeId="urn:microsoft.com/office/officeart/2005/8/colors/accent1_2" csCatId="accent1" phldr="1"/>
      <dgm:spPr/>
      <dgm:t>
        <a:bodyPr/>
        <a:lstStyle/>
        <a:p>
          <a:endParaRPr lang="cs-CZ"/>
        </a:p>
      </dgm:t>
    </dgm:pt>
    <dgm:pt modelId="{080D8000-1745-4F0C-ADAB-08A1B225E84B}">
      <dgm:prSet phldrT="[Text]"/>
      <dgm:spPr/>
      <dgm:t>
        <a:bodyPr/>
        <a:lstStyle/>
        <a:p>
          <a:r>
            <a:rPr lang="cs-CZ" dirty="0" smtClean="0"/>
            <a:t>telefon</a:t>
          </a:r>
          <a:endParaRPr lang="cs-CZ" dirty="0"/>
        </a:p>
      </dgm:t>
    </dgm:pt>
    <dgm:pt modelId="{93BAAFCC-DC9F-42B2-A1C3-1147FA4E8AF7}" type="parTrans" cxnId="{26BAA371-ABF6-45CB-9502-51EE5B963A3A}">
      <dgm:prSet/>
      <dgm:spPr/>
      <dgm:t>
        <a:bodyPr/>
        <a:lstStyle/>
        <a:p>
          <a:endParaRPr lang="cs-CZ"/>
        </a:p>
      </dgm:t>
    </dgm:pt>
    <dgm:pt modelId="{1E902817-2C83-46CF-AB16-A8C91201B84C}" type="sibTrans" cxnId="{26BAA371-ABF6-45CB-9502-51EE5B963A3A}">
      <dgm:prSet/>
      <dgm:spPr/>
      <dgm:t>
        <a:bodyPr/>
        <a:lstStyle/>
        <a:p>
          <a:endParaRPr lang="cs-CZ"/>
        </a:p>
      </dgm:t>
    </dgm:pt>
    <dgm:pt modelId="{19E764DE-0857-4516-997A-3D5DCABEE89B}">
      <dgm:prSet phldrT="[Text]"/>
      <dgm:spPr/>
      <dgm:t>
        <a:bodyPr/>
        <a:lstStyle/>
        <a:p>
          <a:r>
            <a:rPr lang="cs-CZ" dirty="0" smtClean="0"/>
            <a:t>8 kHz</a:t>
          </a:r>
          <a:endParaRPr lang="cs-CZ" dirty="0"/>
        </a:p>
      </dgm:t>
    </dgm:pt>
    <dgm:pt modelId="{D1A2F7B3-3C83-4E3C-90E9-D7A2F576BFAF}" type="parTrans" cxnId="{6DB6B9F2-FDD3-469F-BAA2-040181B713E0}">
      <dgm:prSet/>
      <dgm:spPr/>
      <dgm:t>
        <a:bodyPr/>
        <a:lstStyle/>
        <a:p>
          <a:endParaRPr lang="cs-CZ"/>
        </a:p>
      </dgm:t>
    </dgm:pt>
    <dgm:pt modelId="{450903B0-1FBF-43B9-A071-5152AB248463}" type="sibTrans" cxnId="{6DB6B9F2-FDD3-469F-BAA2-040181B713E0}">
      <dgm:prSet/>
      <dgm:spPr/>
      <dgm:t>
        <a:bodyPr/>
        <a:lstStyle/>
        <a:p>
          <a:endParaRPr lang="cs-CZ"/>
        </a:p>
      </dgm:t>
    </dgm:pt>
    <dgm:pt modelId="{C6E39BB0-20A8-4F23-982E-FA650ADBE661}">
      <dgm:prSet phldrT="[Text]"/>
      <dgm:spPr/>
      <dgm:t>
        <a:bodyPr/>
        <a:lstStyle/>
        <a:p>
          <a:r>
            <a:rPr lang="cs-CZ" dirty="0" smtClean="0"/>
            <a:t>Audio CD</a:t>
          </a:r>
          <a:endParaRPr lang="cs-CZ" dirty="0"/>
        </a:p>
      </dgm:t>
    </dgm:pt>
    <dgm:pt modelId="{B46FF358-F2A6-4D37-A1CB-53F9A8356048}" type="parTrans" cxnId="{28A8BE69-3432-4DD1-894E-64A8E2CB9320}">
      <dgm:prSet/>
      <dgm:spPr/>
      <dgm:t>
        <a:bodyPr/>
        <a:lstStyle/>
        <a:p>
          <a:endParaRPr lang="cs-CZ"/>
        </a:p>
      </dgm:t>
    </dgm:pt>
    <dgm:pt modelId="{DB3CF223-A368-45E4-B283-3F5C5818F02E}" type="sibTrans" cxnId="{28A8BE69-3432-4DD1-894E-64A8E2CB9320}">
      <dgm:prSet/>
      <dgm:spPr/>
      <dgm:t>
        <a:bodyPr/>
        <a:lstStyle/>
        <a:p>
          <a:endParaRPr lang="cs-CZ"/>
        </a:p>
      </dgm:t>
    </dgm:pt>
    <dgm:pt modelId="{0CEB016F-40F9-49FC-82BE-A7C4D37ED197}">
      <dgm:prSet phldrT="[Text]"/>
      <dgm:spPr/>
      <dgm:t>
        <a:bodyPr/>
        <a:lstStyle/>
        <a:p>
          <a:r>
            <a:rPr lang="cs-CZ" dirty="0" smtClean="0"/>
            <a:t>44,1 kHz</a:t>
          </a:r>
          <a:endParaRPr lang="cs-CZ" dirty="0"/>
        </a:p>
      </dgm:t>
    </dgm:pt>
    <dgm:pt modelId="{4BFB525B-E836-41BC-8D0C-7E6875A83DD9}" type="parTrans" cxnId="{F966C9CE-72F1-48D5-A858-29A0222B79A3}">
      <dgm:prSet/>
      <dgm:spPr/>
      <dgm:t>
        <a:bodyPr/>
        <a:lstStyle/>
        <a:p>
          <a:endParaRPr lang="cs-CZ"/>
        </a:p>
      </dgm:t>
    </dgm:pt>
    <dgm:pt modelId="{5E66CF19-0613-4070-9C83-246F89A77625}" type="sibTrans" cxnId="{F966C9CE-72F1-48D5-A858-29A0222B79A3}">
      <dgm:prSet/>
      <dgm:spPr/>
      <dgm:t>
        <a:bodyPr/>
        <a:lstStyle/>
        <a:p>
          <a:endParaRPr lang="cs-CZ"/>
        </a:p>
      </dgm:t>
    </dgm:pt>
    <dgm:pt modelId="{4B2975A4-828B-4668-A6FE-B6FD1290FE41}" type="pres">
      <dgm:prSet presAssocID="{FE876FEE-6C0A-414E-9C60-C3CF70B756A5}" presName="list" presStyleCnt="0">
        <dgm:presLayoutVars>
          <dgm:dir/>
          <dgm:animLvl val="lvl"/>
        </dgm:presLayoutVars>
      </dgm:prSet>
      <dgm:spPr/>
      <dgm:t>
        <a:bodyPr/>
        <a:lstStyle/>
        <a:p>
          <a:endParaRPr lang="cs-CZ"/>
        </a:p>
      </dgm:t>
    </dgm:pt>
    <dgm:pt modelId="{BEEA982A-BE67-4D4B-B734-7D5B2F721490}" type="pres">
      <dgm:prSet presAssocID="{080D8000-1745-4F0C-ADAB-08A1B225E84B}" presName="posSpace" presStyleCnt="0"/>
      <dgm:spPr/>
    </dgm:pt>
    <dgm:pt modelId="{1119B86E-6C9C-4E81-A409-2AEB709F3099}" type="pres">
      <dgm:prSet presAssocID="{080D8000-1745-4F0C-ADAB-08A1B225E84B}" presName="vertFlow" presStyleCnt="0"/>
      <dgm:spPr/>
    </dgm:pt>
    <dgm:pt modelId="{93A92F6F-DC4E-4E77-A607-550B9902A573}" type="pres">
      <dgm:prSet presAssocID="{080D8000-1745-4F0C-ADAB-08A1B225E84B}" presName="topSpace" presStyleCnt="0"/>
      <dgm:spPr/>
    </dgm:pt>
    <dgm:pt modelId="{E3296CAC-44D8-403B-AE5B-240D2EDD898F}" type="pres">
      <dgm:prSet presAssocID="{080D8000-1745-4F0C-ADAB-08A1B225E84B}" presName="firstComp" presStyleCnt="0"/>
      <dgm:spPr/>
    </dgm:pt>
    <dgm:pt modelId="{EFC35DF1-274B-495A-81D0-24F3D9CB182E}" type="pres">
      <dgm:prSet presAssocID="{080D8000-1745-4F0C-ADAB-08A1B225E84B}" presName="firstChild" presStyleLbl="bgAccFollowNode1" presStyleIdx="0" presStyleCnt="2" custLinFactNeighborY="29285"/>
      <dgm:spPr/>
      <dgm:t>
        <a:bodyPr/>
        <a:lstStyle/>
        <a:p>
          <a:endParaRPr lang="cs-CZ"/>
        </a:p>
      </dgm:t>
    </dgm:pt>
    <dgm:pt modelId="{0918460F-0AD2-4D82-9052-741F628302FD}" type="pres">
      <dgm:prSet presAssocID="{080D8000-1745-4F0C-ADAB-08A1B225E84B}" presName="firstChildTx" presStyleLbl="bgAccFollowNode1" presStyleIdx="0" presStyleCnt="2">
        <dgm:presLayoutVars>
          <dgm:bulletEnabled val="1"/>
        </dgm:presLayoutVars>
      </dgm:prSet>
      <dgm:spPr/>
      <dgm:t>
        <a:bodyPr/>
        <a:lstStyle/>
        <a:p>
          <a:endParaRPr lang="cs-CZ"/>
        </a:p>
      </dgm:t>
    </dgm:pt>
    <dgm:pt modelId="{226BA3A3-569E-4D38-86C4-2FE3410B1BF7}" type="pres">
      <dgm:prSet presAssocID="{080D8000-1745-4F0C-ADAB-08A1B225E84B}" presName="negSpace" presStyleCnt="0"/>
      <dgm:spPr/>
    </dgm:pt>
    <dgm:pt modelId="{8A6C50E9-B5D9-4DB9-9FDD-7819CD3ED54A}" type="pres">
      <dgm:prSet presAssocID="{080D8000-1745-4F0C-ADAB-08A1B225E84B}" presName="circle" presStyleLbl="node1" presStyleIdx="0" presStyleCnt="2" custScaleX="142357" custScaleY="134142" custLinFactNeighborY="-41019"/>
      <dgm:spPr/>
      <dgm:t>
        <a:bodyPr/>
        <a:lstStyle/>
        <a:p>
          <a:endParaRPr lang="cs-CZ"/>
        </a:p>
      </dgm:t>
    </dgm:pt>
    <dgm:pt modelId="{7438A7BE-733D-439D-AE62-C89360EF3759}" type="pres">
      <dgm:prSet presAssocID="{1E902817-2C83-46CF-AB16-A8C91201B84C}" presName="transSpace" presStyleCnt="0"/>
      <dgm:spPr/>
    </dgm:pt>
    <dgm:pt modelId="{3F871F59-31A4-4923-8E72-25091AEA8A1E}" type="pres">
      <dgm:prSet presAssocID="{C6E39BB0-20A8-4F23-982E-FA650ADBE661}" presName="posSpace" presStyleCnt="0"/>
      <dgm:spPr/>
    </dgm:pt>
    <dgm:pt modelId="{EE5E91CE-CE81-403E-99BD-849C8D48C940}" type="pres">
      <dgm:prSet presAssocID="{C6E39BB0-20A8-4F23-982E-FA650ADBE661}" presName="vertFlow" presStyleCnt="0"/>
      <dgm:spPr/>
    </dgm:pt>
    <dgm:pt modelId="{098E18C1-75FA-485B-A76E-FA2E284ADDD5}" type="pres">
      <dgm:prSet presAssocID="{C6E39BB0-20A8-4F23-982E-FA650ADBE661}" presName="topSpace" presStyleCnt="0"/>
      <dgm:spPr/>
    </dgm:pt>
    <dgm:pt modelId="{41771440-1C57-457D-9124-FDE6F8589375}" type="pres">
      <dgm:prSet presAssocID="{C6E39BB0-20A8-4F23-982E-FA650ADBE661}" presName="firstComp" presStyleCnt="0"/>
      <dgm:spPr/>
    </dgm:pt>
    <dgm:pt modelId="{92DACEFA-3D14-4DFD-BFAC-04CA8FB9180A}" type="pres">
      <dgm:prSet presAssocID="{C6E39BB0-20A8-4F23-982E-FA650ADBE661}" presName="firstChild" presStyleLbl="bgAccFollowNode1" presStyleIdx="1" presStyleCnt="2" custLinFactNeighborY="29285"/>
      <dgm:spPr/>
      <dgm:t>
        <a:bodyPr/>
        <a:lstStyle/>
        <a:p>
          <a:endParaRPr lang="cs-CZ"/>
        </a:p>
      </dgm:t>
    </dgm:pt>
    <dgm:pt modelId="{A39719E7-8718-440E-8B6F-9549DF623457}" type="pres">
      <dgm:prSet presAssocID="{C6E39BB0-20A8-4F23-982E-FA650ADBE661}" presName="firstChildTx" presStyleLbl="bgAccFollowNode1" presStyleIdx="1" presStyleCnt="2">
        <dgm:presLayoutVars>
          <dgm:bulletEnabled val="1"/>
        </dgm:presLayoutVars>
      </dgm:prSet>
      <dgm:spPr/>
      <dgm:t>
        <a:bodyPr/>
        <a:lstStyle/>
        <a:p>
          <a:endParaRPr lang="cs-CZ"/>
        </a:p>
      </dgm:t>
    </dgm:pt>
    <dgm:pt modelId="{453E6C46-99E1-4438-92AB-800B409FA864}" type="pres">
      <dgm:prSet presAssocID="{C6E39BB0-20A8-4F23-982E-FA650ADBE661}" presName="negSpace" presStyleCnt="0"/>
      <dgm:spPr/>
    </dgm:pt>
    <dgm:pt modelId="{3D0D8C6A-3AFC-4ABE-9507-9DC26D010850}" type="pres">
      <dgm:prSet presAssocID="{C6E39BB0-20A8-4F23-982E-FA650ADBE661}" presName="circle" presStyleLbl="node1" presStyleIdx="1" presStyleCnt="2" custScaleX="135777" custScaleY="137754" custLinFactNeighborY="-41019"/>
      <dgm:spPr/>
      <dgm:t>
        <a:bodyPr/>
        <a:lstStyle/>
        <a:p>
          <a:endParaRPr lang="cs-CZ"/>
        </a:p>
      </dgm:t>
    </dgm:pt>
  </dgm:ptLst>
  <dgm:cxnLst>
    <dgm:cxn modelId="{F966C9CE-72F1-48D5-A858-29A0222B79A3}" srcId="{C6E39BB0-20A8-4F23-982E-FA650ADBE661}" destId="{0CEB016F-40F9-49FC-82BE-A7C4D37ED197}" srcOrd="0" destOrd="0" parTransId="{4BFB525B-E836-41BC-8D0C-7E6875A83DD9}" sibTransId="{5E66CF19-0613-4070-9C83-246F89A77625}"/>
    <dgm:cxn modelId="{26BAA371-ABF6-45CB-9502-51EE5B963A3A}" srcId="{FE876FEE-6C0A-414E-9C60-C3CF70B756A5}" destId="{080D8000-1745-4F0C-ADAB-08A1B225E84B}" srcOrd="0" destOrd="0" parTransId="{93BAAFCC-DC9F-42B2-A1C3-1147FA4E8AF7}" sibTransId="{1E902817-2C83-46CF-AB16-A8C91201B84C}"/>
    <dgm:cxn modelId="{364D4CE5-8C57-4586-9519-F0EC4A1F05BB}" type="presOf" srcId="{FE876FEE-6C0A-414E-9C60-C3CF70B756A5}" destId="{4B2975A4-828B-4668-A6FE-B6FD1290FE41}" srcOrd="0" destOrd="0" presId="urn:microsoft.com/office/officeart/2005/8/layout/hList9"/>
    <dgm:cxn modelId="{1EDA4002-E7B4-49A2-BC3E-8C7DF6068A2D}" type="presOf" srcId="{19E764DE-0857-4516-997A-3D5DCABEE89B}" destId="{EFC35DF1-274B-495A-81D0-24F3D9CB182E}" srcOrd="0" destOrd="0" presId="urn:microsoft.com/office/officeart/2005/8/layout/hList9"/>
    <dgm:cxn modelId="{C92C5BB0-EAD1-4341-AF3E-6D8E2C52095A}" type="presOf" srcId="{19E764DE-0857-4516-997A-3D5DCABEE89B}" destId="{0918460F-0AD2-4D82-9052-741F628302FD}" srcOrd="1" destOrd="0" presId="urn:microsoft.com/office/officeart/2005/8/layout/hList9"/>
    <dgm:cxn modelId="{28A8BE69-3432-4DD1-894E-64A8E2CB9320}" srcId="{FE876FEE-6C0A-414E-9C60-C3CF70B756A5}" destId="{C6E39BB0-20A8-4F23-982E-FA650ADBE661}" srcOrd="1" destOrd="0" parTransId="{B46FF358-F2A6-4D37-A1CB-53F9A8356048}" sibTransId="{DB3CF223-A368-45E4-B283-3F5C5818F02E}"/>
    <dgm:cxn modelId="{6DB6B9F2-FDD3-469F-BAA2-040181B713E0}" srcId="{080D8000-1745-4F0C-ADAB-08A1B225E84B}" destId="{19E764DE-0857-4516-997A-3D5DCABEE89B}" srcOrd="0" destOrd="0" parTransId="{D1A2F7B3-3C83-4E3C-90E9-D7A2F576BFAF}" sibTransId="{450903B0-1FBF-43B9-A071-5152AB248463}"/>
    <dgm:cxn modelId="{235E1445-3561-42B9-895C-5F86A048471A}" type="presOf" srcId="{080D8000-1745-4F0C-ADAB-08A1B225E84B}" destId="{8A6C50E9-B5D9-4DB9-9FDD-7819CD3ED54A}" srcOrd="0" destOrd="0" presId="urn:microsoft.com/office/officeart/2005/8/layout/hList9"/>
    <dgm:cxn modelId="{512936C4-BF92-416A-928A-F463E1F1DE6C}" type="presOf" srcId="{0CEB016F-40F9-49FC-82BE-A7C4D37ED197}" destId="{92DACEFA-3D14-4DFD-BFAC-04CA8FB9180A}" srcOrd="0" destOrd="0" presId="urn:microsoft.com/office/officeart/2005/8/layout/hList9"/>
    <dgm:cxn modelId="{10F92A4B-FE42-438F-A41C-A98F36560607}" type="presOf" srcId="{0CEB016F-40F9-49FC-82BE-A7C4D37ED197}" destId="{A39719E7-8718-440E-8B6F-9549DF623457}" srcOrd="1" destOrd="0" presId="urn:microsoft.com/office/officeart/2005/8/layout/hList9"/>
    <dgm:cxn modelId="{8C0B7C57-94C2-4B98-8924-5BDF0692A781}" type="presOf" srcId="{C6E39BB0-20A8-4F23-982E-FA650ADBE661}" destId="{3D0D8C6A-3AFC-4ABE-9507-9DC26D010850}" srcOrd="0" destOrd="0" presId="urn:microsoft.com/office/officeart/2005/8/layout/hList9"/>
    <dgm:cxn modelId="{5CEB6234-519C-4BB3-80A3-F2931040A2C5}" type="presParOf" srcId="{4B2975A4-828B-4668-A6FE-B6FD1290FE41}" destId="{BEEA982A-BE67-4D4B-B734-7D5B2F721490}" srcOrd="0" destOrd="0" presId="urn:microsoft.com/office/officeart/2005/8/layout/hList9"/>
    <dgm:cxn modelId="{99512F89-B7E9-40C7-9A5F-6456D9423EE2}" type="presParOf" srcId="{4B2975A4-828B-4668-A6FE-B6FD1290FE41}" destId="{1119B86E-6C9C-4E81-A409-2AEB709F3099}" srcOrd="1" destOrd="0" presId="urn:microsoft.com/office/officeart/2005/8/layout/hList9"/>
    <dgm:cxn modelId="{EC4DE49C-D199-4EF1-92B1-A0650275DF22}" type="presParOf" srcId="{1119B86E-6C9C-4E81-A409-2AEB709F3099}" destId="{93A92F6F-DC4E-4E77-A607-550B9902A573}" srcOrd="0" destOrd="0" presId="urn:microsoft.com/office/officeart/2005/8/layout/hList9"/>
    <dgm:cxn modelId="{2142DEB3-2D79-4FAC-BEFE-FF53EF338CB7}" type="presParOf" srcId="{1119B86E-6C9C-4E81-A409-2AEB709F3099}" destId="{E3296CAC-44D8-403B-AE5B-240D2EDD898F}" srcOrd="1" destOrd="0" presId="urn:microsoft.com/office/officeart/2005/8/layout/hList9"/>
    <dgm:cxn modelId="{1205408A-50F0-40AE-8905-080132EA53A1}" type="presParOf" srcId="{E3296CAC-44D8-403B-AE5B-240D2EDD898F}" destId="{EFC35DF1-274B-495A-81D0-24F3D9CB182E}" srcOrd="0" destOrd="0" presId="urn:microsoft.com/office/officeart/2005/8/layout/hList9"/>
    <dgm:cxn modelId="{287E58E3-15C1-4FBF-B330-D493EC4726E5}" type="presParOf" srcId="{E3296CAC-44D8-403B-AE5B-240D2EDD898F}" destId="{0918460F-0AD2-4D82-9052-741F628302FD}" srcOrd="1" destOrd="0" presId="urn:microsoft.com/office/officeart/2005/8/layout/hList9"/>
    <dgm:cxn modelId="{C517F28F-3C09-4B07-AB1F-CDF74D081BD4}" type="presParOf" srcId="{4B2975A4-828B-4668-A6FE-B6FD1290FE41}" destId="{226BA3A3-569E-4D38-86C4-2FE3410B1BF7}" srcOrd="2" destOrd="0" presId="urn:microsoft.com/office/officeart/2005/8/layout/hList9"/>
    <dgm:cxn modelId="{9F997F39-E889-4E00-A4DA-363D94AB9B55}" type="presParOf" srcId="{4B2975A4-828B-4668-A6FE-B6FD1290FE41}" destId="{8A6C50E9-B5D9-4DB9-9FDD-7819CD3ED54A}" srcOrd="3" destOrd="0" presId="urn:microsoft.com/office/officeart/2005/8/layout/hList9"/>
    <dgm:cxn modelId="{48511D59-C6EB-4A11-876D-755B8F54091B}" type="presParOf" srcId="{4B2975A4-828B-4668-A6FE-B6FD1290FE41}" destId="{7438A7BE-733D-439D-AE62-C89360EF3759}" srcOrd="4" destOrd="0" presId="urn:microsoft.com/office/officeart/2005/8/layout/hList9"/>
    <dgm:cxn modelId="{F7E8D6B9-998B-4B0F-A808-3E39E53FE894}" type="presParOf" srcId="{4B2975A4-828B-4668-A6FE-B6FD1290FE41}" destId="{3F871F59-31A4-4923-8E72-25091AEA8A1E}" srcOrd="5" destOrd="0" presId="urn:microsoft.com/office/officeart/2005/8/layout/hList9"/>
    <dgm:cxn modelId="{285E807E-671A-4250-97CD-AAC2FF1F58DE}" type="presParOf" srcId="{4B2975A4-828B-4668-A6FE-B6FD1290FE41}" destId="{EE5E91CE-CE81-403E-99BD-849C8D48C940}" srcOrd="6" destOrd="0" presId="urn:microsoft.com/office/officeart/2005/8/layout/hList9"/>
    <dgm:cxn modelId="{BCE6829B-80F7-40F6-A52D-12777F72C05D}" type="presParOf" srcId="{EE5E91CE-CE81-403E-99BD-849C8D48C940}" destId="{098E18C1-75FA-485B-A76E-FA2E284ADDD5}" srcOrd="0" destOrd="0" presId="urn:microsoft.com/office/officeart/2005/8/layout/hList9"/>
    <dgm:cxn modelId="{444B7B83-69A3-4BC9-9491-AFA18893D404}" type="presParOf" srcId="{EE5E91CE-CE81-403E-99BD-849C8D48C940}" destId="{41771440-1C57-457D-9124-FDE6F8589375}" srcOrd="1" destOrd="0" presId="urn:microsoft.com/office/officeart/2005/8/layout/hList9"/>
    <dgm:cxn modelId="{CFA6AA80-B013-4CA5-B261-5B89F953F4C2}" type="presParOf" srcId="{41771440-1C57-457D-9124-FDE6F8589375}" destId="{92DACEFA-3D14-4DFD-BFAC-04CA8FB9180A}" srcOrd="0" destOrd="0" presId="urn:microsoft.com/office/officeart/2005/8/layout/hList9"/>
    <dgm:cxn modelId="{BA3C3F16-49C5-454F-A127-1AF70200267A}" type="presParOf" srcId="{41771440-1C57-457D-9124-FDE6F8589375}" destId="{A39719E7-8718-440E-8B6F-9549DF623457}" srcOrd="1" destOrd="0" presId="urn:microsoft.com/office/officeart/2005/8/layout/hList9"/>
    <dgm:cxn modelId="{626EC7EC-3DD2-43CF-B4C4-48F73A15E090}" type="presParOf" srcId="{4B2975A4-828B-4668-A6FE-B6FD1290FE41}" destId="{453E6C46-99E1-4438-92AB-800B409FA864}" srcOrd="7" destOrd="0" presId="urn:microsoft.com/office/officeart/2005/8/layout/hList9"/>
    <dgm:cxn modelId="{31897C60-26C7-4E6E-BD2D-B7FD92FCF455}" type="presParOf" srcId="{4B2975A4-828B-4668-A6FE-B6FD1290FE41}" destId="{3D0D8C6A-3AFC-4ABE-9507-9DC26D010850}" srcOrd="8" destOrd="0" presId="urn:microsoft.com/office/officeart/2005/8/layout/hList9"/>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4E41809-1783-483E-9568-FED92DAE59F0}">
      <dsp:nvSpPr>
        <dsp:cNvPr id="0" name=""/>
        <dsp:cNvSpPr/>
      </dsp:nvSpPr>
      <dsp:spPr>
        <a:xfrm>
          <a:off x="0" y="18348"/>
          <a:ext cx="6061586" cy="2736000"/>
        </a:xfrm>
        <a:prstGeom prst="rightArrow">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4BEFB76-12D1-4BCE-A54E-9EAE88DEA5FE}">
      <dsp:nvSpPr>
        <dsp:cNvPr id="0" name=""/>
        <dsp:cNvSpPr/>
      </dsp:nvSpPr>
      <dsp:spPr>
        <a:xfrm>
          <a:off x="3994786" y="702348"/>
          <a:ext cx="1460640" cy="136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1920" rIns="0" bIns="121920" numCol="1" spcCol="1270" anchor="ctr" anchorCtr="0">
          <a:noAutofit/>
        </a:bodyPr>
        <a:lstStyle/>
        <a:p>
          <a:pPr lvl="0" algn="ctr" defTabSz="533400">
            <a:lnSpc>
              <a:spcPct val="90000"/>
            </a:lnSpc>
            <a:spcBef>
              <a:spcPct val="0"/>
            </a:spcBef>
            <a:spcAft>
              <a:spcPct val="35000"/>
            </a:spcAft>
          </a:pPr>
          <a:r>
            <a:rPr lang="cs-CZ" sz="1200" kern="1200" dirty="0" smtClean="0">
              <a:solidFill>
                <a:schemeClr val="bg1"/>
              </a:solidFill>
            </a:rPr>
            <a:t>Elektromagnetické záření se šíří od zářiče v kulových vlnoplochách – ve větší vzdálenosti je můžeme považovat za plochy rovinné</a:t>
          </a:r>
          <a:endParaRPr lang="cs-CZ" sz="1200" kern="1200" dirty="0">
            <a:solidFill>
              <a:schemeClr val="bg1"/>
            </a:solidFill>
          </a:endParaRPr>
        </a:p>
      </dsp:txBody>
      <dsp:txXfrm>
        <a:off x="3994786" y="702348"/>
        <a:ext cx="1460640" cy="1368000"/>
      </dsp:txXfrm>
    </dsp:sp>
    <dsp:sp modelId="{3C64A776-5B06-46D4-84CD-164184F771E3}">
      <dsp:nvSpPr>
        <dsp:cNvPr id="0" name=""/>
        <dsp:cNvSpPr/>
      </dsp:nvSpPr>
      <dsp:spPr>
        <a:xfrm>
          <a:off x="2242017" y="702348"/>
          <a:ext cx="1460640" cy="136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1920" rIns="0" bIns="121920" numCol="1" spcCol="1270" anchor="ctr" anchorCtr="0">
          <a:noAutofit/>
        </a:bodyPr>
        <a:lstStyle/>
        <a:p>
          <a:pPr lvl="0" algn="ctr" defTabSz="533400">
            <a:lnSpc>
              <a:spcPct val="90000"/>
            </a:lnSpc>
            <a:spcBef>
              <a:spcPct val="0"/>
            </a:spcBef>
            <a:spcAft>
              <a:spcPct val="35000"/>
            </a:spcAft>
          </a:pPr>
          <a:r>
            <a:rPr lang="cs-CZ" sz="1200" kern="1200" dirty="0" smtClean="0">
              <a:solidFill>
                <a:schemeClr val="bg1"/>
              </a:solidFill>
            </a:rPr>
            <a:t>Dochází k vyzařování elektromagnetického pole, které se skládá ze složky pole elektrického </a:t>
          </a:r>
          <a:r>
            <a:rPr lang="cs-CZ" sz="1200" b="1" kern="1200" dirty="0" smtClean="0">
              <a:solidFill>
                <a:schemeClr val="bg1"/>
              </a:solidFill>
            </a:rPr>
            <a:t>E</a:t>
          </a:r>
          <a:r>
            <a:rPr lang="cs-CZ" sz="1200" kern="1200" dirty="0" smtClean="0">
              <a:solidFill>
                <a:schemeClr val="bg1"/>
              </a:solidFill>
            </a:rPr>
            <a:t> a magnetického </a:t>
          </a:r>
          <a:r>
            <a:rPr lang="cs-CZ" sz="1200" b="1" kern="1200" dirty="0" smtClean="0">
              <a:solidFill>
                <a:schemeClr val="bg1"/>
              </a:solidFill>
            </a:rPr>
            <a:t>H</a:t>
          </a:r>
          <a:r>
            <a:rPr lang="cs-CZ" sz="1200" kern="1200" dirty="0" smtClean="0">
              <a:solidFill>
                <a:schemeClr val="bg1"/>
              </a:solidFill>
            </a:rPr>
            <a:t>.</a:t>
          </a:r>
          <a:endParaRPr lang="cs-CZ" sz="1200" kern="1200" dirty="0">
            <a:solidFill>
              <a:schemeClr val="bg1"/>
            </a:solidFill>
          </a:endParaRPr>
        </a:p>
      </dsp:txBody>
      <dsp:txXfrm>
        <a:off x="2242017" y="702348"/>
        <a:ext cx="1460640" cy="1368000"/>
      </dsp:txXfrm>
    </dsp:sp>
    <dsp:sp modelId="{3D77371D-0983-4D91-8FE6-96C0C989713E}">
      <dsp:nvSpPr>
        <dsp:cNvPr id="0" name=""/>
        <dsp:cNvSpPr/>
      </dsp:nvSpPr>
      <dsp:spPr>
        <a:xfrm>
          <a:off x="489248" y="702348"/>
          <a:ext cx="1460640" cy="136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1920" rIns="0" bIns="121920" numCol="1" spcCol="1270" anchor="ctr" anchorCtr="0">
          <a:noAutofit/>
        </a:bodyPr>
        <a:lstStyle/>
        <a:p>
          <a:pPr lvl="0" algn="ctr" defTabSz="533400">
            <a:lnSpc>
              <a:spcPct val="90000"/>
            </a:lnSpc>
            <a:spcBef>
              <a:spcPct val="0"/>
            </a:spcBef>
            <a:spcAft>
              <a:spcPct val="35000"/>
            </a:spcAft>
          </a:pPr>
          <a:r>
            <a:rPr lang="cs-CZ" sz="1200" kern="1200" dirty="0" smtClean="0">
              <a:solidFill>
                <a:schemeClr val="bg1"/>
              </a:solidFill>
            </a:rPr>
            <a:t>Jakmile elektrody kondenzátoru od sebe oddálíme, rozloží se elektromagnetické pole do prostoru a postupuje do okolí. </a:t>
          </a:r>
          <a:endParaRPr lang="cs-CZ" sz="1200" kern="1200" dirty="0">
            <a:solidFill>
              <a:schemeClr val="bg1"/>
            </a:solidFill>
          </a:endParaRPr>
        </a:p>
      </dsp:txBody>
      <dsp:txXfrm>
        <a:off x="489248" y="702348"/>
        <a:ext cx="1460640" cy="136800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05B32E4-6530-40D1-898C-705BA53396F9}">
      <dsp:nvSpPr>
        <dsp:cNvPr id="0" name=""/>
        <dsp:cNvSpPr/>
      </dsp:nvSpPr>
      <dsp:spPr>
        <a:xfrm>
          <a:off x="0" y="0"/>
          <a:ext cx="3805085" cy="977817"/>
        </a:xfrm>
        <a:prstGeom prst="rect">
          <a:avLst/>
        </a:prstGeom>
        <a:solidFill>
          <a:schemeClr val="accent2">
            <a:shade val="9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cs-CZ" sz="1600" kern="1200" dirty="0" smtClean="0"/>
            <a:t>Veličiny, charakterizující šíření vln v prostoru</a:t>
          </a:r>
          <a:endParaRPr lang="cs-CZ" sz="1600" kern="1200" dirty="0"/>
        </a:p>
      </dsp:txBody>
      <dsp:txXfrm>
        <a:off x="0" y="0"/>
        <a:ext cx="3805085" cy="977817"/>
      </dsp:txXfrm>
    </dsp:sp>
    <dsp:sp modelId="{420CCE61-9B25-4FC6-92E0-394BBE09CCF5}">
      <dsp:nvSpPr>
        <dsp:cNvPr id="0" name=""/>
        <dsp:cNvSpPr/>
      </dsp:nvSpPr>
      <dsp:spPr>
        <a:xfrm>
          <a:off x="1857" y="977817"/>
          <a:ext cx="1267123" cy="2053417"/>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cs-CZ" sz="2000" kern="1200" dirty="0" smtClean="0"/>
            <a:t>Rychlost šíření</a:t>
          </a:r>
        </a:p>
        <a:p>
          <a:pPr lvl="0" algn="ctr" defTabSz="889000">
            <a:lnSpc>
              <a:spcPct val="90000"/>
            </a:lnSpc>
            <a:spcBef>
              <a:spcPct val="0"/>
            </a:spcBef>
            <a:spcAft>
              <a:spcPct val="35000"/>
            </a:spcAft>
          </a:pPr>
          <a:r>
            <a:rPr lang="en-US" sz="2000" kern="1200" dirty="0" smtClean="0"/>
            <a:t>v[</a:t>
          </a:r>
          <a:r>
            <a:rPr lang="cs-CZ" sz="2000" kern="1200" baseline="0" dirty="0" smtClean="0">
              <a:sym typeface="Symbol"/>
            </a:rPr>
            <a:t>m.s</a:t>
          </a:r>
          <a:r>
            <a:rPr lang="cs-CZ" sz="2000" kern="1200" baseline="30000" dirty="0" smtClean="0">
              <a:sym typeface="Symbol"/>
            </a:rPr>
            <a:t>-1</a:t>
          </a:r>
          <a:r>
            <a:rPr lang="en-US" sz="2000" kern="1200" baseline="0" dirty="0" smtClean="0">
              <a:sym typeface="Symbol"/>
            </a:rPr>
            <a:t>]</a:t>
          </a:r>
          <a:endParaRPr lang="cs-CZ" sz="2000" kern="1200" dirty="0" smtClean="0"/>
        </a:p>
        <a:p>
          <a:pPr lvl="0" algn="ctr" defTabSz="889000">
            <a:lnSpc>
              <a:spcPct val="90000"/>
            </a:lnSpc>
            <a:spcBef>
              <a:spcPct val="0"/>
            </a:spcBef>
            <a:spcAft>
              <a:spcPct val="35000"/>
            </a:spcAft>
          </a:pPr>
          <a:r>
            <a:rPr lang="cs-CZ" sz="1400" kern="1200" dirty="0" smtClean="0"/>
            <a:t>v=c</a:t>
          </a:r>
          <a:r>
            <a:rPr lang="cs-CZ" sz="1400" kern="1200" dirty="0" smtClean="0">
              <a:sym typeface="Symbol"/>
            </a:rPr>
            <a:t>3.10</a:t>
          </a:r>
          <a:r>
            <a:rPr lang="cs-CZ" sz="1400" kern="1200" baseline="30000" dirty="0" smtClean="0">
              <a:sym typeface="Symbol"/>
            </a:rPr>
            <a:t>8 </a:t>
          </a:r>
          <a:r>
            <a:rPr lang="cs-CZ" sz="1400" kern="1200" baseline="0" dirty="0" smtClean="0">
              <a:sym typeface="Symbol"/>
            </a:rPr>
            <a:t>m.s</a:t>
          </a:r>
          <a:r>
            <a:rPr lang="cs-CZ" sz="1400" kern="1200" baseline="30000" dirty="0" smtClean="0">
              <a:sym typeface="Symbol"/>
            </a:rPr>
            <a:t>-1</a:t>
          </a:r>
          <a:endParaRPr lang="cs-CZ" sz="1400" kern="1200" dirty="0"/>
        </a:p>
      </dsp:txBody>
      <dsp:txXfrm>
        <a:off x="1857" y="977817"/>
        <a:ext cx="1267123" cy="2053417"/>
      </dsp:txXfrm>
    </dsp:sp>
    <dsp:sp modelId="{98A4E38B-50F3-4BBA-95CB-40965C209282}">
      <dsp:nvSpPr>
        <dsp:cNvPr id="0" name=""/>
        <dsp:cNvSpPr/>
      </dsp:nvSpPr>
      <dsp:spPr>
        <a:xfrm>
          <a:off x="1268980" y="977817"/>
          <a:ext cx="1267123" cy="2053417"/>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s-CZ" sz="2100" kern="1200" dirty="0" smtClean="0"/>
            <a:t>Vlnová délka</a:t>
          </a:r>
        </a:p>
        <a:p>
          <a:pPr lvl="0" algn="ctr" defTabSz="933450">
            <a:lnSpc>
              <a:spcPct val="90000"/>
            </a:lnSpc>
            <a:spcBef>
              <a:spcPct val="0"/>
            </a:spcBef>
            <a:spcAft>
              <a:spcPct val="35000"/>
            </a:spcAft>
          </a:pPr>
          <a:r>
            <a:rPr lang="cs-CZ" sz="2100" kern="1200" dirty="0" smtClean="0">
              <a:sym typeface="Symbol"/>
            </a:rPr>
            <a:t></a:t>
          </a:r>
          <a:r>
            <a:rPr lang="en-US" sz="2100" kern="1200" dirty="0" smtClean="0">
              <a:sym typeface="Symbol"/>
            </a:rPr>
            <a:t>[</a:t>
          </a:r>
          <a:r>
            <a:rPr lang="cs-CZ" sz="2100" kern="1200" dirty="0" smtClean="0">
              <a:sym typeface="Symbol"/>
            </a:rPr>
            <a:t>m</a:t>
          </a:r>
          <a:r>
            <a:rPr lang="en-US" sz="2100" kern="1200" dirty="0" smtClean="0">
              <a:sym typeface="Symbol"/>
            </a:rPr>
            <a:t>]</a:t>
          </a:r>
          <a:endParaRPr lang="cs-CZ" sz="2100" kern="1200" dirty="0"/>
        </a:p>
      </dsp:txBody>
      <dsp:txXfrm>
        <a:off x="1268980" y="977817"/>
        <a:ext cx="1267123" cy="2053417"/>
      </dsp:txXfrm>
    </dsp:sp>
    <dsp:sp modelId="{89DFBC10-7828-4511-8397-758F230DDA7A}">
      <dsp:nvSpPr>
        <dsp:cNvPr id="0" name=""/>
        <dsp:cNvSpPr/>
      </dsp:nvSpPr>
      <dsp:spPr>
        <a:xfrm>
          <a:off x="2536104" y="977817"/>
          <a:ext cx="1267123" cy="2053417"/>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s-CZ" sz="2100" kern="1200" dirty="0" smtClean="0"/>
            <a:t>Frekvence vlnění</a:t>
          </a:r>
        </a:p>
        <a:p>
          <a:pPr lvl="0" algn="ctr" defTabSz="933450">
            <a:lnSpc>
              <a:spcPct val="90000"/>
            </a:lnSpc>
            <a:spcBef>
              <a:spcPct val="0"/>
            </a:spcBef>
            <a:spcAft>
              <a:spcPct val="35000"/>
            </a:spcAft>
          </a:pPr>
          <a:r>
            <a:rPr lang="en-US" sz="2100" kern="1200" dirty="0" smtClean="0"/>
            <a:t>f[s</a:t>
          </a:r>
          <a:r>
            <a:rPr lang="cs-CZ" sz="2100" kern="1200" baseline="30000" dirty="0" smtClean="0"/>
            <a:t>-1</a:t>
          </a:r>
          <a:r>
            <a:rPr lang="en-US" sz="2100" kern="1200" baseline="0" dirty="0" smtClean="0"/>
            <a:t>]</a:t>
          </a:r>
          <a:endParaRPr lang="cs-CZ" sz="2100" kern="1200" baseline="0" dirty="0"/>
        </a:p>
      </dsp:txBody>
      <dsp:txXfrm>
        <a:off x="2536104" y="977817"/>
        <a:ext cx="1267123" cy="2053417"/>
      </dsp:txXfrm>
    </dsp:sp>
    <dsp:sp modelId="{97EAA0A3-32A7-4956-9930-CF36554B113E}">
      <dsp:nvSpPr>
        <dsp:cNvPr id="0" name=""/>
        <dsp:cNvSpPr/>
      </dsp:nvSpPr>
      <dsp:spPr>
        <a:xfrm>
          <a:off x="0" y="3015043"/>
          <a:ext cx="3805085" cy="228157"/>
        </a:xfrm>
        <a:prstGeom prst="rect">
          <a:avLst/>
        </a:prstGeom>
        <a:solidFill>
          <a:schemeClr val="accent2">
            <a:shade val="9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E311991-39CD-4ACF-89F1-1E4EC847F2B8}">
      <dsp:nvSpPr>
        <dsp:cNvPr id="0" name=""/>
        <dsp:cNvSpPr/>
      </dsp:nvSpPr>
      <dsp:spPr>
        <a:xfrm>
          <a:off x="2184" y="0"/>
          <a:ext cx="2661928" cy="796413"/>
        </a:xfrm>
        <a:prstGeom prst="chevron">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cs-CZ" sz="1300" kern="1200" dirty="0" smtClean="0"/>
            <a:t>Vlnová délka je vzdálenost dvou sousedních bodů se stejnou fází</a:t>
          </a:r>
          <a:endParaRPr lang="cs-CZ" sz="1300" kern="1200" dirty="0"/>
        </a:p>
      </dsp:txBody>
      <dsp:txXfrm>
        <a:off x="2184" y="0"/>
        <a:ext cx="2661928" cy="796413"/>
      </dsp:txXfrm>
    </dsp:sp>
    <dsp:sp modelId="{672381CC-0421-430A-9C63-37FB2493E5AD}">
      <dsp:nvSpPr>
        <dsp:cNvPr id="0" name=""/>
        <dsp:cNvSpPr/>
      </dsp:nvSpPr>
      <dsp:spPr>
        <a:xfrm>
          <a:off x="2397920" y="0"/>
          <a:ext cx="2661928" cy="796413"/>
        </a:xfrm>
        <a:prstGeom prst="chevron">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cs-CZ" sz="1300" kern="1200" dirty="0" smtClean="0"/>
            <a:t>Lze ji spočítat z frekvence vlnění f a rychlosti šíření v</a:t>
          </a:r>
          <a:endParaRPr lang="cs-CZ" sz="1300" kern="1200" dirty="0"/>
        </a:p>
      </dsp:txBody>
      <dsp:txXfrm>
        <a:off x="2397920" y="0"/>
        <a:ext cx="2661928" cy="796413"/>
      </dsp:txXfrm>
    </dsp:sp>
    <dsp:sp modelId="{2352330E-872F-4E37-9B35-C5D699D777FB}">
      <dsp:nvSpPr>
        <dsp:cNvPr id="0" name=""/>
        <dsp:cNvSpPr/>
      </dsp:nvSpPr>
      <dsp:spPr>
        <a:xfrm>
          <a:off x="4793656" y="0"/>
          <a:ext cx="2661928" cy="796413"/>
        </a:xfrm>
        <a:prstGeom prst="chevron">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2014" tIns="37338" rIns="37338" bIns="37338" numCol="1" spcCol="1270" anchor="ctr" anchorCtr="0">
          <a:noAutofit/>
        </a:bodyPr>
        <a:lstStyle/>
        <a:p>
          <a:pPr lvl="0" algn="ctr" defTabSz="1244600">
            <a:lnSpc>
              <a:spcPct val="90000"/>
            </a:lnSpc>
            <a:spcBef>
              <a:spcPct val="0"/>
            </a:spcBef>
            <a:spcAft>
              <a:spcPct val="35000"/>
            </a:spcAft>
          </a:pPr>
          <a:r>
            <a:rPr lang="cs-CZ" sz="2800" kern="1200" dirty="0" smtClean="0">
              <a:sym typeface="Symbol"/>
            </a:rPr>
            <a:t> = c/f</a:t>
          </a:r>
          <a:endParaRPr lang="cs-CZ" sz="2800" kern="1200" dirty="0"/>
        </a:p>
      </dsp:txBody>
      <dsp:txXfrm>
        <a:off x="4793656" y="0"/>
        <a:ext cx="2661928" cy="796413"/>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4DB900A-BDEB-4EEF-BDEC-16ED00928950}">
      <dsp:nvSpPr>
        <dsp:cNvPr id="0" name=""/>
        <dsp:cNvSpPr/>
      </dsp:nvSpPr>
      <dsp:spPr>
        <a:xfrm>
          <a:off x="0" y="36752"/>
          <a:ext cx="2561303" cy="4077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a:glow rad="101600">
            <a:schemeClr val="accent1">
              <a:satMod val="175000"/>
              <a:alpha val="40000"/>
            </a:schemeClr>
          </a:glo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Metalické linky</a:t>
          </a:r>
          <a:endParaRPr lang="cs-CZ" sz="1700" kern="1200" dirty="0"/>
        </a:p>
      </dsp:txBody>
      <dsp:txXfrm>
        <a:off x="0" y="36752"/>
        <a:ext cx="2561303" cy="407745"/>
      </dsp:txXfrm>
    </dsp:sp>
    <dsp:sp modelId="{39529FCC-F1D5-4CD1-8D82-CD0CBC112F68}">
      <dsp:nvSpPr>
        <dsp:cNvPr id="0" name=""/>
        <dsp:cNvSpPr/>
      </dsp:nvSpPr>
      <dsp:spPr>
        <a:xfrm>
          <a:off x="0" y="444497"/>
          <a:ext cx="2561303" cy="897345"/>
        </a:xfrm>
        <a:prstGeom prst="rect">
          <a:avLst/>
        </a:prstGeom>
        <a:noFill/>
        <a:ln>
          <a:noFill/>
        </a:ln>
        <a:effectLst>
          <a:glow rad="101600">
            <a:schemeClr val="accent1">
              <a:satMod val="175000"/>
              <a:alpha val="40000"/>
            </a:schemeClr>
          </a:glow>
        </a:effectLst>
        <a:scene3d>
          <a:camera prst="orthographicFront"/>
          <a:lightRig rig="threePt" dir="t"/>
        </a:scene3d>
        <a:sp3d>
          <a:bevelT/>
        </a:sp3d>
      </dsp:spPr>
      <dsp:style>
        <a:lnRef idx="0">
          <a:scrgbClr r="0" g="0" b="0"/>
        </a:lnRef>
        <a:fillRef idx="0">
          <a:scrgbClr r="0" g="0" b="0"/>
        </a:fillRef>
        <a:effectRef idx="0">
          <a:scrgbClr r="0" g="0" b="0"/>
        </a:effectRef>
        <a:fontRef idx="minor"/>
      </dsp:style>
      <dsp:txBody>
        <a:bodyPr spcFirstLastPara="0" vert="horz" wrap="square" lIns="81321"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cs-CZ" sz="1300" kern="1200" dirty="0" smtClean="0"/>
            <a:t>Dvojvodičová vedení</a:t>
          </a:r>
          <a:endParaRPr lang="cs-CZ" sz="1300" kern="1200" dirty="0"/>
        </a:p>
        <a:p>
          <a:pPr marL="114300" lvl="1" indent="-114300" algn="l" defTabSz="577850">
            <a:lnSpc>
              <a:spcPct val="90000"/>
            </a:lnSpc>
            <a:spcBef>
              <a:spcPct val="0"/>
            </a:spcBef>
            <a:spcAft>
              <a:spcPct val="20000"/>
            </a:spcAft>
            <a:buChar char="••"/>
          </a:pPr>
          <a:r>
            <a:rPr lang="cs-CZ" sz="1300" kern="1200" dirty="0" smtClean="0"/>
            <a:t>Kroucené dvojlinky</a:t>
          </a:r>
          <a:endParaRPr lang="cs-CZ" sz="1300" kern="1200" dirty="0"/>
        </a:p>
        <a:p>
          <a:pPr marL="114300" lvl="1" indent="-114300" algn="l" defTabSz="577850">
            <a:lnSpc>
              <a:spcPct val="90000"/>
            </a:lnSpc>
            <a:spcBef>
              <a:spcPct val="0"/>
            </a:spcBef>
            <a:spcAft>
              <a:spcPct val="20000"/>
            </a:spcAft>
            <a:buChar char="••"/>
          </a:pPr>
          <a:r>
            <a:rPr lang="cs-CZ" sz="1300" kern="1200" dirty="0" smtClean="0"/>
            <a:t>Koaxiální kabel</a:t>
          </a:r>
          <a:endParaRPr lang="cs-CZ" sz="1300" kern="1200" dirty="0"/>
        </a:p>
        <a:p>
          <a:pPr marL="114300" lvl="1" indent="-114300" algn="l" defTabSz="577850">
            <a:lnSpc>
              <a:spcPct val="90000"/>
            </a:lnSpc>
            <a:spcBef>
              <a:spcPct val="0"/>
            </a:spcBef>
            <a:spcAft>
              <a:spcPct val="20000"/>
            </a:spcAft>
            <a:buChar char="••"/>
          </a:pPr>
          <a:r>
            <a:rPr lang="cs-CZ" sz="1300" kern="1200" dirty="0" smtClean="0"/>
            <a:t>Energetická vedení</a:t>
          </a:r>
          <a:endParaRPr lang="cs-CZ" sz="1300" kern="1200" dirty="0"/>
        </a:p>
      </dsp:txBody>
      <dsp:txXfrm>
        <a:off x="0" y="444497"/>
        <a:ext cx="2561303" cy="897345"/>
      </dsp:txXfrm>
    </dsp:sp>
    <dsp:sp modelId="{462D47C8-8371-4FE1-9DDA-CC607FE96D0E}">
      <dsp:nvSpPr>
        <dsp:cNvPr id="0" name=""/>
        <dsp:cNvSpPr/>
      </dsp:nvSpPr>
      <dsp:spPr>
        <a:xfrm>
          <a:off x="0" y="1341842"/>
          <a:ext cx="2561303" cy="407745"/>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a:glow rad="101600">
            <a:schemeClr val="accent1">
              <a:satMod val="175000"/>
              <a:alpha val="40000"/>
            </a:schemeClr>
          </a:glo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Optická vlákna</a:t>
          </a:r>
          <a:endParaRPr lang="cs-CZ" sz="1700" kern="1200" dirty="0"/>
        </a:p>
      </dsp:txBody>
      <dsp:txXfrm>
        <a:off x="0" y="1341842"/>
        <a:ext cx="2561303" cy="407745"/>
      </dsp:txXfrm>
    </dsp:sp>
    <dsp:sp modelId="{ECDCA08E-3729-485F-AA67-A281E1309B77}">
      <dsp:nvSpPr>
        <dsp:cNvPr id="0" name=""/>
        <dsp:cNvSpPr/>
      </dsp:nvSpPr>
      <dsp:spPr>
        <a:xfrm>
          <a:off x="0" y="1749587"/>
          <a:ext cx="2561303" cy="281520"/>
        </a:xfrm>
        <a:prstGeom prst="rect">
          <a:avLst/>
        </a:prstGeom>
        <a:noFill/>
        <a:ln>
          <a:noFill/>
        </a:ln>
        <a:effectLst>
          <a:glow rad="101600">
            <a:schemeClr val="accent1">
              <a:satMod val="175000"/>
              <a:alpha val="40000"/>
            </a:schemeClr>
          </a:glow>
        </a:effectLst>
        <a:scene3d>
          <a:camera prst="orthographicFront"/>
          <a:lightRig rig="threePt" dir="t"/>
        </a:scene3d>
        <a:sp3d>
          <a:bevelT/>
        </a:sp3d>
      </dsp:spPr>
      <dsp:style>
        <a:lnRef idx="0">
          <a:scrgbClr r="0" g="0" b="0"/>
        </a:lnRef>
        <a:fillRef idx="0">
          <a:scrgbClr r="0" g="0" b="0"/>
        </a:fillRef>
        <a:effectRef idx="0">
          <a:scrgbClr r="0" g="0" b="0"/>
        </a:effectRef>
        <a:fontRef idx="minor"/>
      </dsp:style>
      <dsp:txBody>
        <a:bodyPr spcFirstLastPara="0" vert="horz" wrap="square" lIns="81321"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cs-CZ" sz="1300" kern="1200" dirty="0" smtClean="0"/>
            <a:t>Optický kabel</a:t>
          </a:r>
          <a:endParaRPr lang="cs-CZ" sz="1300" kern="1200" dirty="0"/>
        </a:p>
      </dsp:txBody>
      <dsp:txXfrm>
        <a:off x="0" y="1749587"/>
        <a:ext cx="2561303" cy="281520"/>
      </dsp:txXfrm>
    </dsp:sp>
    <dsp:sp modelId="{959987A3-BAEC-4793-89BC-DDEA8F9FA4B6}">
      <dsp:nvSpPr>
        <dsp:cNvPr id="0" name=""/>
        <dsp:cNvSpPr/>
      </dsp:nvSpPr>
      <dsp:spPr>
        <a:xfrm>
          <a:off x="0" y="2031107"/>
          <a:ext cx="2561303" cy="4077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a:glow rad="101600">
            <a:schemeClr val="accent1">
              <a:satMod val="175000"/>
              <a:alpha val="40000"/>
            </a:schemeClr>
          </a:glo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Bezdrátový přenos</a:t>
          </a:r>
          <a:endParaRPr lang="cs-CZ" sz="1700" kern="1200" dirty="0"/>
        </a:p>
      </dsp:txBody>
      <dsp:txXfrm>
        <a:off x="0" y="2031107"/>
        <a:ext cx="2561303" cy="407745"/>
      </dsp:txXfrm>
    </dsp:sp>
    <dsp:sp modelId="{EBB8E96B-956C-427C-A389-DDDDC44393F8}">
      <dsp:nvSpPr>
        <dsp:cNvPr id="0" name=""/>
        <dsp:cNvSpPr/>
      </dsp:nvSpPr>
      <dsp:spPr>
        <a:xfrm>
          <a:off x="0" y="2438852"/>
          <a:ext cx="2561303" cy="448672"/>
        </a:xfrm>
        <a:prstGeom prst="rect">
          <a:avLst/>
        </a:prstGeom>
        <a:noFill/>
        <a:ln>
          <a:noFill/>
        </a:ln>
        <a:effectLst>
          <a:glow rad="101600">
            <a:schemeClr val="accent1">
              <a:satMod val="175000"/>
              <a:alpha val="40000"/>
            </a:schemeClr>
          </a:glow>
        </a:effectLst>
        <a:scene3d>
          <a:camera prst="orthographicFront"/>
          <a:lightRig rig="threePt" dir="t"/>
        </a:scene3d>
        <a:sp3d>
          <a:bevelT/>
        </a:sp3d>
      </dsp:spPr>
      <dsp:style>
        <a:lnRef idx="0">
          <a:scrgbClr r="0" g="0" b="0"/>
        </a:lnRef>
        <a:fillRef idx="0">
          <a:scrgbClr r="0" g="0" b="0"/>
        </a:fillRef>
        <a:effectRef idx="0">
          <a:scrgbClr r="0" g="0" b="0"/>
        </a:effectRef>
        <a:fontRef idx="minor"/>
      </dsp:style>
      <dsp:txBody>
        <a:bodyPr spcFirstLastPara="0" vert="horz" wrap="square" lIns="81321"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cs-CZ" sz="1300" kern="1200" dirty="0" smtClean="0"/>
            <a:t>Rádiový signál</a:t>
          </a:r>
          <a:endParaRPr lang="cs-CZ" sz="1300" kern="1200" dirty="0"/>
        </a:p>
        <a:p>
          <a:pPr marL="114300" lvl="1" indent="-114300" algn="l" defTabSz="577850">
            <a:lnSpc>
              <a:spcPct val="90000"/>
            </a:lnSpc>
            <a:spcBef>
              <a:spcPct val="0"/>
            </a:spcBef>
            <a:spcAft>
              <a:spcPct val="20000"/>
            </a:spcAft>
            <a:buChar char="••"/>
          </a:pPr>
          <a:r>
            <a:rPr lang="cs-CZ" sz="1300" kern="1200" dirty="0" smtClean="0"/>
            <a:t>Optický signál (laser)</a:t>
          </a:r>
          <a:endParaRPr lang="cs-CZ" sz="1300" kern="1200" dirty="0"/>
        </a:p>
      </dsp:txBody>
      <dsp:txXfrm>
        <a:off x="0" y="2438852"/>
        <a:ext cx="2561303" cy="448672"/>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777FFC3-D8E7-40E5-B7E6-D75B794EF2A5}">
      <dsp:nvSpPr>
        <dsp:cNvPr id="0" name=""/>
        <dsp:cNvSpPr/>
      </dsp:nvSpPr>
      <dsp:spPr>
        <a:xfrm>
          <a:off x="813690" y="35103"/>
          <a:ext cx="1684987" cy="1684987"/>
        </a:xfrm>
        <a:prstGeom prst="ellipse">
          <a:avLst/>
        </a:prstGeom>
        <a:gradFill rotWithShape="0">
          <a:gsLst>
            <a:gs pos="0">
              <a:schemeClr val="accent2">
                <a:alpha val="50000"/>
                <a:hueOff val="0"/>
                <a:satOff val="0"/>
                <a:lumOff val="0"/>
                <a:alphaOff val="0"/>
                <a:shade val="51000"/>
                <a:satMod val="130000"/>
              </a:schemeClr>
            </a:gs>
            <a:gs pos="80000">
              <a:schemeClr val="accent2">
                <a:alpha val="50000"/>
                <a:hueOff val="0"/>
                <a:satOff val="0"/>
                <a:lumOff val="0"/>
                <a:alphaOff val="0"/>
                <a:shade val="93000"/>
                <a:satMod val="130000"/>
              </a:schemeClr>
            </a:gs>
            <a:gs pos="100000">
              <a:schemeClr val="accent2">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cs-CZ" sz="1300" kern="1200" dirty="0" smtClean="0"/>
            <a:t>Menší ztráty</a:t>
          </a:r>
          <a:endParaRPr lang="cs-CZ" sz="1300" kern="1200" dirty="0"/>
        </a:p>
      </dsp:txBody>
      <dsp:txXfrm>
        <a:off x="1038355" y="329976"/>
        <a:ext cx="1235657" cy="758244"/>
      </dsp:txXfrm>
    </dsp:sp>
    <dsp:sp modelId="{88174341-2196-40A0-A51A-2280F587505B}">
      <dsp:nvSpPr>
        <dsp:cNvPr id="0" name=""/>
        <dsp:cNvSpPr/>
      </dsp:nvSpPr>
      <dsp:spPr>
        <a:xfrm>
          <a:off x="1421689" y="1088220"/>
          <a:ext cx="1684987" cy="1684987"/>
        </a:xfrm>
        <a:prstGeom prst="ellipse">
          <a:avLst/>
        </a:prstGeom>
        <a:gradFill rotWithShape="0">
          <a:gsLst>
            <a:gs pos="0">
              <a:schemeClr val="accent2">
                <a:alpha val="50000"/>
                <a:hueOff val="2340759"/>
                <a:satOff val="-2919"/>
                <a:lumOff val="686"/>
                <a:alphaOff val="0"/>
                <a:shade val="51000"/>
                <a:satMod val="130000"/>
              </a:schemeClr>
            </a:gs>
            <a:gs pos="80000">
              <a:schemeClr val="accent2">
                <a:alpha val="50000"/>
                <a:hueOff val="2340759"/>
                <a:satOff val="-2919"/>
                <a:lumOff val="686"/>
                <a:alphaOff val="0"/>
                <a:shade val="93000"/>
                <a:satMod val="130000"/>
              </a:schemeClr>
            </a:gs>
            <a:gs pos="100000">
              <a:schemeClr val="accent2">
                <a:alpha val="50000"/>
                <a:hueOff val="2340759"/>
                <a:satOff val="-2919"/>
                <a:lumOff val="686"/>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cs-CZ" sz="1300" kern="1200" dirty="0" smtClean="0"/>
            <a:t>Odolné proti rušení</a:t>
          </a:r>
          <a:endParaRPr lang="cs-CZ" sz="1300" kern="1200" dirty="0"/>
        </a:p>
      </dsp:txBody>
      <dsp:txXfrm>
        <a:off x="1937015" y="1523509"/>
        <a:ext cx="1010992" cy="926742"/>
      </dsp:txXfrm>
    </dsp:sp>
    <dsp:sp modelId="{CBB16D37-9C7E-418C-A5A5-29CE961AFBCC}">
      <dsp:nvSpPr>
        <dsp:cNvPr id="0" name=""/>
        <dsp:cNvSpPr/>
      </dsp:nvSpPr>
      <dsp:spPr>
        <a:xfrm>
          <a:off x="205690" y="1088220"/>
          <a:ext cx="1684987" cy="1684987"/>
        </a:xfrm>
        <a:prstGeom prst="ellipse">
          <a:avLst/>
        </a:prstGeom>
        <a:gradFill rotWithShape="0">
          <a:gsLst>
            <a:gs pos="0">
              <a:schemeClr val="accent2">
                <a:alpha val="50000"/>
                <a:hueOff val="4681519"/>
                <a:satOff val="-5839"/>
                <a:lumOff val="1373"/>
                <a:alphaOff val="0"/>
                <a:shade val="51000"/>
                <a:satMod val="130000"/>
              </a:schemeClr>
            </a:gs>
            <a:gs pos="80000">
              <a:schemeClr val="accent2">
                <a:alpha val="50000"/>
                <a:hueOff val="4681519"/>
                <a:satOff val="-5839"/>
                <a:lumOff val="1373"/>
                <a:alphaOff val="0"/>
                <a:shade val="93000"/>
                <a:satMod val="130000"/>
              </a:schemeClr>
            </a:gs>
            <a:gs pos="100000">
              <a:schemeClr val="accent2">
                <a:alpha val="50000"/>
                <a:hueOff val="4681519"/>
                <a:satOff val="-5839"/>
                <a:lumOff val="1373"/>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cs-CZ" sz="1300" kern="1200" dirty="0" smtClean="0"/>
            <a:t>Ve svazcích se podílejí na rozvodu světla a obrazu</a:t>
          </a:r>
          <a:endParaRPr lang="cs-CZ" sz="1300" kern="1200" dirty="0"/>
        </a:p>
      </dsp:txBody>
      <dsp:txXfrm>
        <a:off x="364360" y="1523509"/>
        <a:ext cx="1010992" cy="926742"/>
      </dsp:txXfrm>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57A9157-0883-49AB-9B59-96CF1DFA70FA}">
      <dsp:nvSpPr>
        <dsp:cNvPr id="0" name=""/>
        <dsp:cNvSpPr/>
      </dsp:nvSpPr>
      <dsp:spPr>
        <a:xfrm>
          <a:off x="0" y="11522"/>
          <a:ext cx="4128120" cy="890431"/>
        </a:xfrm>
        <a:prstGeom prst="rect">
          <a:avLst/>
        </a:prstGeom>
        <a:gradFill rotWithShape="0">
          <a:gsLst>
            <a:gs pos="0">
              <a:schemeClr val="accent5">
                <a:shade val="90000"/>
                <a:hueOff val="0"/>
                <a:satOff val="0"/>
                <a:lumOff val="0"/>
                <a:alphaOff val="0"/>
                <a:tint val="50000"/>
                <a:satMod val="300000"/>
              </a:schemeClr>
            </a:gs>
            <a:gs pos="35000">
              <a:schemeClr val="accent5">
                <a:shade val="90000"/>
                <a:hueOff val="0"/>
                <a:satOff val="0"/>
                <a:lumOff val="0"/>
                <a:alphaOff val="0"/>
                <a:tint val="37000"/>
                <a:satMod val="300000"/>
              </a:schemeClr>
            </a:gs>
            <a:gs pos="100000">
              <a:schemeClr val="accent5">
                <a:shade val="90000"/>
                <a:hueOff val="0"/>
                <a:satOff val="0"/>
                <a:lumOff val="0"/>
                <a:alphaOff val="0"/>
                <a:tint val="15000"/>
                <a:satMod val="350000"/>
              </a:schemeClr>
            </a:gs>
          </a:gsLst>
          <a:lin ang="16200000" scaled="1"/>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cs-CZ" sz="3200" kern="1200" dirty="0" smtClean="0">
              <a:solidFill>
                <a:schemeClr val="tx2">
                  <a:lumMod val="75000"/>
                </a:schemeClr>
              </a:solidFill>
            </a:rPr>
            <a:t>Optické vlákno</a:t>
          </a:r>
          <a:endParaRPr lang="cs-CZ" sz="3200" kern="1200" dirty="0">
            <a:solidFill>
              <a:schemeClr val="tx2">
                <a:lumMod val="75000"/>
              </a:schemeClr>
            </a:solidFill>
          </a:endParaRPr>
        </a:p>
      </dsp:txBody>
      <dsp:txXfrm>
        <a:off x="0" y="11522"/>
        <a:ext cx="4128120" cy="890431"/>
      </dsp:txXfrm>
    </dsp:sp>
    <dsp:sp modelId="{9A231B04-66C8-4BA9-9532-B16E397D1B45}">
      <dsp:nvSpPr>
        <dsp:cNvPr id="0" name=""/>
        <dsp:cNvSpPr/>
      </dsp:nvSpPr>
      <dsp:spPr>
        <a:xfrm>
          <a:off x="2015" y="890431"/>
          <a:ext cx="1374696" cy="1869905"/>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Vhodné pro dlouhé vzdálenosti, světlo prochází s malým útlumem</a:t>
          </a:r>
          <a:endParaRPr lang="cs-CZ" sz="1500" kern="1200" dirty="0"/>
        </a:p>
      </dsp:txBody>
      <dsp:txXfrm>
        <a:off x="2015" y="890431"/>
        <a:ext cx="1374696" cy="1869905"/>
      </dsp:txXfrm>
    </dsp:sp>
    <dsp:sp modelId="{993EFC4C-FEF1-4E71-8358-7CB70129169E}">
      <dsp:nvSpPr>
        <dsp:cNvPr id="0" name=""/>
        <dsp:cNvSpPr/>
      </dsp:nvSpPr>
      <dsp:spPr>
        <a:xfrm>
          <a:off x="1376711" y="890431"/>
          <a:ext cx="1374696" cy="1869905"/>
        </a:xfrm>
        <a:prstGeom prst="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Každé vlákno může přenášet mnoho signálů, nastavením vhodné vlnové délky světla</a:t>
          </a:r>
          <a:endParaRPr lang="cs-CZ" sz="1500" kern="1200" dirty="0"/>
        </a:p>
      </dsp:txBody>
      <dsp:txXfrm>
        <a:off x="1376711" y="890431"/>
        <a:ext cx="1374696" cy="1869905"/>
      </dsp:txXfrm>
    </dsp:sp>
    <dsp:sp modelId="{6AB27266-D302-49FE-94D5-18E73A9B0F0A}">
      <dsp:nvSpPr>
        <dsp:cNvPr id="0" name=""/>
        <dsp:cNvSpPr/>
      </dsp:nvSpPr>
      <dsp:spPr>
        <a:xfrm>
          <a:off x="2751408" y="890431"/>
          <a:ext cx="1374696" cy="1869905"/>
        </a:xfrm>
        <a:prstGeom prst="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Optické kabely nejsou elektricky vodivé, ochrana elektrického zařízení proti přepětí, …</a:t>
          </a:r>
          <a:endParaRPr lang="cs-CZ" sz="1500" kern="1200" dirty="0"/>
        </a:p>
      </dsp:txBody>
      <dsp:txXfrm>
        <a:off x="2751408" y="890431"/>
        <a:ext cx="1374696" cy="1869905"/>
      </dsp:txXfrm>
    </dsp:sp>
    <dsp:sp modelId="{619D6BC8-D051-4A5A-8034-4ED4B62B7F0B}">
      <dsp:nvSpPr>
        <dsp:cNvPr id="0" name=""/>
        <dsp:cNvSpPr/>
      </dsp:nvSpPr>
      <dsp:spPr>
        <a:xfrm>
          <a:off x="0" y="2760336"/>
          <a:ext cx="4128120" cy="207767"/>
        </a:xfrm>
        <a:prstGeom prst="rect">
          <a:avLst/>
        </a:prstGeom>
        <a:gradFill rotWithShape="0">
          <a:gsLst>
            <a:gs pos="0">
              <a:schemeClr val="accent5">
                <a:shade val="90000"/>
                <a:hueOff val="0"/>
                <a:satOff val="0"/>
                <a:lumOff val="0"/>
                <a:alphaOff val="0"/>
                <a:tint val="50000"/>
                <a:satMod val="300000"/>
              </a:schemeClr>
            </a:gs>
            <a:gs pos="35000">
              <a:schemeClr val="accent5">
                <a:shade val="90000"/>
                <a:hueOff val="0"/>
                <a:satOff val="0"/>
                <a:lumOff val="0"/>
                <a:alphaOff val="0"/>
                <a:tint val="37000"/>
                <a:satMod val="300000"/>
              </a:schemeClr>
            </a:gs>
            <a:gs pos="100000">
              <a:schemeClr val="accent5">
                <a:shade val="90000"/>
                <a:hueOff val="0"/>
                <a:satOff val="0"/>
                <a:lumOff val="0"/>
                <a:alphaOff val="0"/>
                <a:tint val="15000"/>
                <a:satMod val="350000"/>
              </a:schemeClr>
            </a:gs>
          </a:gsLst>
          <a:lin ang="16200000" scaled="1"/>
        </a:gradFill>
        <a:ln>
          <a:noFill/>
        </a:ln>
        <a:effectLst/>
        <a:scene3d>
          <a:camera prst="orthographicFront"/>
          <a:lightRig rig="flat" dir="t"/>
        </a:scene3d>
        <a:sp3d z="-190500" extrusionH="12700" prstMaterial="plastic">
          <a:bevelT w="50800" h="50800"/>
        </a:sp3d>
      </dsp:spPr>
      <dsp:style>
        <a:lnRef idx="0">
          <a:scrgbClr r="0" g="0" b="0"/>
        </a:lnRef>
        <a:fillRef idx="2">
          <a:scrgbClr r="0" g="0" b="0"/>
        </a:fillRef>
        <a:effectRef idx="0">
          <a:scrgbClr r="0" g="0" b="0"/>
        </a:effectRef>
        <a:fontRef idx="minor"/>
      </dsp:style>
    </dsp:sp>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390D8E4-F420-46B5-8DE8-92C4238D207A}">
      <dsp:nvSpPr>
        <dsp:cNvPr id="0" name=""/>
        <dsp:cNvSpPr/>
      </dsp:nvSpPr>
      <dsp:spPr>
        <a:xfrm>
          <a:off x="300578" y="425"/>
          <a:ext cx="1243502" cy="123434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cs-CZ" sz="1400" b="0" kern="1200" dirty="0" smtClean="0"/>
            <a:t>Modulační signál</a:t>
          </a:r>
          <a:endParaRPr lang="cs-CZ" sz="1400" b="0" kern="1200" dirty="0"/>
        </a:p>
      </dsp:txBody>
      <dsp:txXfrm>
        <a:off x="300578" y="425"/>
        <a:ext cx="1243502" cy="1234349"/>
      </dsp:txXfrm>
    </dsp:sp>
    <dsp:sp modelId="{BCC389D5-C007-4115-AC29-67C2A41986D0}">
      <dsp:nvSpPr>
        <dsp:cNvPr id="0" name=""/>
        <dsp:cNvSpPr/>
      </dsp:nvSpPr>
      <dsp:spPr>
        <a:xfrm>
          <a:off x="738888" y="1286138"/>
          <a:ext cx="366882" cy="366882"/>
        </a:xfrm>
        <a:prstGeom prst="mathPlus">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cs-CZ" sz="600" kern="1200"/>
        </a:p>
      </dsp:txBody>
      <dsp:txXfrm>
        <a:off x="738888" y="1286138"/>
        <a:ext cx="366882" cy="366882"/>
      </dsp:txXfrm>
    </dsp:sp>
    <dsp:sp modelId="{C4C24E0B-337D-4B24-B33D-31DDA22CC859}">
      <dsp:nvSpPr>
        <dsp:cNvPr id="0" name=""/>
        <dsp:cNvSpPr/>
      </dsp:nvSpPr>
      <dsp:spPr>
        <a:xfrm>
          <a:off x="489338" y="1704383"/>
          <a:ext cx="865980" cy="815471"/>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cs-CZ" sz="1700" kern="1200" dirty="0" smtClean="0"/>
            <a:t>Nosný signál</a:t>
          </a:r>
          <a:endParaRPr lang="cs-CZ" sz="1700" kern="1200" dirty="0"/>
        </a:p>
      </dsp:txBody>
      <dsp:txXfrm>
        <a:off x="489338" y="1704383"/>
        <a:ext cx="865980" cy="815471"/>
      </dsp:txXfrm>
    </dsp:sp>
    <dsp:sp modelId="{B604282B-FC0F-419C-A614-F3F1616AAAA4}">
      <dsp:nvSpPr>
        <dsp:cNvPr id="0" name=""/>
        <dsp:cNvSpPr/>
      </dsp:nvSpPr>
      <dsp:spPr>
        <a:xfrm>
          <a:off x="1638963" y="1142484"/>
          <a:ext cx="201152" cy="235310"/>
        </a:xfrm>
        <a:prstGeom prst="rightArrow">
          <a:avLst>
            <a:gd name="adj1" fmla="val 60000"/>
            <a:gd name="adj2" fmla="val 5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cs-CZ" sz="1000" kern="1200"/>
        </a:p>
      </dsp:txBody>
      <dsp:txXfrm>
        <a:off x="1638963" y="1142484"/>
        <a:ext cx="201152" cy="235310"/>
      </dsp:txXfrm>
    </dsp:sp>
    <dsp:sp modelId="{967154C5-C3D2-4334-9431-B3931404526A}">
      <dsp:nvSpPr>
        <dsp:cNvPr id="0" name=""/>
        <dsp:cNvSpPr/>
      </dsp:nvSpPr>
      <dsp:spPr>
        <a:xfrm>
          <a:off x="1923613" y="516096"/>
          <a:ext cx="1471880" cy="1488086"/>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cs-CZ" sz="1400" kern="1200" dirty="0" smtClean="0"/>
            <a:t>Modulovaný signál</a:t>
          </a:r>
          <a:endParaRPr lang="cs-CZ" sz="1400" kern="1200" dirty="0"/>
        </a:p>
      </dsp:txBody>
      <dsp:txXfrm>
        <a:off x="1923613" y="516096"/>
        <a:ext cx="1471880" cy="1488086"/>
      </dsp:txXfrm>
    </dsp:sp>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453A649-C24C-42E3-A59F-3E32FAFD403D}">
      <dsp:nvSpPr>
        <dsp:cNvPr id="0" name=""/>
        <dsp:cNvSpPr/>
      </dsp:nvSpPr>
      <dsp:spPr>
        <a:xfrm>
          <a:off x="0" y="313721"/>
          <a:ext cx="2592288" cy="907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01190" tIns="249936" rIns="201190" bIns="85344" numCol="1" spcCol="1270" anchor="t" anchorCtr="0">
          <a:noAutofit/>
        </a:bodyPr>
        <a:lstStyle/>
        <a:p>
          <a:pPr marL="114300" lvl="1" indent="-114300" algn="l" defTabSz="533400">
            <a:lnSpc>
              <a:spcPct val="90000"/>
            </a:lnSpc>
            <a:spcBef>
              <a:spcPct val="0"/>
            </a:spcBef>
            <a:spcAft>
              <a:spcPct val="15000"/>
            </a:spcAft>
            <a:buChar char="••"/>
          </a:pPr>
          <a:r>
            <a:rPr lang="cs-CZ" sz="1200" kern="1200" dirty="0" smtClean="0"/>
            <a:t>VKV</a:t>
          </a:r>
          <a:endParaRPr lang="cs-CZ" sz="1200" kern="1200" dirty="0"/>
        </a:p>
        <a:p>
          <a:pPr marL="114300" lvl="1" indent="-114300" algn="l" defTabSz="533400">
            <a:lnSpc>
              <a:spcPct val="90000"/>
            </a:lnSpc>
            <a:spcBef>
              <a:spcPct val="0"/>
            </a:spcBef>
            <a:spcAft>
              <a:spcPct val="15000"/>
            </a:spcAft>
            <a:buChar char="••"/>
          </a:pPr>
          <a:r>
            <a:rPr lang="cs-CZ" sz="1200" kern="1200" dirty="0" smtClean="0"/>
            <a:t>KV</a:t>
          </a:r>
          <a:endParaRPr lang="cs-CZ" sz="1200" kern="1200" dirty="0"/>
        </a:p>
        <a:p>
          <a:pPr marL="114300" lvl="1" indent="-114300" algn="l" defTabSz="533400">
            <a:lnSpc>
              <a:spcPct val="90000"/>
            </a:lnSpc>
            <a:spcBef>
              <a:spcPct val="0"/>
            </a:spcBef>
            <a:spcAft>
              <a:spcPct val="15000"/>
            </a:spcAft>
            <a:buChar char="••"/>
          </a:pPr>
          <a:r>
            <a:rPr lang="cs-CZ" sz="1200" kern="1200" dirty="0" smtClean="0"/>
            <a:t>SV</a:t>
          </a:r>
          <a:endParaRPr lang="cs-CZ" sz="1200" kern="1200" dirty="0"/>
        </a:p>
      </dsp:txBody>
      <dsp:txXfrm>
        <a:off x="0" y="313721"/>
        <a:ext cx="2592288" cy="907200"/>
      </dsp:txXfrm>
    </dsp:sp>
    <dsp:sp modelId="{65F51AE3-E9DF-4655-97CA-4C29D09178B7}">
      <dsp:nvSpPr>
        <dsp:cNvPr id="0" name=""/>
        <dsp:cNvSpPr/>
      </dsp:nvSpPr>
      <dsp:spPr>
        <a:xfrm>
          <a:off x="129614" y="136601"/>
          <a:ext cx="1814601" cy="35424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8" tIns="0" rIns="68588" bIns="0" numCol="1" spcCol="1270" anchor="ctr" anchorCtr="0">
          <a:noAutofit/>
        </a:bodyPr>
        <a:lstStyle/>
        <a:p>
          <a:pPr lvl="0" algn="l" defTabSz="533400">
            <a:lnSpc>
              <a:spcPct val="90000"/>
            </a:lnSpc>
            <a:spcBef>
              <a:spcPct val="0"/>
            </a:spcBef>
            <a:spcAft>
              <a:spcPct val="35000"/>
            </a:spcAft>
          </a:pPr>
          <a:r>
            <a:rPr lang="cs-CZ" sz="1200" kern="1200" dirty="0" smtClean="0"/>
            <a:t>Rozhlasový signál</a:t>
          </a:r>
          <a:endParaRPr lang="cs-CZ" sz="1200" kern="1200" dirty="0"/>
        </a:p>
      </dsp:txBody>
      <dsp:txXfrm>
        <a:off x="129614" y="136601"/>
        <a:ext cx="1814601" cy="354240"/>
      </dsp:txXfrm>
    </dsp:sp>
    <dsp:sp modelId="{3C6504CF-4ACE-460F-976A-96D0CC222431}">
      <dsp:nvSpPr>
        <dsp:cNvPr id="0" name=""/>
        <dsp:cNvSpPr/>
      </dsp:nvSpPr>
      <dsp:spPr>
        <a:xfrm>
          <a:off x="0" y="1462842"/>
          <a:ext cx="2592288" cy="699300"/>
        </a:xfrm>
        <a:prstGeom prst="rect">
          <a:avLst/>
        </a:prstGeom>
        <a:solidFill>
          <a:schemeClr val="lt1">
            <a:alpha val="90000"/>
            <a:hueOff val="0"/>
            <a:satOff val="0"/>
            <a:lumOff val="0"/>
            <a:alphaOff val="0"/>
          </a:schemeClr>
        </a:solidFill>
        <a:ln w="9525" cap="flat" cmpd="sng" algn="ctr">
          <a:solidFill>
            <a:schemeClr val="accent3">
              <a:hueOff val="2812566"/>
              <a:satOff val="-4220"/>
              <a:lumOff val="-68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01190" tIns="249936" rIns="201190" bIns="85344" numCol="1" spcCol="1270" anchor="t" anchorCtr="0">
          <a:noAutofit/>
        </a:bodyPr>
        <a:lstStyle/>
        <a:p>
          <a:pPr marL="114300" lvl="1" indent="-114300" algn="l" defTabSz="533400">
            <a:lnSpc>
              <a:spcPct val="90000"/>
            </a:lnSpc>
            <a:spcBef>
              <a:spcPct val="0"/>
            </a:spcBef>
            <a:spcAft>
              <a:spcPct val="15000"/>
            </a:spcAft>
            <a:buChar char="••"/>
          </a:pPr>
          <a:r>
            <a:rPr lang="cs-CZ" sz="1200" kern="1200" dirty="0" smtClean="0"/>
            <a:t>UHF</a:t>
          </a:r>
          <a:endParaRPr lang="cs-CZ" sz="1200" kern="1200" dirty="0"/>
        </a:p>
        <a:p>
          <a:pPr marL="114300" lvl="1" indent="-114300" algn="l" defTabSz="533400">
            <a:lnSpc>
              <a:spcPct val="90000"/>
            </a:lnSpc>
            <a:spcBef>
              <a:spcPct val="0"/>
            </a:spcBef>
            <a:spcAft>
              <a:spcPct val="15000"/>
            </a:spcAft>
            <a:buChar char="••"/>
          </a:pPr>
          <a:r>
            <a:rPr lang="cs-CZ" sz="1200" kern="1200" dirty="0" smtClean="0"/>
            <a:t>DVB-T, DVB-S, DVB-C, IPTV</a:t>
          </a:r>
          <a:endParaRPr lang="cs-CZ" sz="1200" kern="1200" dirty="0"/>
        </a:p>
      </dsp:txBody>
      <dsp:txXfrm>
        <a:off x="0" y="1462842"/>
        <a:ext cx="2592288" cy="699300"/>
      </dsp:txXfrm>
    </dsp:sp>
    <dsp:sp modelId="{4E900E40-807A-430C-9CA4-F36EDF75BD23}">
      <dsp:nvSpPr>
        <dsp:cNvPr id="0" name=""/>
        <dsp:cNvSpPr/>
      </dsp:nvSpPr>
      <dsp:spPr>
        <a:xfrm>
          <a:off x="129614" y="1285722"/>
          <a:ext cx="1814601" cy="354240"/>
        </a:xfrm>
        <a:prstGeom prst="round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8" tIns="0" rIns="68588" bIns="0" numCol="1" spcCol="1270" anchor="ctr" anchorCtr="0">
          <a:noAutofit/>
        </a:bodyPr>
        <a:lstStyle/>
        <a:p>
          <a:pPr lvl="0" algn="l" defTabSz="533400">
            <a:lnSpc>
              <a:spcPct val="90000"/>
            </a:lnSpc>
            <a:spcBef>
              <a:spcPct val="0"/>
            </a:spcBef>
            <a:spcAft>
              <a:spcPct val="35000"/>
            </a:spcAft>
          </a:pPr>
          <a:r>
            <a:rPr lang="cs-CZ" sz="1200" kern="1200" dirty="0" smtClean="0"/>
            <a:t>Televizní signál</a:t>
          </a:r>
          <a:endParaRPr lang="cs-CZ" sz="1200" kern="1200" dirty="0"/>
        </a:p>
      </dsp:txBody>
      <dsp:txXfrm>
        <a:off x="129614" y="1285722"/>
        <a:ext cx="1814601" cy="354240"/>
      </dsp:txXfrm>
    </dsp:sp>
    <dsp:sp modelId="{53757F60-AF3E-407D-AB1C-7C5675CB2E9D}">
      <dsp:nvSpPr>
        <dsp:cNvPr id="0" name=""/>
        <dsp:cNvSpPr/>
      </dsp:nvSpPr>
      <dsp:spPr>
        <a:xfrm>
          <a:off x="0" y="2404062"/>
          <a:ext cx="2592288" cy="699300"/>
        </a:xfrm>
        <a:prstGeom prst="rect">
          <a:avLst/>
        </a:prstGeom>
        <a:solidFill>
          <a:schemeClr val="lt1">
            <a:alpha val="90000"/>
            <a:hueOff val="0"/>
            <a:satOff val="0"/>
            <a:lumOff val="0"/>
            <a:alphaOff val="0"/>
          </a:schemeClr>
        </a:solidFill>
        <a:ln w="9525" cap="flat" cmpd="sng" algn="ctr">
          <a:solidFill>
            <a:schemeClr val="accent3">
              <a:hueOff val="5625132"/>
              <a:satOff val="-8440"/>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01190" tIns="249936" rIns="201190" bIns="85344" numCol="1" spcCol="1270" anchor="t" anchorCtr="0">
          <a:noAutofit/>
        </a:bodyPr>
        <a:lstStyle/>
        <a:p>
          <a:pPr marL="114300" lvl="1" indent="-114300" algn="l" defTabSz="533400">
            <a:lnSpc>
              <a:spcPct val="90000"/>
            </a:lnSpc>
            <a:spcBef>
              <a:spcPct val="0"/>
            </a:spcBef>
            <a:spcAft>
              <a:spcPct val="15000"/>
            </a:spcAft>
            <a:buChar char="••"/>
          </a:pPr>
          <a:r>
            <a:rPr lang="cs-CZ" sz="1200" kern="1200" dirty="0" smtClean="0"/>
            <a:t>Pásmo 900 MHz</a:t>
          </a:r>
          <a:endParaRPr lang="cs-CZ" sz="1200" kern="1200" dirty="0"/>
        </a:p>
        <a:p>
          <a:pPr marL="114300" lvl="1" indent="-114300" algn="l" defTabSz="533400">
            <a:lnSpc>
              <a:spcPct val="90000"/>
            </a:lnSpc>
            <a:spcBef>
              <a:spcPct val="0"/>
            </a:spcBef>
            <a:spcAft>
              <a:spcPct val="15000"/>
            </a:spcAft>
            <a:buChar char="••"/>
          </a:pPr>
          <a:r>
            <a:rPr lang="cs-CZ" sz="1200" kern="1200" dirty="0" smtClean="0"/>
            <a:t>Pásmo 1800 MHz</a:t>
          </a:r>
          <a:endParaRPr lang="cs-CZ" sz="1200" kern="1200" dirty="0"/>
        </a:p>
      </dsp:txBody>
      <dsp:txXfrm>
        <a:off x="0" y="2404062"/>
        <a:ext cx="2592288" cy="699300"/>
      </dsp:txXfrm>
    </dsp:sp>
    <dsp:sp modelId="{EA955DF6-18BF-49B6-A3FC-FCC05128F42A}">
      <dsp:nvSpPr>
        <dsp:cNvPr id="0" name=""/>
        <dsp:cNvSpPr/>
      </dsp:nvSpPr>
      <dsp:spPr>
        <a:xfrm>
          <a:off x="129614" y="2226942"/>
          <a:ext cx="1814601" cy="354240"/>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8" tIns="0" rIns="68588" bIns="0" numCol="1" spcCol="1270" anchor="ctr" anchorCtr="0">
          <a:noAutofit/>
        </a:bodyPr>
        <a:lstStyle/>
        <a:p>
          <a:pPr lvl="0" algn="l" defTabSz="533400">
            <a:lnSpc>
              <a:spcPct val="90000"/>
            </a:lnSpc>
            <a:spcBef>
              <a:spcPct val="0"/>
            </a:spcBef>
            <a:spcAft>
              <a:spcPct val="35000"/>
            </a:spcAft>
          </a:pPr>
          <a:r>
            <a:rPr lang="cs-CZ" sz="1200" kern="1200" dirty="0" smtClean="0"/>
            <a:t>Mobilní telefon</a:t>
          </a:r>
          <a:endParaRPr lang="cs-CZ" sz="1200" kern="1200" dirty="0"/>
        </a:p>
      </dsp:txBody>
      <dsp:txXfrm>
        <a:off x="129614" y="2226942"/>
        <a:ext cx="1814601" cy="354240"/>
      </dsp:txXfrm>
    </dsp:sp>
    <dsp:sp modelId="{AEC2C6D4-EA60-4B38-9F5A-A97AE6A11DC0}">
      <dsp:nvSpPr>
        <dsp:cNvPr id="0" name=""/>
        <dsp:cNvSpPr/>
      </dsp:nvSpPr>
      <dsp:spPr>
        <a:xfrm>
          <a:off x="0" y="3345281"/>
          <a:ext cx="2592288" cy="510300"/>
        </a:xfrm>
        <a:prstGeom prst="rect">
          <a:avLst/>
        </a:prstGeom>
        <a:solidFill>
          <a:schemeClr val="lt1">
            <a:alpha val="90000"/>
            <a:hueOff val="0"/>
            <a:satOff val="0"/>
            <a:lumOff val="0"/>
            <a:alphaOff val="0"/>
          </a:schemeClr>
        </a:solidFill>
        <a:ln w="9525" cap="flat" cmpd="sng" algn="ctr">
          <a:solidFill>
            <a:schemeClr val="accent3">
              <a:hueOff val="8437698"/>
              <a:satOff val="-12660"/>
              <a:lumOff val="-205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01190" tIns="249936" rIns="201190" bIns="85344" numCol="1" spcCol="1270" anchor="t" anchorCtr="0">
          <a:noAutofit/>
        </a:bodyPr>
        <a:lstStyle/>
        <a:p>
          <a:pPr marL="114300" lvl="1" indent="-114300" algn="l" defTabSz="533400">
            <a:lnSpc>
              <a:spcPct val="90000"/>
            </a:lnSpc>
            <a:spcBef>
              <a:spcPct val="0"/>
            </a:spcBef>
            <a:spcAft>
              <a:spcPct val="15000"/>
            </a:spcAft>
            <a:buChar char="••"/>
          </a:pPr>
          <a:r>
            <a:rPr lang="cs-CZ" sz="1200" kern="1200" dirty="0" smtClean="0"/>
            <a:t>ADSL</a:t>
          </a:r>
          <a:endParaRPr lang="cs-CZ" sz="1200" kern="1200" dirty="0"/>
        </a:p>
      </dsp:txBody>
      <dsp:txXfrm>
        <a:off x="0" y="3345281"/>
        <a:ext cx="2592288" cy="510300"/>
      </dsp:txXfrm>
    </dsp:sp>
    <dsp:sp modelId="{B067C3E1-212B-410E-90B3-DEFA29336EA9}">
      <dsp:nvSpPr>
        <dsp:cNvPr id="0" name=""/>
        <dsp:cNvSpPr/>
      </dsp:nvSpPr>
      <dsp:spPr>
        <a:xfrm>
          <a:off x="129614" y="3168161"/>
          <a:ext cx="1814601" cy="354240"/>
        </a:xfrm>
        <a:prstGeom prst="round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8" tIns="0" rIns="68588" bIns="0" numCol="1" spcCol="1270" anchor="ctr" anchorCtr="0">
          <a:noAutofit/>
        </a:bodyPr>
        <a:lstStyle/>
        <a:p>
          <a:pPr lvl="0" algn="l" defTabSz="533400">
            <a:lnSpc>
              <a:spcPct val="90000"/>
            </a:lnSpc>
            <a:spcBef>
              <a:spcPct val="0"/>
            </a:spcBef>
            <a:spcAft>
              <a:spcPct val="35000"/>
            </a:spcAft>
          </a:pPr>
          <a:r>
            <a:rPr lang="cs-CZ" sz="1200" kern="1200" dirty="0" smtClean="0">
              <a:solidFill>
                <a:schemeClr val="bg1"/>
              </a:solidFill>
            </a:rPr>
            <a:t>Modemy</a:t>
          </a:r>
          <a:endParaRPr lang="cs-CZ" sz="1200" kern="1200" dirty="0">
            <a:solidFill>
              <a:schemeClr val="bg1"/>
            </a:solidFill>
          </a:endParaRPr>
        </a:p>
      </dsp:txBody>
      <dsp:txXfrm>
        <a:off x="129614" y="3168161"/>
        <a:ext cx="1814601" cy="354240"/>
      </dsp:txXfrm>
    </dsp:sp>
    <dsp:sp modelId="{29F983C9-2331-49B8-9E10-B836E92C863E}">
      <dsp:nvSpPr>
        <dsp:cNvPr id="0" name=""/>
        <dsp:cNvSpPr/>
      </dsp:nvSpPr>
      <dsp:spPr>
        <a:xfrm>
          <a:off x="0" y="4097502"/>
          <a:ext cx="2592288" cy="302400"/>
        </a:xfrm>
        <a:prstGeom prst="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69152E65-5FDC-492A-8F1F-A9FFBA2FCCEE}">
      <dsp:nvSpPr>
        <dsp:cNvPr id="0" name=""/>
        <dsp:cNvSpPr/>
      </dsp:nvSpPr>
      <dsp:spPr>
        <a:xfrm>
          <a:off x="129614" y="3920381"/>
          <a:ext cx="1814601" cy="35424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8" tIns="0" rIns="68588" bIns="0" numCol="1" spcCol="1270" anchor="ctr" anchorCtr="0">
          <a:noAutofit/>
        </a:bodyPr>
        <a:lstStyle/>
        <a:p>
          <a:pPr lvl="0" algn="l" defTabSz="533400">
            <a:lnSpc>
              <a:spcPct val="90000"/>
            </a:lnSpc>
            <a:spcBef>
              <a:spcPct val="0"/>
            </a:spcBef>
            <a:spcAft>
              <a:spcPct val="35000"/>
            </a:spcAft>
          </a:pPr>
          <a:r>
            <a:rPr lang="cs-CZ" sz="1200" kern="1200" dirty="0" smtClean="0">
              <a:solidFill>
                <a:schemeClr val="bg1"/>
              </a:solidFill>
            </a:rPr>
            <a:t>Satelitní přijímače</a:t>
          </a:r>
          <a:endParaRPr lang="cs-CZ" sz="1200" kern="1200" dirty="0">
            <a:solidFill>
              <a:schemeClr val="bg1"/>
            </a:solidFill>
          </a:endParaRPr>
        </a:p>
      </dsp:txBody>
      <dsp:txXfrm>
        <a:off x="129614" y="3920381"/>
        <a:ext cx="1814601" cy="354240"/>
      </dsp:txXfrm>
    </dsp:sp>
  </dsp:spTree>
</dsp:drawing>
</file>

<file path=ppt/diagrams/drawing9.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E5B7D1C-FB56-43A6-8241-1BE6FB94A10E}">
      <dsp:nvSpPr>
        <dsp:cNvPr id="0" name=""/>
        <dsp:cNvSpPr/>
      </dsp:nvSpPr>
      <dsp:spPr>
        <a:xfrm>
          <a:off x="331211" y="0"/>
          <a:ext cx="3753729" cy="2464048"/>
        </a:xfrm>
        <a:prstGeom prst="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88AC2644-3CBD-4CB7-B7D1-AE91C496C05B}">
      <dsp:nvSpPr>
        <dsp:cNvPr id="0" name=""/>
        <dsp:cNvSpPr/>
      </dsp:nvSpPr>
      <dsp:spPr>
        <a:xfrm>
          <a:off x="149648" y="739214"/>
          <a:ext cx="1324845" cy="985619"/>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cs-CZ" sz="1700" kern="1200" dirty="0" smtClean="0"/>
            <a:t>Výběr přenosové cesty</a:t>
          </a:r>
          <a:endParaRPr lang="cs-CZ" sz="1700" kern="1200" dirty="0"/>
        </a:p>
      </dsp:txBody>
      <dsp:txXfrm>
        <a:off x="149648" y="739214"/>
        <a:ext cx="1324845" cy="985619"/>
      </dsp:txXfrm>
    </dsp:sp>
    <dsp:sp modelId="{653C3DC0-313F-469C-8FBF-00EFC84DD1B2}">
      <dsp:nvSpPr>
        <dsp:cNvPr id="0" name=""/>
        <dsp:cNvSpPr/>
      </dsp:nvSpPr>
      <dsp:spPr>
        <a:xfrm>
          <a:off x="1545653" y="739214"/>
          <a:ext cx="1324845" cy="985619"/>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cs-CZ" sz="1700" kern="1200" dirty="0" smtClean="0"/>
            <a:t>Nosný signál o vhodné frekvenci</a:t>
          </a:r>
          <a:endParaRPr lang="cs-CZ" sz="1700" kern="1200" dirty="0"/>
        </a:p>
      </dsp:txBody>
      <dsp:txXfrm>
        <a:off x="1545653" y="739214"/>
        <a:ext cx="1324845" cy="985619"/>
      </dsp:txXfrm>
    </dsp:sp>
    <dsp:sp modelId="{77B0E005-0A4F-401D-9F8D-F4C0BEC87FE9}">
      <dsp:nvSpPr>
        <dsp:cNvPr id="0" name=""/>
        <dsp:cNvSpPr/>
      </dsp:nvSpPr>
      <dsp:spPr>
        <a:xfrm>
          <a:off x="2941657" y="739214"/>
          <a:ext cx="1324845" cy="985619"/>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cs-CZ" sz="1700" kern="1200" dirty="0" smtClean="0"/>
            <a:t>Záznam informace </a:t>
          </a:r>
          <a:endParaRPr lang="cs-CZ" sz="1700" kern="1200" dirty="0"/>
        </a:p>
      </dsp:txBody>
      <dsp:txXfrm>
        <a:off x="2941657" y="739214"/>
        <a:ext cx="1324845" cy="985619"/>
      </dsp:txXfrm>
    </dsp:sp>
  </dsp:spTree>
</dsp:drawing>
</file>

<file path=ppt/diagrams/drawing10.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C35DF1-274B-495A-81D0-24F3D9CB182E}">
      <dsp:nvSpPr>
        <dsp:cNvPr id="0" name=""/>
        <dsp:cNvSpPr/>
      </dsp:nvSpPr>
      <dsp:spPr>
        <a:xfrm>
          <a:off x="384326" y="608585"/>
          <a:ext cx="720198" cy="4803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cs-CZ" sz="1100" kern="1200" dirty="0" smtClean="0"/>
            <a:t>8 kHz</a:t>
          </a:r>
          <a:endParaRPr lang="cs-CZ" sz="1100" kern="1200" dirty="0"/>
        </a:p>
      </dsp:txBody>
      <dsp:txXfrm>
        <a:off x="499558" y="608585"/>
        <a:ext cx="604967" cy="480372"/>
      </dsp:txXfrm>
    </dsp:sp>
    <dsp:sp modelId="{8A6C50E9-B5D9-4DB9-9FDD-7819CD3ED54A}">
      <dsp:nvSpPr>
        <dsp:cNvPr id="0" name=""/>
        <dsp:cNvSpPr/>
      </dsp:nvSpPr>
      <dsp:spPr>
        <a:xfrm>
          <a:off x="220" y="78909"/>
          <a:ext cx="683502" cy="64405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cs-CZ" sz="1300" kern="1200" dirty="0" smtClean="0"/>
            <a:t>telefon</a:t>
          </a:r>
          <a:endParaRPr lang="cs-CZ" sz="1300" kern="1200" dirty="0"/>
        </a:p>
      </dsp:txBody>
      <dsp:txXfrm>
        <a:off x="220" y="78909"/>
        <a:ext cx="683502" cy="644059"/>
      </dsp:txXfrm>
    </dsp:sp>
    <dsp:sp modelId="{92DACEFA-3D14-4DFD-BFAC-04CA8FB9180A}">
      <dsp:nvSpPr>
        <dsp:cNvPr id="0" name=""/>
        <dsp:cNvSpPr/>
      </dsp:nvSpPr>
      <dsp:spPr>
        <a:xfrm>
          <a:off x="1788028" y="608585"/>
          <a:ext cx="720198" cy="4803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0" tIns="78232" rIns="78232" bIns="78232" numCol="1" spcCol="1270" anchor="ctr" anchorCtr="0">
          <a:noAutofit/>
        </a:bodyPr>
        <a:lstStyle/>
        <a:p>
          <a:pPr lvl="0" algn="l" defTabSz="488950">
            <a:lnSpc>
              <a:spcPct val="90000"/>
            </a:lnSpc>
            <a:spcBef>
              <a:spcPct val="0"/>
            </a:spcBef>
            <a:spcAft>
              <a:spcPct val="35000"/>
            </a:spcAft>
          </a:pPr>
          <a:r>
            <a:rPr lang="cs-CZ" sz="1100" kern="1200" dirty="0" smtClean="0"/>
            <a:t>44,1 kHz</a:t>
          </a:r>
          <a:endParaRPr lang="cs-CZ" sz="1100" kern="1200" dirty="0"/>
        </a:p>
      </dsp:txBody>
      <dsp:txXfrm>
        <a:off x="1903260" y="608585"/>
        <a:ext cx="604967" cy="480372"/>
      </dsp:txXfrm>
    </dsp:sp>
    <dsp:sp modelId="{3D0D8C6A-3AFC-4ABE-9507-9DC26D010850}">
      <dsp:nvSpPr>
        <dsp:cNvPr id="0" name=""/>
        <dsp:cNvSpPr/>
      </dsp:nvSpPr>
      <dsp:spPr>
        <a:xfrm>
          <a:off x="1403922" y="78909"/>
          <a:ext cx="651909" cy="661401"/>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cs-CZ" sz="1300" kern="1200" dirty="0" smtClean="0"/>
            <a:t>Audio CD</a:t>
          </a:r>
          <a:endParaRPr lang="cs-CZ" sz="1300" kern="1200" dirty="0"/>
        </a:p>
      </dsp:txBody>
      <dsp:txXfrm>
        <a:off x="1403922" y="78909"/>
        <a:ext cx="651909" cy="6614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D4E44723-5FC8-4625-81CB-7C9971CA2F35}" type="datetimeFigureOut">
              <a:rPr lang="cs-CZ"/>
              <a:pPr>
                <a:defRPr/>
              </a:pPr>
              <a:t>10.5.2013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3F7642D-9525-4AF8-9623-B1092B36E373}"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5F07190-E671-45C0-8B17-4530020951D3}" type="datetimeFigureOut">
              <a:rPr lang="cs-CZ"/>
              <a:pPr>
                <a:defRPr/>
              </a:pPr>
              <a:t>10.5.2013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39B348B-EC8A-45A8-B03C-8AD529D6BF4A}"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57A05786-2E92-4813-9C96-E7521ACE3429}" type="datetimeFigureOut">
              <a:rPr lang="cs-CZ"/>
              <a:pPr>
                <a:defRPr/>
              </a:pPr>
              <a:t>10.5.2013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40C3508-F81A-4FCE-A398-1091CAF50448}"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FE708C6D-6258-4A14-AE51-E331E3923529}" type="datetimeFigureOut">
              <a:rPr lang="cs-CZ"/>
              <a:pPr>
                <a:defRPr/>
              </a:pPr>
              <a:t>10.5.2013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F0765DC-FF9A-4333-9F14-F5F853E51376}"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0EBDD57-1A79-47EA-95D2-4AFCAD01C4C8}" type="datetimeFigureOut">
              <a:rPr lang="cs-CZ"/>
              <a:pPr>
                <a:defRPr/>
              </a:pPr>
              <a:t>10.5.2013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45F42273-FD5E-4A89-9D5A-F4F0A2E29B5A}"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71C6EE37-AB90-4111-990F-BEBFA6BB9A1E}" type="datetimeFigureOut">
              <a:rPr lang="cs-CZ"/>
              <a:pPr>
                <a:defRPr/>
              </a:pPr>
              <a:t>10.5.2013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83156B9F-66CD-4F60-8FB4-B0E840967465}"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FBACF156-FBE1-472F-83F0-28AA56494C64}" type="datetimeFigureOut">
              <a:rPr lang="cs-CZ"/>
              <a:pPr>
                <a:defRPr/>
              </a:pPr>
              <a:t>10.5.2013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4F215852-83A3-49E7-A648-59CD46432793}"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5CB1C844-7D7D-4780-AE39-191C7C950380}" type="datetimeFigureOut">
              <a:rPr lang="cs-CZ"/>
              <a:pPr>
                <a:defRPr/>
              </a:pPr>
              <a:t>10.5.2013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FEDE0201-75DD-49A5-874F-0BC1E1E8C9C2}"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36743D0-B1F3-4E3A-9755-F4B811AEFE12}" type="datetimeFigureOut">
              <a:rPr lang="cs-CZ"/>
              <a:pPr>
                <a:defRPr/>
              </a:pPr>
              <a:t>10.5.2013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63F9748-CF29-454E-B91F-963A8A4565C4}"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D9DB54B8-55DC-46E2-8F00-2012453BAA5C}" type="datetimeFigureOut">
              <a:rPr lang="cs-CZ"/>
              <a:pPr>
                <a:defRPr/>
              </a:pPr>
              <a:t>10.5.2013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BCDA64E-3D51-4333-A496-30D690AA87E3}"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63656D9-ED8A-4976-950A-BDF246CBEA64}" type="datetimeFigureOut">
              <a:rPr lang="cs-CZ"/>
              <a:pPr>
                <a:defRPr/>
              </a:pPr>
              <a:t>10.5.2013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A99AA23-10FD-43DA-9101-CC6EA49468CE}"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074"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075"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6A0F902B-84FC-492B-8B38-0466A31355AD}" type="datetimeFigureOut">
              <a:rPr lang="cs-CZ"/>
              <a:pPr>
                <a:defRPr/>
              </a:pPr>
              <a:t>10.5.2013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4ECF15BA-BA08-4220-A113-79BB02FE6D3F}"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Layout" Target="../diagrams/layout4.xml"/><Relationship Id="rId7" Type="http://schemas.openxmlformats.org/officeDocument/2006/relationships/image" Target="../media/image4.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6.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5075428" cy="584775"/>
          </a:xfrm>
          <a:prstGeom prst="rect">
            <a:avLst/>
          </a:prstGeom>
          <a:noFill/>
        </p:spPr>
        <p:txBody>
          <a:bodyPr wrap="non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Digitální učební materiál</a:t>
            </a:r>
            <a:endParaRPr lang="cs-CZ" sz="32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VYS_32_INOVACE_20_Rozvodná zařízení – šíření signálu</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24.4. 2013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190500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o přenosu signálu a jeho modulaci.</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a:t>
                      </a:r>
                      <a:r>
                        <a:rPr lang="cs-CZ" sz="1100" b="0" i="0" kern="1200" dirty="0" smtClean="0">
                          <a:solidFill>
                            <a:schemeClr val="tx1"/>
                          </a:solidFill>
                          <a:latin typeface="+mn-lt"/>
                          <a:ea typeface="+mn-ea"/>
                          <a:cs typeface="+mn-cs"/>
                        </a:rPr>
                        <a:t>čtrnácti snímcích </a:t>
                      </a:r>
                      <a:r>
                        <a:rPr lang="cs-CZ" sz="1100" b="0" i="0" kern="1200" dirty="0" smtClean="0">
                          <a:solidFill>
                            <a:schemeClr val="tx1"/>
                          </a:solidFill>
                          <a:latin typeface="+mn-lt"/>
                          <a:ea typeface="+mn-ea"/>
                          <a:cs typeface="+mn-cs"/>
                        </a:rPr>
                        <a:t>rozebírá základní</a:t>
                      </a:r>
                      <a:r>
                        <a:rPr lang="cs-CZ" sz="1100" b="0" i="0" kern="1200" baseline="0" dirty="0" smtClean="0">
                          <a:solidFill>
                            <a:schemeClr val="tx1"/>
                          </a:solidFill>
                          <a:latin typeface="+mn-lt"/>
                          <a:ea typeface="+mn-ea"/>
                          <a:cs typeface="+mn-cs"/>
                        </a:rPr>
                        <a:t> hlediska při výběru přenosové cesty a druhu signálu na přenos dat</a:t>
                      </a:r>
                      <a:r>
                        <a:rPr lang="cs-CZ" sz="1100" b="0" i="0" kern="1200" dirty="0" smtClean="0">
                          <a:solidFill>
                            <a:schemeClr val="tx1"/>
                          </a:solidFill>
                          <a:latin typeface="+mn-lt"/>
                          <a:ea typeface="+mn-ea"/>
                          <a:cs typeface="+mn-cs"/>
                        </a:rPr>
                        <a:t>.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699792" y="6309320"/>
            <a:ext cx="3816424" cy="365125"/>
          </a:xfrm>
        </p:spPr>
        <p:txBody>
          <a:bodyPr/>
          <a:lstStyle/>
          <a:p>
            <a:pPr algn="ctr"/>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41288"/>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cs-CZ" sz="2800" dirty="0" smtClean="0"/>
              <a:t>Vyzařování elektromagnetického pole</a:t>
            </a:r>
            <a:endParaRPr lang="cs-CZ" sz="2800" dirty="0"/>
          </a:p>
        </p:txBody>
      </p:sp>
      <p:sp>
        <p:nvSpPr>
          <p:cNvPr id="3" name="Obdélník 2"/>
          <p:cNvSpPr/>
          <p:nvPr/>
        </p:nvSpPr>
        <p:spPr>
          <a:xfrm>
            <a:off x="442452" y="1044281"/>
            <a:ext cx="8229600" cy="1631216"/>
          </a:xfrm>
          <a:prstGeom prst="rect">
            <a:avLst/>
          </a:prstGeom>
        </p:spPr>
        <p:style>
          <a:lnRef idx="1">
            <a:schemeClr val="accent6"/>
          </a:lnRef>
          <a:fillRef idx="2">
            <a:schemeClr val="accent6"/>
          </a:fillRef>
          <a:effectRef idx="1">
            <a:schemeClr val="accent6"/>
          </a:effectRef>
          <a:fontRef idx="minor">
            <a:schemeClr val="dk1"/>
          </a:fontRef>
        </p:style>
        <p:txBody>
          <a:bodyPr>
            <a:spAutoFit/>
          </a:bodyPr>
          <a:lstStyle/>
          <a:p>
            <a:pPr algn="just">
              <a:defRPr/>
            </a:pPr>
            <a:r>
              <a:rPr lang="cs-CZ" sz="1600" b="1" dirty="0">
                <a:solidFill>
                  <a:schemeClr val="tx1"/>
                </a:solidFill>
                <a:latin typeface="Arial" charset="0"/>
                <a:cs typeface="Arial" charset="0"/>
              </a:rPr>
              <a:t>Elektromagnetické záření</a:t>
            </a:r>
            <a:r>
              <a:rPr lang="cs-CZ" sz="1600" dirty="0">
                <a:solidFill>
                  <a:schemeClr val="tx1"/>
                </a:solidFill>
                <a:latin typeface="Arial" charset="0"/>
                <a:cs typeface="Arial" charset="0"/>
              </a:rPr>
              <a:t> je kombinace příčného postupného vlnění magnetického a elektrického pole - tedy elektromagnetického pole. Zářiče (Slunce, Vesmír, antény, vodiče s elektrickým proudem, kmitající částice, …) </a:t>
            </a:r>
            <a:r>
              <a:rPr lang="cs-CZ" sz="1600" b="1" dirty="0">
                <a:solidFill>
                  <a:schemeClr val="tx1"/>
                </a:solidFill>
                <a:latin typeface="Arial" charset="0"/>
                <a:cs typeface="Arial" charset="0"/>
              </a:rPr>
              <a:t>vyzařují</a:t>
            </a:r>
            <a:r>
              <a:rPr lang="cs-CZ" sz="1600" dirty="0">
                <a:solidFill>
                  <a:schemeClr val="tx1"/>
                </a:solidFill>
                <a:latin typeface="Arial" charset="0"/>
                <a:cs typeface="Arial" charset="0"/>
              </a:rPr>
              <a:t> elektromagnetické pole, které se skládá ze dvou navzájem kolmých složek pole elektrického </a:t>
            </a:r>
            <a:r>
              <a:rPr lang="cs-CZ" sz="1600" b="1" dirty="0">
                <a:solidFill>
                  <a:schemeClr val="tx1"/>
                </a:solidFill>
                <a:latin typeface="Arial" charset="0"/>
                <a:cs typeface="Arial" charset="0"/>
              </a:rPr>
              <a:t>E</a:t>
            </a:r>
            <a:r>
              <a:rPr lang="cs-CZ" sz="1600" dirty="0">
                <a:solidFill>
                  <a:schemeClr val="tx1"/>
                </a:solidFill>
                <a:latin typeface="Arial" charset="0"/>
                <a:cs typeface="Arial" charset="0"/>
              </a:rPr>
              <a:t> a magnetického </a:t>
            </a:r>
            <a:r>
              <a:rPr lang="cs-CZ" sz="1600" b="1" dirty="0">
                <a:solidFill>
                  <a:schemeClr val="tx1"/>
                </a:solidFill>
                <a:latin typeface="Arial" charset="0"/>
                <a:cs typeface="Arial" charset="0"/>
              </a:rPr>
              <a:t>H</a:t>
            </a:r>
            <a:r>
              <a:rPr lang="cs-CZ" sz="1600" dirty="0">
                <a:solidFill>
                  <a:schemeClr val="tx1"/>
                </a:solidFill>
                <a:latin typeface="Arial" charset="0"/>
                <a:cs typeface="Arial" charset="0"/>
              </a:rPr>
              <a:t>.</a:t>
            </a:r>
          </a:p>
          <a:p>
            <a:pPr algn="just">
              <a:defRPr/>
            </a:pPr>
            <a:r>
              <a:rPr lang="cs-CZ" sz="1600" dirty="0">
                <a:solidFill>
                  <a:schemeClr val="tx1"/>
                </a:solidFill>
                <a:latin typeface="Arial" charset="0"/>
                <a:cs typeface="Arial" charset="0"/>
              </a:rPr>
              <a:t>E … intenzita elektrického pole</a:t>
            </a:r>
          </a:p>
          <a:p>
            <a:pPr algn="just">
              <a:defRPr/>
            </a:pPr>
            <a:r>
              <a:rPr lang="cs-CZ" sz="1600" dirty="0">
                <a:solidFill>
                  <a:schemeClr val="tx1"/>
                </a:solidFill>
                <a:latin typeface="Arial" charset="0"/>
                <a:cs typeface="Arial" charset="0"/>
              </a:rPr>
              <a:t>H … intenzita magnetického pole</a:t>
            </a:r>
          </a:p>
        </p:txBody>
      </p:sp>
      <p:sp>
        <p:nvSpPr>
          <p:cNvPr id="19" name="Text Box 32"/>
          <p:cNvSpPr txBox="1">
            <a:spLocks noChangeArrowheads="1"/>
          </p:cNvSpPr>
          <p:nvPr/>
        </p:nvSpPr>
        <p:spPr bwMode="auto">
          <a:xfrm>
            <a:off x="1749425" y="2749550"/>
            <a:ext cx="3500438" cy="18034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spAutoFit/>
          </a:bodyPr>
          <a:lstStyle/>
          <a:p>
            <a:pPr algn="just">
              <a:defRPr/>
            </a:pPr>
            <a:r>
              <a:rPr lang="cs-CZ" sz="1400" dirty="0">
                <a:solidFill>
                  <a:srgbClr val="000000"/>
                </a:solidFill>
                <a:latin typeface="Arial" charset="0"/>
                <a:cs typeface="Arial" charset="0"/>
              </a:rPr>
              <a:t>Když připojíme kondenzátor na střídavé napětí, vytvoří se v dielektriku mezi elektrodami střídavé elektrické pole. </a:t>
            </a:r>
          </a:p>
          <a:p>
            <a:pPr algn="just">
              <a:defRPr/>
            </a:pPr>
            <a:r>
              <a:rPr lang="cs-CZ" sz="1400" dirty="0">
                <a:solidFill>
                  <a:srgbClr val="000000"/>
                </a:solidFill>
                <a:latin typeface="Arial" charset="0"/>
                <a:cs typeface="Arial" charset="0"/>
              </a:rPr>
              <a:t>V dielektriku vznikne posuvný proud, který spolu s proudem v přívodech vytváří magnetické pole. Kondenzátor vyzařuje elektromagnetické pole v poměrně těsně uzavřeném prostoru.</a:t>
            </a:r>
          </a:p>
        </p:txBody>
      </p:sp>
      <p:grpSp>
        <p:nvGrpSpPr>
          <p:cNvPr id="5127" name="Skupina 40"/>
          <p:cNvGrpSpPr>
            <a:grpSpLocks/>
          </p:cNvGrpSpPr>
          <p:nvPr/>
        </p:nvGrpSpPr>
        <p:grpSpPr bwMode="auto">
          <a:xfrm>
            <a:off x="455613" y="2746375"/>
            <a:ext cx="1296987" cy="1162050"/>
            <a:chOff x="661373" y="3100439"/>
            <a:chExt cx="1296987" cy="1162467"/>
          </a:xfrm>
        </p:grpSpPr>
        <p:grpSp>
          <p:nvGrpSpPr>
            <p:cNvPr id="5157" name="Group 18"/>
            <p:cNvGrpSpPr>
              <a:grpSpLocks/>
            </p:cNvGrpSpPr>
            <p:nvPr/>
          </p:nvGrpSpPr>
          <p:grpSpPr bwMode="auto">
            <a:xfrm>
              <a:off x="661373" y="3460802"/>
              <a:ext cx="433387" cy="431800"/>
              <a:chOff x="2925" y="2115"/>
              <a:chExt cx="273" cy="272"/>
            </a:xfrm>
          </p:grpSpPr>
          <p:sp>
            <p:nvSpPr>
              <p:cNvPr id="5171" name="Oval 16"/>
              <p:cNvSpPr>
                <a:spLocks noChangeArrowheads="1"/>
              </p:cNvSpPr>
              <p:nvPr/>
            </p:nvSpPr>
            <p:spPr bwMode="auto">
              <a:xfrm>
                <a:off x="2925" y="2115"/>
                <a:ext cx="273" cy="272"/>
              </a:xfrm>
              <a:prstGeom prst="ellipse">
                <a:avLst/>
              </a:prstGeom>
              <a:noFill/>
              <a:ln w="9525">
                <a:solidFill>
                  <a:schemeClr val="tx1"/>
                </a:solidFill>
                <a:round/>
                <a:headEnd/>
                <a:tailEnd/>
              </a:ln>
            </p:spPr>
            <p:txBody>
              <a:bodyPr wrap="none" anchor="ctr"/>
              <a:lstStyle/>
              <a:p>
                <a:endParaRPr lang="cs-CZ">
                  <a:latin typeface="Calibri" pitchFamily="34" charset="0"/>
                </a:endParaRPr>
              </a:p>
            </p:txBody>
          </p:sp>
          <p:sp>
            <p:nvSpPr>
              <p:cNvPr id="5172" name="Text Box 17"/>
              <p:cNvSpPr txBox="1">
                <a:spLocks noChangeArrowheads="1"/>
              </p:cNvSpPr>
              <p:nvPr/>
            </p:nvSpPr>
            <p:spPr bwMode="auto">
              <a:xfrm>
                <a:off x="2971" y="2160"/>
                <a:ext cx="182" cy="212"/>
              </a:xfrm>
              <a:prstGeom prst="rect">
                <a:avLst/>
              </a:prstGeom>
              <a:noFill/>
              <a:ln w="9525">
                <a:noFill/>
                <a:miter lim="800000"/>
                <a:headEnd/>
                <a:tailEnd/>
              </a:ln>
            </p:spPr>
            <p:txBody>
              <a:bodyPr>
                <a:spAutoFit/>
              </a:bodyPr>
              <a:lstStyle/>
              <a:p>
                <a:r>
                  <a:rPr lang="cs-CZ" sz="1600">
                    <a:latin typeface="Calibri" pitchFamily="34" charset="0"/>
                  </a:rPr>
                  <a:t>~</a:t>
                </a:r>
                <a:endParaRPr lang="cs-CZ" sz="1600">
                  <a:latin typeface="Symbol" pitchFamily="18" charset="2"/>
                </a:endParaRPr>
              </a:p>
            </p:txBody>
          </p:sp>
        </p:grpSp>
        <p:sp>
          <p:nvSpPr>
            <p:cNvPr id="5158" name="Line 19"/>
            <p:cNvSpPr>
              <a:spLocks noChangeShapeType="1"/>
            </p:cNvSpPr>
            <p:nvPr/>
          </p:nvSpPr>
          <p:spPr bwMode="auto">
            <a:xfrm flipV="1">
              <a:off x="877273" y="3100439"/>
              <a:ext cx="0" cy="360363"/>
            </a:xfrm>
            <a:prstGeom prst="line">
              <a:avLst/>
            </a:prstGeom>
            <a:noFill/>
            <a:ln w="9525">
              <a:solidFill>
                <a:schemeClr val="tx1"/>
              </a:solidFill>
              <a:round/>
              <a:headEnd/>
              <a:tailEnd/>
            </a:ln>
          </p:spPr>
          <p:txBody>
            <a:bodyPr/>
            <a:lstStyle/>
            <a:p>
              <a:endParaRPr lang="cs-CZ"/>
            </a:p>
          </p:txBody>
        </p:sp>
        <p:sp>
          <p:nvSpPr>
            <p:cNvPr id="5159" name="Line 20"/>
            <p:cNvSpPr>
              <a:spLocks noChangeShapeType="1"/>
            </p:cNvSpPr>
            <p:nvPr/>
          </p:nvSpPr>
          <p:spPr bwMode="auto">
            <a:xfrm flipV="1">
              <a:off x="877273" y="3892602"/>
              <a:ext cx="0" cy="360362"/>
            </a:xfrm>
            <a:prstGeom prst="line">
              <a:avLst/>
            </a:prstGeom>
            <a:noFill/>
            <a:ln w="9525">
              <a:solidFill>
                <a:schemeClr val="tx1"/>
              </a:solidFill>
              <a:round/>
              <a:headEnd/>
              <a:tailEnd/>
            </a:ln>
          </p:spPr>
          <p:txBody>
            <a:bodyPr/>
            <a:lstStyle/>
            <a:p>
              <a:endParaRPr lang="cs-CZ"/>
            </a:p>
          </p:txBody>
        </p:sp>
        <p:sp>
          <p:nvSpPr>
            <p:cNvPr id="5160" name="Line 21"/>
            <p:cNvSpPr>
              <a:spLocks noChangeShapeType="1"/>
            </p:cNvSpPr>
            <p:nvPr/>
          </p:nvSpPr>
          <p:spPr bwMode="auto">
            <a:xfrm>
              <a:off x="877273" y="3100439"/>
              <a:ext cx="720725" cy="0"/>
            </a:xfrm>
            <a:prstGeom prst="line">
              <a:avLst/>
            </a:prstGeom>
            <a:noFill/>
            <a:ln w="9525">
              <a:solidFill>
                <a:schemeClr val="tx1"/>
              </a:solidFill>
              <a:round/>
              <a:headEnd/>
              <a:tailEnd/>
            </a:ln>
          </p:spPr>
          <p:txBody>
            <a:bodyPr/>
            <a:lstStyle/>
            <a:p>
              <a:endParaRPr lang="cs-CZ"/>
            </a:p>
          </p:txBody>
        </p:sp>
        <p:sp>
          <p:nvSpPr>
            <p:cNvPr id="5161" name="Line 22"/>
            <p:cNvSpPr>
              <a:spLocks noChangeShapeType="1"/>
            </p:cNvSpPr>
            <p:nvPr/>
          </p:nvSpPr>
          <p:spPr bwMode="auto">
            <a:xfrm>
              <a:off x="877273" y="4252964"/>
              <a:ext cx="720725" cy="0"/>
            </a:xfrm>
            <a:prstGeom prst="line">
              <a:avLst/>
            </a:prstGeom>
            <a:noFill/>
            <a:ln w="9525">
              <a:solidFill>
                <a:schemeClr val="tx1"/>
              </a:solidFill>
              <a:round/>
              <a:headEnd/>
              <a:tailEnd/>
            </a:ln>
          </p:spPr>
          <p:txBody>
            <a:bodyPr/>
            <a:lstStyle/>
            <a:p>
              <a:endParaRPr lang="cs-CZ"/>
            </a:p>
          </p:txBody>
        </p:sp>
        <p:sp>
          <p:nvSpPr>
            <p:cNvPr id="5162" name="Line 23"/>
            <p:cNvSpPr>
              <a:spLocks noChangeShapeType="1"/>
            </p:cNvSpPr>
            <p:nvPr/>
          </p:nvSpPr>
          <p:spPr bwMode="auto">
            <a:xfrm>
              <a:off x="1597998" y="3100439"/>
              <a:ext cx="0" cy="360363"/>
            </a:xfrm>
            <a:prstGeom prst="line">
              <a:avLst/>
            </a:prstGeom>
            <a:noFill/>
            <a:ln w="9525">
              <a:solidFill>
                <a:schemeClr val="tx1"/>
              </a:solidFill>
              <a:round/>
              <a:headEnd/>
              <a:tailEnd/>
            </a:ln>
          </p:spPr>
          <p:txBody>
            <a:bodyPr/>
            <a:lstStyle/>
            <a:p>
              <a:endParaRPr lang="cs-CZ"/>
            </a:p>
          </p:txBody>
        </p:sp>
        <p:sp>
          <p:nvSpPr>
            <p:cNvPr id="5163" name="Line 24"/>
            <p:cNvSpPr>
              <a:spLocks noChangeShapeType="1"/>
            </p:cNvSpPr>
            <p:nvPr/>
          </p:nvSpPr>
          <p:spPr bwMode="auto">
            <a:xfrm>
              <a:off x="1597998" y="3892602"/>
              <a:ext cx="0" cy="360362"/>
            </a:xfrm>
            <a:prstGeom prst="line">
              <a:avLst/>
            </a:prstGeom>
            <a:noFill/>
            <a:ln w="9525">
              <a:solidFill>
                <a:schemeClr val="tx1"/>
              </a:solidFill>
              <a:round/>
              <a:headEnd/>
              <a:tailEnd/>
            </a:ln>
          </p:spPr>
          <p:txBody>
            <a:bodyPr/>
            <a:lstStyle/>
            <a:p>
              <a:endParaRPr lang="cs-CZ"/>
            </a:p>
          </p:txBody>
        </p:sp>
        <p:sp>
          <p:nvSpPr>
            <p:cNvPr id="5164" name="Line 25"/>
            <p:cNvSpPr>
              <a:spLocks noChangeShapeType="1"/>
            </p:cNvSpPr>
            <p:nvPr/>
          </p:nvSpPr>
          <p:spPr bwMode="auto">
            <a:xfrm>
              <a:off x="1310660" y="3460802"/>
              <a:ext cx="574675" cy="0"/>
            </a:xfrm>
            <a:prstGeom prst="line">
              <a:avLst/>
            </a:prstGeom>
            <a:noFill/>
            <a:ln w="9525">
              <a:solidFill>
                <a:schemeClr val="tx1"/>
              </a:solidFill>
              <a:round/>
              <a:headEnd/>
              <a:tailEnd/>
            </a:ln>
          </p:spPr>
          <p:txBody>
            <a:bodyPr/>
            <a:lstStyle/>
            <a:p>
              <a:endParaRPr lang="cs-CZ"/>
            </a:p>
          </p:txBody>
        </p:sp>
        <p:sp>
          <p:nvSpPr>
            <p:cNvPr id="5165" name="Line 26"/>
            <p:cNvSpPr>
              <a:spLocks noChangeShapeType="1"/>
            </p:cNvSpPr>
            <p:nvPr/>
          </p:nvSpPr>
          <p:spPr bwMode="auto">
            <a:xfrm>
              <a:off x="1310660" y="3892602"/>
              <a:ext cx="574675" cy="0"/>
            </a:xfrm>
            <a:prstGeom prst="line">
              <a:avLst/>
            </a:prstGeom>
            <a:noFill/>
            <a:ln w="9525">
              <a:solidFill>
                <a:schemeClr val="tx1"/>
              </a:solidFill>
              <a:round/>
              <a:headEnd/>
              <a:tailEnd/>
            </a:ln>
          </p:spPr>
          <p:txBody>
            <a:bodyPr/>
            <a:lstStyle/>
            <a:p>
              <a:endParaRPr lang="cs-CZ"/>
            </a:p>
          </p:txBody>
        </p:sp>
        <p:sp>
          <p:nvSpPr>
            <p:cNvPr id="5166" name="Line 27"/>
            <p:cNvSpPr>
              <a:spLocks noChangeShapeType="1"/>
            </p:cNvSpPr>
            <p:nvPr/>
          </p:nvSpPr>
          <p:spPr bwMode="auto">
            <a:xfrm flipV="1">
              <a:off x="1597998" y="3532239"/>
              <a:ext cx="0" cy="287338"/>
            </a:xfrm>
            <a:prstGeom prst="line">
              <a:avLst/>
            </a:prstGeom>
            <a:noFill/>
            <a:ln w="38100">
              <a:solidFill>
                <a:srgbClr val="CC0000"/>
              </a:solidFill>
              <a:round/>
              <a:headEnd/>
              <a:tailEnd type="triangle" w="med" len="med"/>
            </a:ln>
          </p:spPr>
          <p:txBody>
            <a:bodyPr/>
            <a:lstStyle/>
            <a:p>
              <a:endParaRPr lang="cs-CZ"/>
            </a:p>
          </p:txBody>
        </p:sp>
        <p:sp>
          <p:nvSpPr>
            <p:cNvPr id="5167" name="Freeform 29"/>
            <p:cNvSpPr>
              <a:spLocks/>
            </p:cNvSpPr>
            <p:nvPr/>
          </p:nvSpPr>
          <p:spPr bwMode="auto">
            <a:xfrm>
              <a:off x="1382098" y="3532239"/>
              <a:ext cx="576262" cy="287338"/>
            </a:xfrm>
            <a:custGeom>
              <a:avLst/>
              <a:gdLst>
                <a:gd name="T0" fmla="*/ 2147483647 w 288"/>
                <a:gd name="T1" fmla="*/ 2147483647 h 151"/>
                <a:gd name="T2" fmla="*/ 2147483647 w 288"/>
                <a:gd name="T3" fmla="*/ 2147483647 h 151"/>
                <a:gd name="T4" fmla="*/ 2147483647 w 288"/>
                <a:gd name="T5" fmla="*/ 2147483647 h 151"/>
                <a:gd name="T6" fmla="*/ 2147483647 w 288"/>
                <a:gd name="T7" fmla="*/ 2147483647 h 151"/>
                <a:gd name="T8" fmla="*/ 2147483647 w 288"/>
                <a:gd name="T9" fmla="*/ 2147483647 h 151"/>
                <a:gd name="T10" fmla="*/ 2147483647 w 288"/>
                <a:gd name="T11" fmla="*/ 2147483647 h 151"/>
                <a:gd name="T12" fmla="*/ 0 60000 65536"/>
                <a:gd name="T13" fmla="*/ 0 60000 65536"/>
                <a:gd name="T14" fmla="*/ 0 60000 65536"/>
                <a:gd name="T15" fmla="*/ 0 60000 65536"/>
                <a:gd name="T16" fmla="*/ 0 60000 65536"/>
                <a:gd name="T17" fmla="*/ 0 60000 65536"/>
                <a:gd name="T18" fmla="*/ 0 w 288"/>
                <a:gd name="T19" fmla="*/ 0 h 151"/>
                <a:gd name="T20" fmla="*/ 288 w 288"/>
                <a:gd name="T21" fmla="*/ 151 h 151"/>
              </a:gdLst>
              <a:ahLst/>
              <a:cxnLst>
                <a:cxn ang="T12">
                  <a:pos x="T0" y="T1"/>
                </a:cxn>
                <a:cxn ang="T13">
                  <a:pos x="T2" y="T3"/>
                </a:cxn>
                <a:cxn ang="T14">
                  <a:pos x="T4" y="T5"/>
                </a:cxn>
                <a:cxn ang="T15">
                  <a:pos x="T6" y="T7"/>
                </a:cxn>
                <a:cxn ang="T16">
                  <a:pos x="T8" y="T9"/>
                </a:cxn>
                <a:cxn ang="T17">
                  <a:pos x="T10" y="T11"/>
                </a:cxn>
              </a:cxnLst>
              <a:rect l="T18" t="T19" r="T20" b="T21"/>
              <a:pathLst>
                <a:path w="288" h="151">
                  <a:moveTo>
                    <a:pt x="99" y="151"/>
                  </a:moveTo>
                  <a:cubicBezTo>
                    <a:pt x="57" y="139"/>
                    <a:pt x="16" y="128"/>
                    <a:pt x="8" y="105"/>
                  </a:cubicBezTo>
                  <a:cubicBezTo>
                    <a:pt x="0" y="82"/>
                    <a:pt x="23" y="30"/>
                    <a:pt x="53" y="15"/>
                  </a:cubicBezTo>
                  <a:cubicBezTo>
                    <a:pt x="83" y="0"/>
                    <a:pt x="151" y="8"/>
                    <a:pt x="189" y="15"/>
                  </a:cubicBezTo>
                  <a:cubicBezTo>
                    <a:pt x="227" y="22"/>
                    <a:pt x="272" y="37"/>
                    <a:pt x="280" y="60"/>
                  </a:cubicBezTo>
                  <a:cubicBezTo>
                    <a:pt x="288" y="83"/>
                    <a:pt x="261" y="117"/>
                    <a:pt x="235" y="151"/>
                  </a:cubicBezTo>
                </a:path>
              </a:pathLst>
            </a:custGeom>
            <a:noFill/>
            <a:ln w="38100" cmpd="sng">
              <a:solidFill>
                <a:schemeClr val="accent2"/>
              </a:solidFill>
              <a:round/>
              <a:headEnd type="triangle" w="med" len="med"/>
              <a:tailEnd type="none" w="med" len="med"/>
            </a:ln>
          </p:spPr>
          <p:txBody>
            <a:bodyPr/>
            <a:lstStyle/>
            <a:p>
              <a:endParaRPr lang="cs-CZ"/>
            </a:p>
          </p:txBody>
        </p:sp>
        <p:sp>
          <p:nvSpPr>
            <p:cNvPr id="5168" name="Text Box 30"/>
            <p:cNvSpPr txBox="1">
              <a:spLocks noChangeArrowheads="1"/>
            </p:cNvSpPr>
            <p:nvPr/>
          </p:nvSpPr>
          <p:spPr bwMode="auto">
            <a:xfrm>
              <a:off x="1597998" y="3532239"/>
              <a:ext cx="319087" cy="336550"/>
            </a:xfrm>
            <a:prstGeom prst="rect">
              <a:avLst/>
            </a:prstGeom>
            <a:noFill/>
            <a:ln w="9525">
              <a:noFill/>
              <a:miter lim="800000"/>
              <a:headEnd/>
              <a:tailEnd/>
            </a:ln>
          </p:spPr>
          <p:txBody>
            <a:bodyPr>
              <a:spAutoFit/>
            </a:bodyPr>
            <a:lstStyle/>
            <a:p>
              <a:r>
                <a:rPr lang="cs-CZ" sz="1600" b="1">
                  <a:solidFill>
                    <a:srgbClr val="CC0000"/>
                  </a:solidFill>
                  <a:latin typeface="Calibri" pitchFamily="34" charset="0"/>
                </a:rPr>
                <a:t>E</a:t>
              </a:r>
            </a:p>
          </p:txBody>
        </p:sp>
        <p:sp>
          <p:nvSpPr>
            <p:cNvPr id="5169" name="Text Box 31"/>
            <p:cNvSpPr txBox="1">
              <a:spLocks noChangeArrowheads="1"/>
            </p:cNvSpPr>
            <p:nvPr/>
          </p:nvSpPr>
          <p:spPr bwMode="auto">
            <a:xfrm>
              <a:off x="1166198" y="3460802"/>
              <a:ext cx="312737" cy="304800"/>
            </a:xfrm>
            <a:prstGeom prst="rect">
              <a:avLst/>
            </a:prstGeom>
            <a:noFill/>
            <a:ln w="9525">
              <a:noFill/>
              <a:miter lim="800000"/>
              <a:headEnd/>
              <a:tailEnd/>
            </a:ln>
          </p:spPr>
          <p:txBody>
            <a:bodyPr wrap="none">
              <a:spAutoFit/>
            </a:bodyPr>
            <a:lstStyle/>
            <a:p>
              <a:r>
                <a:rPr lang="cs-CZ" b="1">
                  <a:solidFill>
                    <a:schemeClr val="accent2"/>
                  </a:solidFill>
                  <a:latin typeface="Calibri" pitchFamily="34" charset="0"/>
                </a:rPr>
                <a:t>H</a:t>
              </a:r>
            </a:p>
          </p:txBody>
        </p:sp>
        <p:sp>
          <p:nvSpPr>
            <p:cNvPr id="5170" name="TextovéPole 19"/>
            <p:cNvSpPr txBox="1">
              <a:spLocks noChangeArrowheads="1"/>
            </p:cNvSpPr>
            <p:nvPr/>
          </p:nvSpPr>
          <p:spPr bwMode="auto">
            <a:xfrm>
              <a:off x="1253613" y="3893574"/>
              <a:ext cx="300082" cy="369332"/>
            </a:xfrm>
            <a:prstGeom prst="rect">
              <a:avLst/>
            </a:prstGeom>
            <a:noFill/>
            <a:ln w="9525">
              <a:noFill/>
              <a:miter lim="800000"/>
              <a:headEnd/>
              <a:tailEnd/>
            </a:ln>
          </p:spPr>
          <p:txBody>
            <a:bodyPr wrap="none">
              <a:spAutoFit/>
            </a:bodyPr>
            <a:lstStyle/>
            <a:p>
              <a:r>
                <a:rPr lang="cs-CZ">
                  <a:latin typeface="Calibri" pitchFamily="34" charset="0"/>
                </a:rPr>
                <a:t>+</a:t>
              </a:r>
            </a:p>
          </p:txBody>
        </p:sp>
      </p:grpSp>
      <p:grpSp>
        <p:nvGrpSpPr>
          <p:cNvPr id="5128" name="Skupina 20"/>
          <p:cNvGrpSpPr>
            <a:grpSpLocks/>
          </p:cNvGrpSpPr>
          <p:nvPr/>
        </p:nvGrpSpPr>
        <p:grpSpPr bwMode="auto">
          <a:xfrm>
            <a:off x="6478588" y="2740025"/>
            <a:ext cx="2441575" cy="3732213"/>
            <a:chOff x="180975" y="704850"/>
            <a:chExt cx="2441575" cy="3732213"/>
          </a:xfrm>
        </p:grpSpPr>
        <p:grpSp>
          <p:nvGrpSpPr>
            <p:cNvPr id="5139" name="Group 7"/>
            <p:cNvGrpSpPr>
              <a:grpSpLocks/>
            </p:cNvGrpSpPr>
            <p:nvPr/>
          </p:nvGrpSpPr>
          <p:grpSpPr bwMode="auto">
            <a:xfrm>
              <a:off x="1042988" y="2349502"/>
              <a:ext cx="503237" cy="504825"/>
              <a:chOff x="657" y="1389"/>
              <a:chExt cx="317" cy="318"/>
            </a:xfrm>
          </p:grpSpPr>
          <p:sp>
            <p:nvSpPr>
              <p:cNvPr id="5155" name="Rectangle 5"/>
              <p:cNvSpPr>
                <a:spLocks noChangeArrowheads="1"/>
              </p:cNvSpPr>
              <p:nvPr/>
            </p:nvSpPr>
            <p:spPr bwMode="auto">
              <a:xfrm>
                <a:off x="748" y="1434"/>
                <a:ext cx="181" cy="192"/>
              </a:xfrm>
              <a:prstGeom prst="rect">
                <a:avLst/>
              </a:prstGeom>
              <a:noFill/>
              <a:ln w="9525">
                <a:noFill/>
                <a:miter lim="800000"/>
                <a:headEnd/>
                <a:tailEnd/>
              </a:ln>
            </p:spPr>
            <p:txBody>
              <a:bodyPr wrap="none">
                <a:spAutoFit/>
              </a:bodyPr>
              <a:lstStyle/>
              <a:p>
                <a:r>
                  <a:rPr lang="cs-CZ">
                    <a:latin typeface="Calibri" pitchFamily="34" charset="0"/>
                  </a:rPr>
                  <a:t>~</a:t>
                </a:r>
              </a:p>
            </p:txBody>
          </p:sp>
          <p:sp>
            <p:nvSpPr>
              <p:cNvPr id="5156" name="Oval 6"/>
              <p:cNvSpPr>
                <a:spLocks noChangeArrowheads="1"/>
              </p:cNvSpPr>
              <p:nvPr/>
            </p:nvSpPr>
            <p:spPr bwMode="auto">
              <a:xfrm>
                <a:off x="657" y="1389"/>
                <a:ext cx="317" cy="318"/>
              </a:xfrm>
              <a:prstGeom prst="ellipse">
                <a:avLst/>
              </a:prstGeom>
              <a:noFill/>
              <a:ln w="9525">
                <a:solidFill>
                  <a:schemeClr val="tx1"/>
                </a:solidFill>
                <a:round/>
                <a:headEnd/>
                <a:tailEnd/>
              </a:ln>
            </p:spPr>
            <p:txBody>
              <a:bodyPr wrap="none" anchor="ctr"/>
              <a:lstStyle/>
              <a:p>
                <a:endParaRPr lang="cs-CZ">
                  <a:latin typeface="Calibri" pitchFamily="34" charset="0"/>
                </a:endParaRPr>
              </a:p>
            </p:txBody>
          </p:sp>
        </p:grpSp>
        <p:sp>
          <p:nvSpPr>
            <p:cNvPr id="5140" name="Line 8"/>
            <p:cNvSpPr>
              <a:spLocks noChangeShapeType="1"/>
            </p:cNvSpPr>
            <p:nvPr/>
          </p:nvSpPr>
          <p:spPr bwMode="auto">
            <a:xfrm flipV="1">
              <a:off x="1331913" y="1484313"/>
              <a:ext cx="0" cy="865187"/>
            </a:xfrm>
            <a:prstGeom prst="line">
              <a:avLst/>
            </a:prstGeom>
            <a:noFill/>
            <a:ln w="28575">
              <a:solidFill>
                <a:schemeClr val="accent2"/>
              </a:solidFill>
              <a:round/>
              <a:headEnd/>
              <a:tailEnd/>
            </a:ln>
          </p:spPr>
          <p:txBody>
            <a:bodyPr/>
            <a:lstStyle/>
            <a:p>
              <a:endParaRPr lang="cs-CZ"/>
            </a:p>
          </p:txBody>
        </p:sp>
        <p:sp>
          <p:nvSpPr>
            <p:cNvPr id="5141" name="Line 9"/>
            <p:cNvSpPr>
              <a:spLocks noChangeShapeType="1"/>
            </p:cNvSpPr>
            <p:nvPr/>
          </p:nvSpPr>
          <p:spPr bwMode="auto">
            <a:xfrm flipV="1">
              <a:off x="1331913" y="2852738"/>
              <a:ext cx="0" cy="865187"/>
            </a:xfrm>
            <a:prstGeom prst="line">
              <a:avLst/>
            </a:prstGeom>
            <a:noFill/>
            <a:ln w="28575">
              <a:solidFill>
                <a:schemeClr val="accent2"/>
              </a:solidFill>
              <a:round/>
              <a:headEnd/>
              <a:tailEnd/>
            </a:ln>
          </p:spPr>
          <p:txBody>
            <a:bodyPr/>
            <a:lstStyle/>
            <a:p>
              <a:endParaRPr lang="cs-CZ"/>
            </a:p>
          </p:txBody>
        </p:sp>
        <p:sp>
          <p:nvSpPr>
            <p:cNvPr id="5142" name="Line 10"/>
            <p:cNvSpPr>
              <a:spLocks noChangeShapeType="1"/>
            </p:cNvSpPr>
            <p:nvPr/>
          </p:nvSpPr>
          <p:spPr bwMode="auto">
            <a:xfrm>
              <a:off x="1187450" y="1484313"/>
              <a:ext cx="288925" cy="0"/>
            </a:xfrm>
            <a:prstGeom prst="line">
              <a:avLst/>
            </a:prstGeom>
            <a:noFill/>
            <a:ln w="28575">
              <a:solidFill>
                <a:schemeClr val="accent2"/>
              </a:solidFill>
              <a:round/>
              <a:headEnd/>
              <a:tailEnd/>
            </a:ln>
          </p:spPr>
          <p:txBody>
            <a:bodyPr/>
            <a:lstStyle/>
            <a:p>
              <a:endParaRPr lang="cs-CZ"/>
            </a:p>
          </p:txBody>
        </p:sp>
        <p:sp>
          <p:nvSpPr>
            <p:cNvPr id="5143" name="Line 11"/>
            <p:cNvSpPr>
              <a:spLocks noChangeShapeType="1"/>
            </p:cNvSpPr>
            <p:nvPr/>
          </p:nvSpPr>
          <p:spPr bwMode="auto">
            <a:xfrm>
              <a:off x="1187450" y="3716338"/>
              <a:ext cx="288925" cy="0"/>
            </a:xfrm>
            <a:prstGeom prst="line">
              <a:avLst/>
            </a:prstGeom>
            <a:noFill/>
            <a:ln w="28575">
              <a:solidFill>
                <a:schemeClr val="accent2"/>
              </a:solidFill>
              <a:round/>
              <a:headEnd/>
              <a:tailEnd/>
            </a:ln>
          </p:spPr>
          <p:txBody>
            <a:bodyPr/>
            <a:lstStyle/>
            <a:p>
              <a:endParaRPr lang="cs-CZ"/>
            </a:p>
          </p:txBody>
        </p:sp>
        <p:sp>
          <p:nvSpPr>
            <p:cNvPr id="5144" name="Oval 12"/>
            <p:cNvSpPr>
              <a:spLocks noChangeArrowheads="1"/>
            </p:cNvSpPr>
            <p:nvPr/>
          </p:nvSpPr>
          <p:spPr bwMode="auto">
            <a:xfrm>
              <a:off x="755650" y="2349500"/>
              <a:ext cx="1081088" cy="504825"/>
            </a:xfrm>
            <a:prstGeom prst="ellipse">
              <a:avLst/>
            </a:prstGeom>
            <a:noFill/>
            <a:ln w="9525">
              <a:solidFill>
                <a:schemeClr val="tx1"/>
              </a:solidFill>
              <a:round/>
              <a:headEnd/>
              <a:tailEnd/>
            </a:ln>
          </p:spPr>
          <p:txBody>
            <a:bodyPr wrap="none" anchor="ctr"/>
            <a:lstStyle/>
            <a:p>
              <a:endParaRPr lang="cs-CZ">
                <a:latin typeface="Calibri" pitchFamily="34" charset="0"/>
              </a:endParaRPr>
            </a:p>
          </p:txBody>
        </p:sp>
        <p:sp>
          <p:nvSpPr>
            <p:cNvPr id="5145" name="Oval 13"/>
            <p:cNvSpPr>
              <a:spLocks noChangeArrowheads="1"/>
            </p:cNvSpPr>
            <p:nvPr/>
          </p:nvSpPr>
          <p:spPr bwMode="auto">
            <a:xfrm>
              <a:off x="468313" y="2205038"/>
              <a:ext cx="1728787" cy="790575"/>
            </a:xfrm>
            <a:prstGeom prst="ellipse">
              <a:avLst/>
            </a:prstGeom>
            <a:noFill/>
            <a:ln w="9525">
              <a:solidFill>
                <a:schemeClr val="tx1"/>
              </a:solidFill>
              <a:round/>
              <a:headEnd/>
              <a:tailEnd/>
            </a:ln>
          </p:spPr>
          <p:txBody>
            <a:bodyPr wrap="none" anchor="ctr"/>
            <a:lstStyle/>
            <a:p>
              <a:endParaRPr lang="cs-CZ">
                <a:latin typeface="Calibri" pitchFamily="34" charset="0"/>
              </a:endParaRPr>
            </a:p>
          </p:txBody>
        </p:sp>
        <p:sp>
          <p:nvSpPr>
            <p:cNvPr id="5146" name="Oval 14"/>
            <p:cNvSpPr>
              <a:spLocks noChangeArrowheads="1"/>
            </p:cNvSpPr>
            <p:nvPr/>
          </p:nvSpPr>
          <p:spPr bwMode="auto">
            <a:xfrm>
              <a:off x="180975" y="2060575"/>
              <a:ext cx="2303463" cy="1081088"/>
            </a:xfrm>
            <a:prstGeom prst="ellipse">
              <a:avLst/>
            </a:prstGeom>
            <a:noFill/>
            <a:ln w="9525">
              <a:solidFill>
                <a:schemeClr val="tx1"/>
              </a:solidFill>
              <a:round/>
              <a:headEnd/>
              <a:tailEnd/>
            </a:ln>
          </p:spPr>
          <p:txBody>
            <a:bodyPr wrap="none" anchor="ctr"/>
            <a:lstStyle/>
            <a:p>
              <a:endParaRPr lang="cs-CZ">
                <a:latin typeface="Calibri" pitchFamily="34" charset="0"/>
              </a:endParaRPr>
            </a:p>
          </p:txBody>
        </p:sp>
        <p:sp>
          <p:nvSpPr>
            <p:cNvPr id="5147" name="Freeform 15"/>
            <p:cNvSpPr>
              <a:spLocks/>
            </p:cNvSpPr>
            <p:nvPr/>
          </p:nvSpPr>
          <p:spPr bwMode="auto">
            <a:xfrm>
              <a:off x="1331913" y="968375"/>
              <a:ext cx="576262" cy="3217863"/>
            </a:xfrm>
            <a:custGeom>
              <a:avLst/>
              <a:gdLst>
                <a:gd name="T0" fmla="*/ 0 w 559"/>
                <a:gd name="T1" fmla="*/ 2147483647 h 2027"/>
                <a:gd name="T2" fmla="*/ 2147483647 w 559"/>
                <a:gd name="T3" fmla="*/ 2147483647 h 2027"/>
                <a:gd name="T4" fmla="*/ 2147483647 w 559"/>
                <a:gd name="T5" fmla="*/ 2147483647 h 2027"/>
                <a:gd name="T6" fmla="*/ 2147483647 w 559"/>
                <a:gd name="T7" fmla="*/ 2147483647 h 2027"/>
                <a:gd name="T8" fmla="*/ 2147483647 w 559"/>
                <a:gd name="T9" fmla="*/ 2147483647 h 2027"/>
                <a:gd name="T10" fmla="*/ 2147483647 w 559"/>
                <a:gd name="T11" fmla="*/ 2147483647 h 2027"/>
                <a:gd name="T12" fmla="*/ 2147483647 w 559"/>
                <a:gd name="T13" fmla="*/ 2147483647 h 2027"/>
                <a:gd name="T14" fmla="*/ 0 w 559"/>
                <a:gd name="T15" fmla="*/ 2147483647 h 2027"/>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2027"/>
                <a:gd name="T26" fmla="*/ 559 w 559"/>
                <a:gd name="T27" fmla="*/ 2027 h 20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2027">
                  <a:moveTo>
                    <a:pt x="0" y="1731"/>
                  </a:moveTo>
                  <a:cubicBezTo>
                    <a:pt x="41" y="1799"/>
                    <a:pt x="83" y="1868"/>
                    <a:pt x="136" y="1913"/>
                  </a:cubicBezTo>
                  <a:cubicBezTo>
                    <a:pt x="189" y="1958"/>
                    <a:pt x="264" y="2027"/>
                    <a:pt x="317" y="2004"/>
                  </a:cubicBezTo>
                  <a:cubicBezTo>
                    <a:pt x="370" y="1981"/>
                    <a:pt x="415" y="1936"/>
                    <a:pt x="453" y="1777"/>
                  </a:cubicBezTo>
                  <a:cubicBezTo>
                    <a:pt x="491" y="1618"/>
                    <a:pt x="559" y="1308"/>
                    <a:pt x="544" y="1051"/>
                  </a:cubicBezTo>
                  <a:cubicBezTo>
                    <a:pt x="529" y="794"/>
                    <a:pt x="431" y="409"/>
                    <a:pt x="363" y="235"/>
                  </a:cubicBezTo>
                  <a:cubicBezTo>
                    <a:pt x="295" y="61"/>
                    <a:pt x="197" y="0"/>
                    <a:pt x="136" y="8"/>
                  </a:cubicBezTo>
                  <a:cubicBezTo>
                    <a:pt x="75" y="16"/>
                    <a:pt x="37" y="148"/>
                    <a:pt x="0" y="280"/>
                  </a:cubicBezTo>
                </a:path>
              </a:pathLst>
            </a:custGeom>
            <a:noFill/>
            <a:ln w="9525">
              <a:solidFill>
                <a:schemeClr val="tx1"/>
              </a:solidFill>
              <a:round/>
              <a:headEnd type="none" w="med" len="med"/>
              <a:tailEnd type="triangle" w="med" len="med"/>
            </a:ln>
          </p:spPr>
          <p:txBody>
            <a:bodyPr/>
            <a:lstStyle/>
            <a:p>
              <a:endParaRPr lang="cs-CZ"/>
            </a:p>
          </p:txBody>
        </p:sp>
        <p:sp>
          <p:nvSpPr>
            <p:cNvPr id="5148" name="Freeform 16"/>
            <p:cNvSpPr>
              <a:spLocks/>
            </p:cNvSpPr>
            <p:nvPr/>
          </p:nvSpPr>
          <p:spPr bwMode="auto">
            <a:xfrm>
              <a:off x="1258888" y="765175"/>
              <a:ext cx="936625" cy="3671888"/>
            </a:xfrm>
            <a:custGeom>
              <a:avLst/>
              <a:gdLst>
                <a:gd name="T0" fmla="*/ 0 w 559"/>
                <a:gd name="T1" fmla="*/ 2147483647 h 2027"/>
                <a:gd name="T2" fmla="*/ 2147483647 w 559"/>
                <a:gd name="T3" fmla="*/ 2147483647 h 2027"/>
                <a:gd name="T4" fmla="*/ 2147483647 w 559"/>
                <a:gd name="T5" fmla="*/ 2147483647 h 2027"/>
                <a:gd name="T6" fmla="*/ 2147483647 w 559"/>
                <a:gd name="T7" fmla="*/ 2147483647 h 2027"/>
                <a:gd name="T8" fmla="*/ 2147483647 w 559"/>
                <a:gd name="T9" fmla="*/ 2147483647 h 2027"/>
                <a:gd name="T10" fmla="*/ 2147483647 w 559"/>
                <a:gd name="T11" fmla="*/ 2147483647 h 2027"/>
                <a:gd name="T12" fmla="*/ 2147483647 w 559"/>
                <a:gd name="T13" fmla="*/ 2147483647 h 2027"/>
                <a:gd name="T14" fmla="*/ 0 w 559"/>
                <a:gd name="T15" fmla="*/ 2147483647 h 2027"/>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2027"/>
                <a:gd name="T26" fmla="*/ 559 w 559"/>
                <a:gd name="T27" fmla="*/ 2027 h 20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2027">
                  <a:moveTo>
                    <a:pt x="0" y="1731"/>
                  </a:moveTo>
                  <a:cubicBezTo>
                    <a:pt x="41" y="1799"/>
                    <a:pt x="83" y="1868"/>
                    <a:pt x="136" y="1913"/>
                  </a:cubicBezTo>
                  <a:cubicBezTo>
                    <a:pt x="189" y="1958"/>
                    <a:pt x="264" y="2027"/>
                    <a:pt x="317" y="2004"/>
                  </a:cubicBezTo>
                  <a:cubicBezTo>
                    <a:pt x="370" y="1981"/>
                    <a:pt x="415" y="1936"/>
                    <a:pt x="453" y="1777"/>
                  </a:cubicBezTo>
                  <a:cubicBezTo>
                    <a:pt x="491" y="1618"/>
                    <a:pt x="559" y="1308"/>
                    <a:pt x="544" y="1051"/>
                  </a:cubicBezTo>
                  <a:cubicBezTo>
                    <a:pt x="529" y="794"/>
                    <a:pt x="431" y="409"/>
                    <a:pt x="363" y="235"/>
                  </a:cubicBezTo>
                  <a:cubicBezTo>
                    <a:pt x="295" y="61"/>
                    <a:pt x="197" y="0"/>
                    <a:pt x="136" y="8"/>
                  </a:cubicBezTo>
                  <a:cubicBezTo>
                    <a:pt x="75" y="16"/>
                    <a:pt x="37" y="148"/>
                    <a:pt x="0" y="280"/>
                  </a:cubicBezTo>
                </a:path>
              </a:pathLst>
            </a:custGeom>
            <a:noFill/>
            <a:ln w="9525">
              <a:solidFill>
                <a:schemeClr val="tx1"/>
              </a:solidFill>
              <a:round/>
              <a:headEnd type="none" w="med" len="med"/>
              <a:tailEnd type="triangle" w="med" len="med"/>
            </a:ln>
          </p:spPr>
          <p:txBody>
            <a:bodyPr/>
            <a:lstStyle/>
            <a:p>
              <a:endParaRPr lang="cs-CZ"/>
            </a:p>
          </p:txBody>
        </p:sp>
        <p:sp>
          <p:nvSpPr>
            <p:cNvPr id="5149" name="Freeform 17"/>
            <p:cNvSpPr>
              <a:spLocks/>
            </p:cNvSpPr>
            <p:nvPr/>
          </p:nvSpPr>
          <p:spPr bwMode="auto">
            <a:xfrm flipH="1">
              <a:off x="755650" y="908050"/>
              <a:ext cx="476250" cy="3217863"/>
            </a:xfrm>
            <a:custGeom>
              <a:avLst/>
              <a:gdLst>
                <a:gd name="T0" fmla="*/ 0 w 559"/>
                <a:gd name="T1" fmla="*/ 2147483647 h 2027"/>
                <a:gd name="T2" fmla="*/ 2147483647 w 559"/>
                <a:gd name="T3" fmla="*/ 2147483647 h 2027"/>
                <a:gd name="T4" fmla="*/ 2147483647 w 559"/>
                <a:gd name="T5" fmla="*/ 2147483647 h 2027"/>
                <a:gd name="T6" fmla="*/ 2147483647 w 559"/>
                <a:gd name="T7" fmla="*/ 2147483647 h 2027"/>
                <a:gd name="T8" fmla="*/ 2147483647 w 559"/>
                <a:gd name="T9" fmla="*/ 2147483647 h 2027"/>
                <a:gd name="T10" fmla="*/ 2147483647 w 559"/>
                <a:gd name="T11" fmla="*/ 2147483647 h 2027"/>
                <a:gd name="T12" fmla="*/ 2147483647 w 559"/>
                <a:gd name="T13" fmla="*/ 2147483647 h 2027"/>
                <a:gd name="T14" fmla="*/ 0 w 559"/>
                <a:gd name="T15" fmla="*/ 2147483647 h 2027"/>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2027"/>
                <a:gd name="T26" fmla="*/ 559 w 559"/>
                <a:gd name="T27" fmla="*/ 2027 h 20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2027">
                  <a:moveTo>
                    <a:pt x="0" y="1731"/>
                  </a:moveTo>
                  <a:cubicBezTo>
                    <a:pt x="41" y="1799"/>
                    <a:pt x="83" y="1868"/>
                    <a:pt x="136" y="1913"/>
                  </a:cubicBezTo>
                  <a:cubicBezTo>
                    <a:pt x="189" y="1958"/>
                    <a:pt x="264" y="2027"/>
                    <a:pt x="317" y="2004"/>
                  </a:cubicBezTo>
                  <a:cubicBezTo>
                    <a:pt x="370" y="1981"/>
                    <a:pt x="415" y="1936"/>
                    <a:pt x="453" y="1777"/>
                  </a:cubicBezTo>
                  <a:cubicBezTo>
                    <a:pt x="491" y="1618"/>
                    <a:pt x="559" y="1308"/>
                    <a:pt x="544" y="1051"/>
                  </a:cubicBezTo>
                  <a:cubicBezTo>
                    <a:pt x="529" y="794"/>
                    <a:pt x="431" y="409"/>
                    <a:pt x="363" y="235"/>
                  </a:cubicBezTo>
                  <a:cubicBezTo>
                    <a:pt x="295" y="61"/>
                    <a:pt x="197" y="0"/>
                    <a:pt x="136" y="8"/>
                  </a:cubicBezTo>
                  <a:cubicBezTo>
                    <a:pt x="75" y="16"/>
                    <a:pt x="37" y="148"/>
                    <a:pt x="0" y="280"/>
                  </a:cubicBezTo>
                </a:path>
              </a:pathLst>
            </a:custGeom>
            <a:noFill/>
            <a:ln w="9525">
              <a:solidFill>
                <a:schemeClr val="tx1"/>
              </a:solidFill>
              <a:round/>
              <a:headEnd type="none" w="med" len="med"/>
              <a:tailEnd type="triangle" w="med" len="med"/>
            </a:ln>
          </p:spPr>
          <p:txBody>
            <a:bodyPr/>
            <a:lstStyle/>
            <a:p>
              <a:endParaRPr lang="cs-CZ"/>
            </a:p>
          </p:txBody>
        </p:sp>
        <p:sp>
          <p:nvSpPr>
            <p:cNvPr id="5150" name="Freeform 18"/>
            <p:cNvSpPr>
              <a:spLocks/>
            </p:cNvSpPr>
            <p:nvPr/>
          </p:nvSpPr>
          <p:spPr bwMode="auto">
            <a:xfrm flipH="1">
              <a:off x="385763" y="704850"/>
              <a:ext cx="773112" cy="3671888"/>
            </a:xfrm>
            <a:custGeom>
              <a:avLst/>
              <a:gdLst>
                <a:gd name="T0" fmla="*/ 0 w 559"/>
                <a:gd name="T1" fmla="*/ 2147483647 h 2027"/>
                <a:gd name="T2" fmla="*/ 2147483647 w 559"/>
                <a:gd name="T3" fmla="*/ 2147483647 h 2027"/>
                <a:gd name="T4" fmla="*/ 2147483647 w 559"/>
                <a:gd name="T5" fmla="*/ 2147483647 h 2027"/>
                <a:gd name="T6" fmla="*/ 2147483647 w 559"/>
                <a:gd name="T7" fmla="*/ 2147483647 h 2027"/>
                <a:gd name="T8" fmla="*/ 2147483647 w 559"/>
                <a:gd name="T9" fmla="*/ 2147483647 h 2027"/>
                <a:gd name="T10" fmla="*/ 2147483647 w 559"/>
                <a:gd name="T11" fmla="*/ 2147483647 h 2027"/>
                <a:gd name="T12" fmla="*/ 2147483647 w 559"/>
                <a:gd name="T13" fmla="*/ 2147483647 h 2027"/>
                <a:gd name="T14" fmla="*/ 0 w 559"/>
                <a:gd name="T15" fmla="*/ 2147483647 h 2027"/>
                <a:gd name="T16" fmla="*/ 0 60000 65536"/>
                <a:gd name="T17" fmla="*/ 0 60000 65536"/>
                <a:gd name="T18" fmla="*/ 0 60000 65536"/>
                <a:gd name="T19" fmla="*/ 0 60000 65536"/>
                <a:gd name="T20" fmla="*/ 0 60000 65536"/>
                <a:gd name="T21" fmla="*/ 0 60000 65536"/>
                <a:gd name="T22" fmla="*/ 0 60000 65536"/>
                <a:gd name="T23" fmla="*/ 0 60000 65536"/>
                <a:gd name="T24" fmla="*/ 0 w 559"/>
                <a:gd name="T25" fmla="*/ 0 h 2027"/>
                <a:gd name="T26" fmla="*/ 559 w 559"/>
                <a:gd name="T27" fmla="*/ 2027 h 20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59" h="2027">
                  <a:moveTo>
                    <a:pt x="0" y="1731"/>
                  </a:moveTo>
                  <a:cubicBezTo>
                    <a:pt x="41" y="1799"/>
                    <a:pt x="83" y="1868"/>
                    <a:pt x="136" y="1913"/>
                  </a:cubicBezTo>
                  <a:cubicBezTo>
                    <a:pt x="189" y="1958"/>
                    <a:pt x="264" y="2027"/>
                    <a:pt x="317" y="2004"/>
                  </a:cubicBezTo>
                  <a:cubicBezTo>
                    <a:pt x="370" y="1981"/>
                    <a:pt x="415" y="1936"/>
                    <a:pt x="453" y="1777"/>
                  </a:cubicBezTo>
                  <a:cubicBezTo>
                    <a:pt x="491" y="1618"/>
                    <a:pt x="559" y="1308"/>
                    <a:pt x="544" y="1051"/>
                  </a:cubicBezTo>
                  <a:cubicBezTo>
                    <a:pt x="529" y="794"/>
                    <a:pt x="431" y="409"/>
                    <a:pt x="363" y="235"/>
                  </a:cubicBezTo>
                  <a:cubicBezTo>
                    <a:pt x="295" y="61"/>
                    <a:pt x="197" y="0"/>
                    <a:pt x="136" y="8"/>
                  </a:cubicBezTo>
                  <a:cubicBezTo>
                    <a:pt x="75" y="16"/>
                    <a:pt x="37" y="148"/>
                    <a:pt x="0" y="280"/>
                  </a:cubicBezTo>
                </a:path>
              </a:pathLst>
            </a:custGeom>
            <a:noFill/>
            <a:ln w="9525">
              <a:solidFill>
                <a:schemeClr val="tx1"/>
              </a:solidFill>
              <a:round/>
              <a:headEnd type="none" w="med" len="med"/>
              <a:tailEnd type="triangle" w="med" len="med"/>
            </a:ln>
          </p:spPr>
          <p:txBody>
            <a:bodyPr/>
            <a:lstStyle/>
            <a:p>
              <a:endParaRPr lang="cs-CZ"/>
            </a:p>
          </p:txBody>
        </p:sp>
        <p:sp>
          <p:nvSpPr>
            <p:cNvPr id="5151" name="Line 19"/>
            <p:cNvSpPr>
              <a:spLocks noChangeShapeType="1"/>
            </p:cNvSpPr>
            <p:nvPr/>
          </p:nvSpPr>
          <p:spPr bwMode="auto">
            <a:xfrm flipV="1">
              <a:off x="2195513" y="1557338"/>
              <a:ext cx="0" cy="1079500"/>
            </a:xfrm>
            <a:prstGeom prst="line">
              <a:avLst/>
            </a:prstGeom>
            <a:noFill/>
            <a:ln w="38100">
              <a:solidFill>
                <a:srgbClr val="CC0000"/>
              </a:solidFill>
              <a:round/>
              <a:headEnd/>
              <a:tailEnd type="triangle" w="med" len="med"/>
            </a:ln>
          </p:spPr>
          <p:txBody>
            <a:bodyPr/>
            <a:lstStyle/>
            <a:p>
              <a:endParaRPr lang="cs-CZ"/>
            </a:p>
          </p:txBody>
        </p:sp>
        <p:sp>
          <p:nvSpPr>
            <p:cNvPr id="5152" name="Line 20"/>
            <p:cNvSpPr>
              <a:spLocks noChangeShapeType="1"/>
            </p:cNvSpPr>
            <p:nvPr/>
          </p:nvSpPr>
          <p:spPr bwMode="auto">
            <a:xfrm flipH="1">
              <a:off x="1763713" y="2636838"/>
              <a:ext cx="431800" cy="720725"/>
            </a:xfrm>
            <a:prstGeom prst="line">
              <a:avLst/>
            </a:prstGeom>
            <a:noFill/>
            <a:ln w="38100">
              <a:solidFill>
                <a:schemeClr val="accent2"/>
              </a:solidFill>
              <a:round/>
              <a:headEnd/>
              <a:tailEnd type="triangle" w="med" len="med"/>
            </a:ln>
          </p:spPr>
          <p:txBody>
            <a:bodyPr/>
            <a:lstStyle/>
            <a:p>
              <a:endParaRPr lang="cs-CZ"/>
            </a:p>
          </p:txBody>
        </p:sp>
        <p:sp>
          <p:nvSpPr>
            <p:cNvPr id="5153" name="Text Box 21"/>
            <p:cNvSpPr txBox="1">
              <a:spLocks noChangeArrowheads="1"/>
            </p:cNvSpPr>
            <p:nvPr/>
          </p:nvSpPr>
          <p:spPr bwMode="auto">
            <a:xfrm>
              <a:off x="2319338" y="1482725"/>
              <a:ext cx="303212" cy="304800"/>
            </a:xfrm>
            <a:prstGeom prst="rect">
              <a:avLst/>
            </a:prstGeom>
            <a:noFill/>
            <a:ln w="9525">
              <a:noFill/>
              <a:miter lim="800000"/>
              <a:headEnd/>
              <a:tailEnd/>
            </a:ln>
          </p:spPr>
          <p:txBody>
            <a:bodyPr wrap="none">
              <a:spAutoFit/>
            </a:bodyPr>
            <a:lstStyle/>
            <a:p>
              <a:r>
                <a:rPr lang="cs-CZ" b="1">
                  <a:solidFill>
                    <a:srgbClr val="CC0000"/>
                  </a:solidFill>
                  <a:latin typeface="Calibri" pitchFamily="34" charset="0"/>
                </a:rPr>
                <a:t>E</a:t>
              </a:r>
            </a:p>
          </p:txBody>
        </p:sp>
        <p:sp>
          <p:nvSpPr>
            <p:cNvPr id="5154" name="Text Box 22"/>
            <p:cNvSpPr txBox="1">
              <a:spLocks noChangeArrowheads="1"/>
            </p:cNvSpPr>
            <p:nvPr/>
          </p:nvSpPr>
          <p:spPr bwMode="auto">
            <a:xfrm>
              <a:off x="1887538" y="3140075"/>
              <a:ext cx="312737" cy="304800"/>
            </a:xfrm>
            <a:prstGeom prst="rect">
              <a:avLst/>
            </a:prstGeom>
            <a:noFill/>
            <a:ln w="9525">
              <a:noFill/>
              <a:miter lim="800000"/>
              <a:headEnd/>
              <a:tailEnd/>
            </a:ln>
          </p:spPr>
          <p:txBody>
            <a:bodyPr wrap="none">
              <a:spAutoFit/>
            </a:bodyPr>
            <a:lstStyle/>
            <a:p>
              <a:r>
                <a:rPr lang="cs-CZ" b="1">
                  <a:solidFill>
                    <a:schemeClr val="accent2"/>
                  </a:solidFill>
                  <a:latin typeface="Calibri" pitchFamily="34" charset="0"/>
                </a:rPr>
                <a:t>H</a:t>
              </a:r>
            </a:p>
          </p:txBody>
        </p:sp>
      </p:grpSp>
      <p:graphicFrame>
        <p:nvGraphicFramePr>
          <p:cNvPr id="40" name="Diagram 39"/>
          <p:cNvGraphicFramePr/>
          <p:nvPr/>
        </p:nvGraphicFramePr>
        <p:xfrm>
          <a:off x="722671" y="3908324"/>
          <a:ext cx="6061586" cy="2772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130" name="Group 50"/>
          <p:cNvGrpSpPr>
            <a:grpSpLocks/>
          </p:cNvGrpSpPr>
          <p:nvPr/>
        </p:nvGrpSpPr>
        <p:grpSpPr bwMode="auto">
          <a:xfrm>
            <a:off x="3422650" y="5837238"/>
            <a:ext cx="1243013" cy="823912"/>
            <a:chOff x="4274" y="2655"/>
            <a:chExt cx="783" cy="519"/>
          </a:xfrm>
        </p:grpSpPr>
        <p:sp>
          <p:nvSpPr>
            <p:cNvPr id="5133" name="Text Box 44"/>
            <p:cNvSpPr txBox="1">
              <a:spLocks noChangeArrowheads="1"/>
            </p:cNvSpPr>
            <p:nvPr/>
          </p:nvSpPr>
          <p:spPr bwMode="auto">
            <a:xfrm>
              <a:off x="4274" y="2746"/>
              <a:ext cx="333" cy="250"/>
            </a:xfrm>
            <a:prstGeom prst="rect">
              <a:avLst/>
            </a:prstGeom>
            <a:noFill/>
            <a:ln w="9525">
              <a:noFill/>
              <a:miter lim="800000"/>
              <a:headEnd/>
              <a:tailEnd/>
            </a:ln>
          </p:spPr>
          <p:txBody>
            <a:bodyPr wrap="none">
              <a:spAutoFit/>
            </a:bodyPr>
            <a:lstStyle/>
            <a:p>
              <a:r>
                <a:rPr lang="cs-CZ" sz="2000">
                  <a:latin typeface="Calibri" pitchFamily="34" charset="0"/>
                </a:rPr>
                <a:t>v =</a:t>
              </a:r>
            </a:p>
          </p:txBody>
        </p:sp>
        <p:sp>
          <p:nvSpPr>
            <p:cNvPr id="5134" name="Line 45"/>
            <p:cNvSpPr>
              <a:spLocks noChangeShapeType="1"/>
            </p:cNvSpPr>
            <p:nvPr/>
          </p:nvSpPr>
          <p:spPr bwMode="auto">
            <a:xfrm>
              <a:off x="4604" y="2886"/>
              <a:ext cx="453" cy="0"/>
            </a:xfrm>
            <a:prstGeom prst="line">
              <a:avLst/>
            </a:prstGeom>
            <a:noFill/>
            <a:ln w="9525">
              <a:solidFill>
                <a:schemeClr val="tx1"/>
              </a:solidFill>
              <a:round/>
              <a:headEnd/>
              <a:tailEnd/>
            </a:ln>
          </p:spPr>
          <p:txBody>
            <a:bodyPr/>
            <a:lstStyle/>
            <a:p>
              <a:endParaRPr lang="cs-CZ"/>
            </a:p>
          </p:txBody>
        </p:sp>
        <p:sp>
          <p:nvSpPr>
            <p:cNvPr id="5135" name="Text Box 46"/>
            <p:cNvSpPr txBox="1">
              <a:spLocks noChangeArrowheads="1"/>
            </p:cNvSpPr>
            <p:nvPr/>
          </p:nvSpPr>
          <p:spPr bwMode="auto">
            <a:xfrm>
              <a:off x="4727" y="2655"/>
              <a:ext cx="205" cy="250"/>
            </a:xfrm>
            <a:prstGeom prst="rect">
              <a:avLst/>
            </a:prstGeom>
            <a:noFill/>
            <a:ln w="9525">
              <a:noFill/>
              <a:miter lim="800000"/>
              <a:headEnd/>
              <a:tailEnd/>
            </a:ln>
          </p:spPr>
          <p:txBody>
            <a:bodyPr wrap="none">
              <a:spAutoFit/>
            </a:bodyPr>
            <a:lstStyle/>
            <a:p>
              <a:r>
                <a:rPr lang="cs-CZ" sz="2000">
                  <a:latin typeface="Calibri" pitchFamily="34" charset="0"/>
                </a:rPr>
                <a:t>1</a:t>
              </a:r>
            </a:p>
          </p:txBody>
        </p:sp>
        <p:sp>
          <p:nvSpPr>
            <p:cNvPr id="5136" name="Text Box 47"/>
            <p:cNvSpPr txBox="1">
              <a:spLocks noChangeArrowheads="1"/>
            </p:cNvSpPr>
            <p:nvPr/>
          </p:nvSpPr>
          <p:spPr bwMode="auto">
            <a:xfrm>
              <a:off x="4682" y="2880"/>
              <a:ext cx="278" cy="250"/>
            </a:xfrm>
            <a:prstGeom prst="rect">
              <a:avLst/>
            </a:prstGeom>
            <a:noFill/>
            <a:ln w="9525">
              <a:noFill/>
              <a:miter lim="800000"/>
              <a:headEnd/>
              <a:tailEnd/>
            </a:ln>
          </p:spPr>
          <p:txBody>
            <a:bodyPr wrap="none">
              <a:spAutoFit/>
            </a:bodyPr>
            <a:lstStyle/>
            <a:p>
              <a:r>
                <a:rPr lang="cs-CZ" sz="2000" b="1">
                  <a:latin typeface="Symbol" pitchFamily="18" charset="2"/>
                </a:rPr>
                <a:t>em</a:t>
              </a:r>
            </a:p>
          </p:txBody>
        </p:sp>
        <p:sp>
          <p:nvSpPr>
            <p:cNvPr id="5137" name="Text Box 48"/>
            <p:cNvSpPr txBox="1">
              <a:spLocks noChangeArrowheads="1"/>
            </p:cNvSpPr>
            <p:nvPr/>
          </p:nvSpPr>
          <p:spPr bwMode="auto">
            <a:xfrm>
              <a:off x="4558" y="2886"/>
              <a:ext cx="221" cy="288"/>
            </a:xfrm>
            <a:prstGeom prst="rect">
              <a:avLst/>
            </a:prstGeom>
            <a:noFill/>
            <a:ln w="9525">
              <a:noFill/>
              <a:miter lim="800000"/>
              <a:headEnd/>
              <a:tailEnd/>
            </a:ln>
          </p:spPr>
          <p:txBody>
            <a:bodyPr wrap="none">
              <a:spAutoFit/>
            </a:bodyPr>
            <a:lstStyle/>
            <a:p>
              <a:r>
                <a:rPr lang="cs-CZ" sz="2400" b="1">
                  <a:latin typeface="Symbol" pitchFamily="18" charset="2"/>
                </a:rPr>
                <a:t>Ö</a:t>
              </a:r>
              <a:endParaRPr lang="cs-CZ" b="1">
                <a:latin typeface="Calibri" pitchFamily="34" charset="0"/>
              </a:endParaRPr>
            </a:p>
          </p:txBody>
        </p:sp>
        <p:sp>
          <p:nvSpPr>
            <p:cNvPr id="5138" name="Line 49"/>
            <p:cNvSpPr>
              <a:spLocks noChangeShapeType="1"/>
            </p:cNvSpPr>
            <p:nvPr/>
          </p:nvSpPr>
          <p:spPr bwMode="auto">
            <a:xfrm>
              <a:off x="4740" y="2931"/>
              <a:ext cx="181" cy="0"/>
            </a:xfrm>
            <a:prstGeom prst="line">
              <a:avLst/>
            </a:prstGeom>
            <a:noFill/>
            <a:ln w="9525">
              <a:solidFill>
                <a:schemeClr val="tx1"/>
              </a:solidFill>
              <a:round/>
              <a:headEnd/>
              <a:tailEnd/>
            </a:ln>
          </p:spPr>
          <p:txBody>
            <a:bodyPr/>
            <a:lstStyle/>
            <a:p>
              <a:endParaRPr lang="cs-CZ"/>
            </a:p>
          </p:txBody>
        </p:sp>
      </p:grpSp>
      <p:sp>
        <p:nvSpPr>
          <p:cNvPr id="5131" name="TextovéPole 48"/>
          <p:cNvSpPr txBox="1">
            <a:spLocks noChangeArrowheads="1"/>
          </p:cNvSpPr>
          <p:nvPr/>
        </p:nvSpPr>
        <p:spPr bwMode="auto">
          <a:xfrm>
            <a:off x="377825" y="6046788"/>
            <a:ext cx="2954338" cy="517525"/>
          </a:xfrm>
          <a:prstGeom prst="rect">
            <a:avLst/>
          </a:prstGeom>
          <a:noFill/>
          <a:ln w="9525">
            <a:noFill/>
            <a:miter lim="800000"/>
            <a:headEnd/>
            <a:tailEnd/>
          </a:ln>
        </p:spPr>
        <p:txBody>
          <a:bodyPr>
            <a:spAutoFit/>
          </a:bodyPr>
          <a:lstStyle/>
          <a:p>
            <a:r>
              <a:rPr lang="cs-CZ" sz="1400"/>
              <a:t>Rychlost šíření v homogenním prostředí :</a:t>
            </a:r>
          </a:p>
        </p:txBody>
      </p:sp>
      <p:sp>
        <p:nvSpPr>
          <p:cNvPr id="5132" name="Text Box 47"/>
          <p:cNvSpPr txBox="1">
            <a:spLocks noChangeArrowheads="1"/>
          </p:cNvSpPr>
          <p:nvPr/>
        </p:nvSpPr>
        <p:spPr bwMode="auto">
          <a:xfrm>
            <a:off x="5254625" y="2865438"/>
            <a:ext cx="2178050" cy="1187450"/>
          </a:xfrm>
          <a:prstGeom prst="rect">
            <a:avLst/>
          </a:prstGeom>
          <a:noFill/>
          <a:ln w="9525">
            <a:noFill/>
            <a:miter lim="800000"/>
            <a:headEnd/>
            <a:tailEnd/>
          </a:ln>
        </p:spPr>
        <p:txBody>
          <a:bodyPr>
            <a:spAutoFit/>
          </a:bodyPr>
          <a:lstStyle/>
          <a:p>
            <a:r>
              <a:rPr lang="cs-CZ" sz="1200" b="1">
                <a:latin typeface="Symbol" pitchFamily="18" charset="2"/>
              </a:rPr>
              <a:t>e</a:t>
            </a:r>
            <a:r>
              <a:rPr lang="cs-CZ" sz="1200" b="1"/>
              <a:t>..permitivita prostředí</a:t>
            </a:r>
          </a:p>
          <a:p>
            <a:pPr>
              <a:buFont typeface="Symbol" pitchFamily="18" charset="2"/>
              <a:buChar char="m"/>
            </a:pPr>
            <a:r>
              <a:rPr lang="cs-CZ" sz="1200" b="1"/>
              <a:t>..permeabilita prostředí</a:t>
            </a:r>
          </a:p>
          <a:p>
            <a:r>
              <a:rPr lang="cs-CZ" sz="1200"/>
              <a:t>(konstanty, které určují, jak se dané prostředí ve svých  elektrických a magnetických vlastnostech liší od vakua).</a:t>
            </a:r>
          </a:p>
        </p:txBody>
      </p:sp>
      <p:sp>
        <p:nvSpPr>
          <p:cNvPr id="51" name="Obdélník 50"/>
          <p:cNvSpPr/>
          <p:nvPr/>
        </p:nvSpPr>
        <p:spPr>
          <a:xfrm>
            <a:off x="379828" y="1012873"/>
            <a:ext cx="8356209" cy="17021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Napište několik příkladů zářičů elektromagnetického pole</a:t>
            </a:r>
          </a:p>
          <a:p>
            <a:pPr marL="342900" indent="-342900">
              <a:buFont typeface="+mj-lt"/>
              <a:buAutoNum type="arabicPeriod"/>
            </a:pPr>
            <a:r>
              <a:rPr lang="cs-CZ" dirty="0" smtClean="0"/>
              <a:t>Jak se nazývají veličiny E,H?</a:t>
            </a:r>
          </a:p>
          <a:p>
            <a:pPr marL="342900" indent="-342900">
              <a:buFont typeface="+mj-lt"/>
              <a:buAutoNum type="arabicPeriod"/>
            </a:pPr>
            <a:r>
              <a:rPr lang="cs-CZ" dirty="0" smtClean="0"/>
              <a:t>Co popisuje obrázek s kondenzátorem?</a:t>
            </a:r>
          </a:p>
          <a:p>
            <a:pPr marL="342900" indent="-342900">
              <a:buFont typeface="+mj-lt"/>
              <a:buAutoNum type="arabicPeriod"/>
            </a:pPr>
            <a:r>
              <a:rPr lang="cs-CZ" dirty="0" smtClean="0"/>
              <a:t>Co se stane, když se elektrody kondenzátoru oddálí?</a:t>
            </a:r>
          </a:p>
          <a:p>
            <a:pPr marL="342900" indent="-342900">
              <a:buFont typeface="+mj-lt"/>
              <a:buAutoNum type="arabicPeriod"/>
            </a:pPr>
            <a:r>
              <a:rPr lang="cs-CZ" dirty="0" smtClean="0"/>
              <a:t>Na čem závisí rychlost šíření elektromagnetických vln v homogenním prostředí?</a:t>
            </a:r>
            <a:endParaRPr lang="cs-CZ" dirty="0"/>
          </a:p>
        </p:txBody>
      </p:sp>
      <p:sp>
        <p:nvSpPr>
          <p:cNvPr id="52" name="Tlačítko akce: Dopředu nebo Další 51">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amond(in)">
                                      <p:cBhvr>
                                        <p:cTn id="7" dur="20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0">
                                            <p:graphicEl>
                                              <a:dgm id="{F4E41809-1783-483E-9568-FED92DAE59F0}"/>
                                            </p:graphic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graphicEl>
                                              <a:dgm id="{3D77371D-0983-4D91-8FE6-96C0C989713E}"/>
                                            </p:graphic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40">
                                            <p:graphicEl>
                                              <a:dgm id="{3C64A776-5B06-46D4-84CD-164184F771E3}"/>
                                            </p:graphic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0">
                                            <p:graphicEl>
                                              <a:dgm id="{A4BEFB76-12D1-4BCE-A54E-9EAE88DEA5FE}"/>
                                            </p:graphic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5130"/>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xit" presetSubtype="4" fill="hold" grpId="0" nodeType="clickEffect">
                                  <p:stCondLst>
                                    <p:cond delay="0"/>
                                  </p:stCondLst>
                                  <p:childTnLst>
                                    <p:anim calcmode="lin" valueType="num">
                                      <p:cBhvr additive="base">
                                        <p:cTn id="31" dur="500"/>
                                        <p:tgtEl>
                                          <p:spTgt spid="51"/>
                                        </p:tgtEl>
                                        <p:attrNameLst>
                                          <p:attrName>ppt_x</p:attrName>
                                        </p:attrNameLst>
                                      </p:cBhvr>
                                      <p:tavLst>
                                        <p:tav tm="0">
                                          <p:val>
                                            <p:strVal val="ppt_x"/>
                                          </p:val>
                                        </p:tav>
                                        <p:tav tm="100000">
                                          <p:val>
                                            <p:strVal val="ppt_x"/>
                                          </p:val>
                                        </p:tav>
                                      </p:tavLst>
                                    </p:anim>
                                    <p:anim calcmode="lin" valueType="num">
                                      <p:cBhvr additive="base">
                                        <p:cTn id="32" dur="500"/>
                                        <p:tgtEl>
                                          <p:spTgt spid="51"/>
                                        </p:tgtEl>
                                        <p:attrNameLst>
                                          <p:attrName>ppt_y</p:attrName>
                                        </p:attrNameLst>
                                      </p:cBhvr>
                                      <p:tavLst>
                                        <p:tav tm="0">
                                          <p:val>
                                            <p:strVal val="ppt_y"/>
                                          </p:val>
                                        </p:tav>
                                        <p:tav tm="100000">
                                          <p:val>
                                            <p:strVal val="1+ppt_h/2"/>
                                          </p:val>
                                        </p:tav>
                                      </p:tavLst>
                                    </p:anim>
                                    <p:set>
                                      <p:cBhvr>
                                        <p:cTn id="33" dur="1" fill="hold">
                                          <p:stCondLst>
                                            <p:cond delay="499"/>
                                          </p:stCondLst>
                                        </p:cTn>
                                        <p:tgtEl>
                                          <p:spTgt spid="5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Graphic spid="40" grpId="0">
        <p:bldSub>
          <a:bldDgm bld="lvlOne"/>
        </p:bldSub>
      </p:bldGraphic>
      <p:bldP spid="5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25475"/>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cs-CZ" sz="2800" dirty="0" smtClean="0"/>
              <a:t>Šíření elektromagnetických vln prostorem</a:t>
            </a:r>
            <a:endParaRPr lang="cs-CZ" sz="2800" dirty="0"/>
          </a:p>
        </p:txBody>
      </p:sp>
      <p:sp>
        <p:nvSpPr>
          <p:cNvPr id="6147" name="Freeform 33"/>
          <p:cNvSpPr>
            <a:spLocks/>
          </p:cNvSpPr>
          <p:nvPr/>
        </p:nvSpPr>
        <p:spPr bwMode="auto">
          <a:xfrm>
            <a:off x="863600" y="1509713"/>
            <a:ext cx="4032250" cy="1765300"/>
          </a:xfrm>
          <a:custGeom>
            <a:avLst/>
            <a:gdLst>
              <a:gd name="T0" fmla="*/ 0 w 2676"/>
              <a:gd name="T1" fmla="*/ 2147483647 h 1112"/>
              <a:gd name="T2" fmla="*/ 2147483647 w 2676"/>
              <a:gd name="T3" fmla="*/ 2147483647 h 1112"/>
              <a:gd name="T4" fmla="*/ 2147483647 w 2676"/>
              <a:gd name="T5" fmla="*/ 2147483647 h 1112"/>
              <a:gd name="T6" fmla="*/ 2147483647 w 2676"/>
              <a:gd name="T7" fmla="*/ 2147483647 h 1112"/>
              <a:gd name="T8" fmla="*/ 2147483647 w 2676"/>
              <a:gd name="T9" fmla="*/ 2147483647 h 1112"/>
              <a:gd name="T10" fmla="*/ 2147483647 w 2676"/>
              <a:gd name="T11" fmla="*/ 2147483647 h 1112"/>
              <a:gd name="T12" fmla="*/ 2147483647 w 2676"/>
              <a:gd name="T13" fmla="*/ 2147483647 h 1112"/>
              <a:gd name="T14" fmla="*/ 2147483647 w 2676"/>
              <a:gd name="T15" fmla="*/ 2147483647 h 1112"/>
              <a:gd name="T16" fmla="*/ 0 60000 65536"/>
              <a:gd name="T17" fmla="*/ 0 60000 65536"/>
              <a:gd name="T18" fmla="*/ 0 60000 65536"/>
              <a:gd name="T19" fmla="*/ 0 60000 65536"/>
              <a:gd name="T20" fmla="*/ 0 60000 65536"/>
              <a:gd name="T21" fmla="*/ 0 60000 65536"/>
              <a:gd name="T22" fmla="*/ 0 60000 65536"/>
              <a:gd name="T23" fmla="*/ 0 60000 65536"/>
              <a:gd name="T24" fmla="*/ 0 w 2676"/>
              <a:gd name="T25" fmla="*/ 0 h 1112"/>
              <a:gd name="T26" fmla="*/ 2676 w 2676"/>
              <a:gd name="T27" fmla="*/ 1112 h 11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76" h="1112">
                <a:moveTo>
                  <a:pt x="0" y="431"/>
                </a:moveTo>
                <a:cubicBezTo>
                  <a:pt x="128" y="348"/>
                  <a:pt x="257" y="265"/>
                  <a:pt x="408" y="205"/>
                </a:cubicBezTo>
                <a:cubicBezTo>
                  <a:pt x="559" y="145"/>
                  <a:pt x="748" y="99"/>
                  <a:pt x="907" y="69"/>
                </a:cubicBezTo>
                <a:cubicBezTo>
                  <a:pt x="1066" y="39"/>
                  <a:pt x="1202" y="0"/>
                  <a:pt x="1361" y="23"/>
                </a:cubicBezTo>
                <a:cubicBezTo>
                  <a:pt x="1520" y="46"/>
                  <a:pt x="1716" y="137"/>
                  <a:pt x="1859" y="205"/>
                </a:cubicBezTo>
                <a:cubicBezTo>
                  <a:pt x="2002" y="273"/>
                  <a:pt x="2116" y="333"/>
                  <a:pt x="2222" y="431"/>
                </a:cubicBezTo>
                <a:cubicBezTo>
                  <a:pt x="2328" y="529"/>
                  <a:pt x="2419" y="681"/>
                  <a:pt x="2495" y="794"/>
                </a:cubicBezTo>
                <a:cubicBezTo>
                  <a:pt x="2571" y="907"/>
                  <a:pt x="2623" y="1009"/>
                  <a:pt x="2676" y="1112"/>
                </a:cubicBezTo>
              </a:path>
            </a:pathLst>
          </a:custGeom>
          <a:noFill/>
          <a:ln w="76200" cmpd="sng">
            <a:solidFill>
              <a:srgbClr val="E6AFEF"/>
            </a:solidFill>
            <a:round/>
            <a:headEnd/>
            <a:tailEnd/>
          </a:ln>
        </p:spPr>
        <p:txBody>
          <a:bodyPr/>
          <a:lstStyle/>
          <a:p>
            <a:endParaRPr lang="cs-CZ"/>
          </a:p>
        </p:txBody>
      </p:sp>
      <p:sp>
        <p:nvSpPr>
          <p:cNvPr id="6148" name="Line 25"/>
          <p:cNvSpPr>
            <a:spLocks noChangeShapeType="1"/>
          </p:cNvSpPr>
          <p:nvPr/>
        </p:nvSpPr>
        <p:spPr bwMode="auto">
          <a:xfrm flipH="1" flipV="1">
            <a:off x="1511300" y="2806700"/>
            <a:ext cx="215900" cy="360363"/>
          </a:xfrm>
          <a:prstGeom prst="line">
            <a:avLst/>
          </a:prstGeom>
          <a:noFill/>
          <a:ln w="38100">
            <a:solidFill>
              <a:srgbClr val="996633"/>
            </a:solidFill>
            <a:round/>
            <a:headEnd/>
            <a:tailEnd/>
          </a:ln>
        </p:spPr>
        <p:txBody>
          <a:bodyPr/>
          <a:lstStyle/>
          <a:p>
            <a:endParaRPr lang="cs-CZ"/>
          </a:p>
        </p:txBody>
      </p:sp>
      <p:sp>
        <p:nvSpPr>
          <p:cNvPr id="6149" name="Line 26"/>
          <p:cNvSpPr>
            <a:spLocks noChangeShapeType="1"/>
          </p:cNvSpPr>
          <p:nvPr/>
        </p:nvSpPr>
        <p:spPr bwMode="auto">
          <a:xfrm flipH="1" flipV="1">
            <a:off x="792163" y="3598863"/>
            <a:ext cx="360362" cy="215900"/>
          </a:xfrm>
          <a:prstGeom prst="line">
            <a:avLst/>
          </a:prstGeom>
          <a:noFill/>
          <a:ln w="38100">
            <a:solidFill>
              <a:srgbClr val="996633"/>
            </a:solidFill>
            <a:round/>
            <a:headEnd/>
            <a:tailEnd/>
          </a:ln>
        </p:spPr>
        <p:txBody>
          <a:bodyPr/>
          <a:lstStyle/>
          <a:p>
            <a:endParaRPr lang="cs-CZ"/>
          </a:p>
        </p:txBody>
      </p:sp>
      <p:sp>
        <p:nvSpPr>
          <p:cNvPr id="6150" name="Line 27"/>
          <p:cNvSpPr>
            <a:spLocks noChangeShapeType="1"/>
          </p:cNvSpPr>
          <p:nvPr/>
        </p:nvSpPr>
        <p:spPr bwMode="auto">
          <a:xfrm flipV="1">
            <a:off x="3384550" y="3382963"/>
            <a:ext cx="287338" cy="215900"/>
          </a:xfrm>
          <a:prstGeom prst="line">
            <a:avLst/>
          </a:prstGeom>
          <a:noFill/>
          <a:ln w="38100">
            <a:solidFill>
              <a:srgbClr val="996633"/>
            </a:solidFill>
            <a:round/>
            <a:headEnd/>
            <a:tailEnd/>
          </a:ln>
        </p:spPr>
        <p:txBody>
          <a:bodyPr/>
          <a:lstStyle/>
          <a:p>
            <a:endParaRPr lang="cs-CZ"/>
          </a:p>
        </p:txBody>
      </p:sp>
      <p:sp>
        <p:nvSpPr>
          <p:cNvPr id="6151" name="Line 28"/>
          <p:cNvSpPr>
            <a:spLocks noChangeShapeType="1"/>
          </p:cNvSpPr>
          <p:nvPr/>
        </p:nvSpPr>
        <p:spPr bwMode="auto">
          <a:xfrm flipH="1">
            <a:off x="863600" y="2879725"/>
            <a:ext cx="647700" cy="719138"/>
          </a:xfrm>
          <a:prstGeom prst="line">
            <a:avLst/>
          </a:prstGeom>
          <a:noFill/>
          <a:ln w="28575">
            <a:solidFill>
              <a:schemeClr val="tx1"/>
            </a:solidFill>
            <a:round/>
            <a:headEnd/>
            <a:tailEnd type="triangle" w="med" len="med"/>
          </a:ln>
        </p:spPr>
        <p:txBody>
          <a:bodyPr/>
          <a:lstStyle/>
          <a:p>
            <a:endParaRPr lang="cs-CZ"/>
          </a:p>
        </p:txBody>
      </p:sp>
      <p:sp>
        <p:nvSpPr>
          <p:cNvPr id="6152" name="Freeform 29"/>
          <p:cNvSpPr>
            <a:spLocks/>
          </p:cNvSpPr>
          <p:nvPr/>
        </p:nvSpPr>
        <p:spPr bwMode="auto">
          <a:xfrm>
            <a:off x="1584325" y="2590800"/>
            <a:ext cx="2016125" cy="720725"/>
          </a:xfrm>
          <a:custGeom>
            <a:avLst/>
            <a:gdLst>
              <a:gd name="T0" fmla="*/ 0 w 1270"/>
              <a:gd name="T1" fmla="*/ 2147483647 h 454"/>
              <a:gd name="T2" fmla="*/ 2147483647 w 1270"/>
              <a:gd name="T3" fmla="*/ 2147483647 h 454"/>
              <a:gd name="T4" fmla="*/ 2147483647 w 1270"/>
              <a:gd name="T5" fmla="*/ 2147483647 h 454"/>
              <a:gd name="T6" fmla="*/ 0 60000 65536"/>
              <a:gd name="T7" fmla="*/ 0 60000 65536"/>
              <a:gd name="T8" fmla="*/ 0 60000 65536"/>
              <a:gd name="T9" fmla="*/ 0 w 1270"/>
              <a:gd name="T10" fmla="*/ 0 h 454"/>
              <a:gd name="T11" fmla="*/ 1270 w 1270"/>
              <a:gd name="T12" fmla="*/ 454 h 454"/>
            </a:gdLst>
            <a:ahLst/>
            <a:cxnLst>
              <a:cxn ang="T6">
                <a:pos x="T0" y="T1"/>
              </a:cxn>
              <a:cxn ang="T7">
                <a:pos x="T2" y="T3"/>
              </a:cxn>
              <a:cxn ang="T8">
                <a:pos x="T4" y="T5"/>
              </a:cxn>
            </a:cxnLst>
            <a:rect l="T9" t="T10" r="T11" b="T12"/>
            <a:pathLst>
              <a:path w="1270" h="454">
                <a:moveTo>
                  <a:pt x="0" y="182"/>
                </a:moveTo>
                <a:cubicBezTo>
                  <a:pt x="211" y="91"/>
                  <a:pt x="423" y="0"/>
                  <a:pt x="635" y="45"/>
                </a:cubicBezTo>
                <a:cubicBezTo>
                  <a:pt x="847" y="90"/>
                  <a:pt x="1164" y="386"/>
                  <a:pt x="1270" y="454"/>
                </a:cubicBezTo>
              </a:path>
            </a:pathLst>
          </a:custGeom>
          <a:noFill/>
          <a:ln w="28575">
            <a:solidFill>
              <a:schemeClr val="tx1"/>
            </a:solidFill>
            <a:round/>
            <a:headEnd type="none" w="med" len="med"/>
            <a:tailEnd type="triangle" w="med" len="med"/>
          </a:ln>
        </p:spPr>
        <p:txBody>
          <a:bodyPr/>
          <a:lstStyle/>
          <a:p>
            <a:endParaRPr lang="cs-CZ"/>
          </a:p>
        </p:txBody>
      </p:sp>
      <p:sp>
        <p:nvSpPr>
          <p:cNvPr id="6153" name="Freeform 30"/>
          <p:cNvSpPr>
            <a:spLocks/>
          </p:cNvSpPr>
          <p:nvPr/>
        </p:nvSpPr>
        <p:spPr bwMode="auto">
          <a:xfrm>
            <a:off x="1584325" y="1522413"/>
            <a:ext cx="2232025" cy="2436812"/>
          </a:xfrm>
          <a:custGeom>
            <a:avLst/>
            <a:gdLst>
              <a:gd name="T0" fmla="*/ 0 w 1406"/>
              <a:gd name="T1" fmla="*/ 2147483647 h 1535"/>
              <a:gd name="T2" fmla="*/ 2147483647 w 1406"/>
              <a:gd name="T3" fmla="*/ 2147483647 h 1535"/>
              <a:gd name="T4" fmla="*/ 2147483647 w 1406"/>
              <a:gd name="T5" fmla="*/ 2147483647 h 1535"/>
              <a:gd name="T6" fmla="*/ 2147483647 w 1406"/>
              <a:gd name="T7" fmla="*/ 2147483647 h 1535"/>
              <a:gd name="T8" fmla="*/ 2147483647 w 1406"/>
              <a:gd name="T9" fmla="*/ 2147483647 h 1535"/>
              <a:gd name="T10" fmla="*/ 0 60000 65536"/>
              <a:gd name="T11" fmla="*/ 0 60000 65536"/>
              <a:gd name="T12" fmla="*/ 0 60000 65536"/>
              <a:gd name="T13" fmla="*/ 0 60000 65536"/>
              <a:gd name="T14" fmla="*/ 0 60000 65536"/>
              <a:gd name="T15" fmla="*/ 0 w 1406"/>
              <a:gd name="T16" fmla="*/ 0 h 1535"/>
              <a:gd name="T17" fmla="*/ 1406 w 1406"/>
              <a:gd name="T18" fmla="*/ 1535 h 1535"/>
            </a:gdLst>
            <a:ahLst/>
            <a:cxnLst>
              <a:cxn ang="T10">
                <a:pos x="T0" y="T1"/>
              </a:cxn>
              <a:cxn ang="T11">
                <a:pos x="T2" y="T3"/>
              </a:cxn>
              <a:cxn ang="T12">
                <a:pos x="T4" y="T5"/>
              </a:cxn>
              <a:cxn ang="T13">
                <a:pos x="T6" y="T7"/>
              </a:cxn>
              <a:cxn ang="T14">
                <a:pos x="T8" y="T9"/>
              </a:cxn>
            </a:cxnLst>
            <a:rect l="T15" t="T16" r="T17" b="T18"/>
            <a:pathLst>
              <a:path w="1406" h="1535">
                <a:moveTo>
                  <a:pt x="0" y="855"/>
                </a:moveTo>
                <a:cubicBezTo>
                  <a:pt x="336" y="556"/>
                  <a:pt x="673" y="258"/>
                  <a:pt x="862" y="129"/>
                </a:cubicBezTo>
                <a:cubicBezTo>
                  <a:pt x="1051" y="0"/>
                  <a:pt x="1074" y="45"/>
                  <a:pt x="1134" y="83"/>
                </a:cubicBezTo>
                <a:cubicBezTo>
                  <a:pt x="1194" y="121"/>
                  <a:pt x="1179" y="114"/>
                  <a:pt x="1224" y="356"/>
                </a:cubicBezTo>
                <a:cubicBezTo>
                  <a:pt x="1269" y="598"/>
                  <a:pt x="1337" y="1066"/>
                  <a:pt x="1406" y="1535"/>
                </a:cubicBezTo>
              </a:path>
            </a:pathLst>
          </a:custGeom>
          <a:noFill/>
          <a:ln w="28575">
            <a:solidFill>
              <a:schemeClr val="tx1"/>
            </a:solidFill>
            <a:round/>
            <a:headEnd type="none" w="med" len="med"/>
            <a:tailEnd type="triangle" w="med" len="med"/>
          </a:ln>
        </p:spPr>
        <p:txBody>
          <a:bodyPr/>
          <a:lstStyle/>
          <a:p>
            <a:endParaRPr lang="cs-CZ"/>
          </a:p>
        </p:txBody>
      </p:sp>
      <p:sp>
        <p:nvSpPr>
          <p:cNvPr id="6154" name="Line 31"/>
          <p:cNvSpPr>
            <a:spLocks noChangeShapeType="1"/>
          </p:cNvSpPr>
          <p:nvPr/>
        </p:nvSpPr>
        <p:spPr bwMode="auto">
          <a:xfrm flipV="1">
            <a:off x="3671888" y="3887788"/>
            <a:ext cx="360362" cy="142875"/>
          </a:xfrm>
          <a:prstGeom prst="line">
            <a:avLst/>
          </a:prstGeom>
          <a:noFill/>
          <a:ln w="38100">
            <a:solidFill>
              <a:srgbClr val="996633"/>
            </a:solidFill>
            <a:round/>
            <a:headEnd/>
            <a:tailEnd/>
          </a:ln>
        </p:spPr>
        <p:txBody>
          <a:bodyPr/>
          <a:lstStyle/>
          <a:p>
            <a:endParaRPr lang="cs-CZ"/>
          </a:p>
        </p:txBody>
      </p:sp>
      <p:sp>
        <p:nvSpPr>
          <p:cNvPr id="6155" name="Freeform 32"/>
          <p:cNvSpPr>
            <a:spLocks/>
          </p:cNvSpPr>
          <p:nvPr/>
        </p:nvSpPr>
        <p:spPr bwMode="auto">
          <a:xfrm>
            <a:off x="719138" y="1366838"/>
            <a:ext cx="4321175" cy="1765300"/>
          </a:xfrm>
          <a:custGeom>
            <a:avLst/>
            <a:gdLst>
              <a:gd name="T0" fmla="*/ 0 w 2676"/>
              <a:gd name="T1" fmla="*/ 2147483647 h 1112"/>
              <a:gd name="T2" fmla="*/ 2147483647 w 2676"/>
              <a:gd name="T3" fmla="*/ 2147483647 h 1112"/>
              <a:gd name="T4" fmla="*/ 2147483647 w 2676"/>
              <a:gd name="T5" fmla="*/ 2147483647 h 1112"/>
              <a:gd name="T6" fmla="*/ 2147483647 w 2676"/>
              <a:gd name="T7" fmla="*/ 2147483647 h 1112"/>
              <a:gd name="T8" fmla="*/ 2147483647 w 2676"/>
              <a:gd name="T9" fmla="*/ 2147483647 h 1112"/>
              <a:gd name="T10" fmla="*/ 2147483647 w 2676"/>
              <a:gd name="T11" fmla="*/ 2147483647 h 1112"/>
              <a:gd name="T12" fmla="*/ 2147483647 w 2676"/>
              <a:gd name="T13" fmla="*/ 2147483647 h 1112"/>
              <a:gd name="T14" fmla="*/ 2147483647 w 2676"/>
              <a:gd name="T15" fmla="*/ 2147483647 h 1112"/>
              <a:gd name="T16" fmla="*/ 0 60000 65536"/>
              <a:gd name="T17" fmla="*/ 0 60000 65536"/>
              <a:gd name="T18" fmla="*/ 0 60000 65536"/>
              <a:gd name="T19" fmla="*/ 0 60000 65536"/>
              <a:gd name="T20" fmla="*/ 0 60000 65536"/>
              <a:gd name="T21" fmla="*/ 0 60000 65536"/>
              <a:gd name="T22" fmla="*/ 0 60000 65536"/>
              <a:gd name="T23" fmla="*/ 0 60000 65536"/>
              <a:gd name="T24" fmla="*/ 0 w 2676"/>
              <a:gd name="T25" fmla="*/ 0 h 1112"/>
              <a:gd name="T26" fmla="*/ 2676 w 2676"/>
              <a:gd name="T27" fmla="*/ 1112 h 111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76" h="1112">
                <a:moveTo>
                  <a:pt x="0" y="431"/>
                </a:moveTo>
                <a:cubicBezTo>
                  <a:pt x="128" y="348"/>
                  <a:pt x="257" y="265"/>
                  <a:pt x="408" y="205"/>
                </a:cubicBezTo>
                <a:cubicBezTo>
                  <a:pt x="559" y="145"/>
                  <a:pt x="748" y="99"/>
                  <a:pt x="907" y="69"/>
                </a:cubicBezTo>
                <a:cubicBezTo>
                  <a:pt x="1066" y="39"/>
                  <a:pt x="1202" y="0"/>
                  <a:pt x="1361" y="23"/>
                </a:cubicBezTo>
                <a:cubicBezTo>
                  <a:pt x="1520" y="46"/>
                  <a:pt x="1716" y="137"/>
                  <a:pt x="1859" y="205"/>
                </a:cubicBezTo>
                <a:cubicBezTo>
                  <a:pt x="2002" y="273"/>
                  <a:pt x="2116" y="333"/>
                  <a:pt x="2222" y="431"/>
                </a:cubicBezTo>
                <a:cubicBezTo>
                  <a:pt x="2328" y="529"/>
                  <a:pt x="2419" y="681"/>
                  <a:pt x="2495" y="794"/>
                </a:cubicBezTo>
                <a:cubicBezTo>
                  <a:pt x="2571" y="907"/>
                  <a:pt x="2623" y="1009"/>
                  <a:pt x="2676" y="1112"/>
                </a:cubicBezTo>
              </a:path>
            </a:pathLst>
          </a:custGeom>
          <a:noFill/>
          <a:ln w="76200" cmpd="sng">
            <a:solidFill>
              <a:srgbClr val="E6AFEF"/>
            </a:solidFill>
            <a:round/>
            <a:headEnd/>
            <a:tailEnd/>
          </a:ln>
        </p:spPr>
        <p:txBody>
          <a:bodyPr/>
          <a:lstStyle/>
          <a:p>
            <a:endParaRPr lang="cs-CZ"/>
          </a:p>
        </p:txBody>
      </p:sp>
      <p:sp>
        <p:nvSpPr>
          <p:cNvPr id="6156" name="Text Box 34"/>
          <p:cNvSpPr txBox="1">
            <a:spLocks noChangeArrowheads="1"/>
          </p:cNvSpPr>
          <p:nvPr/>
        </p:nvSpPr>
        <p:spPr bwMode="auto">
          <a:xfrm rot="2420513">
            <a:off x="4024313" y="1892300"/>
            <a:ext cx="981075" cy="304800"/>
          </a:xfrm>
          <a:prstGeom prst="rect">
            <a:avLst/>
          </a:prstGeom>
          <a:noFill/>
          <a:ln w="9525">
            <a:noFill/>
            <a:miter lim="800000"/>
            <a:headEnd/>
            <a:tailEnd/>
          </a:ln>
        </p:spPr>
        <p:txBody>
          <a:bodyPr wrap="none">
            <a:spAutoFit/>
          </a:bodyPr>
          <a:lstStyle/>
          <a:p>
            <a:r>
              <a:rPr lang="cs-CZ" b="1">
                <a:solidFill>
                  <a:srgbClr val="C836C8"/>
                </a:solidFill>
                <a:latin typeface="Calibri" pitchFamily="34" charset="0"/>
              </a:rPr>
              <a:t>ionosféra</a:t>
            </a:r>
          </a:p>
        </p:txBody>
      </p:sp>
      <p:sp>
        <p:nvSpPr>
          <p:cNvPr id="6157" name="Text Box 35"/>
          <p:cNvSpPr txBox="1">
            <a:spLocks noChangeArrowheads="1"/>
          </p:cNvSpPr>
          <p:nvPr/>
        </p:nvSpPr>
        <p:spPr bwMode="auto">
          <a:xfrm>
            <a:off x="915988" y="2876550"/>
            <a:ext cx="282575" cy="304800"/>
          </a:xfrm>
          <a:prstGeom prst="rect">
            <a:avLst/>
          </a:prstGeom>
          <a:noFill/>
          <a:ln w="9525">
            <a:noFill/>
            <a:miter lim="800000"/>
            <a:headEnd/>
            <a:tailEnd/>
          </a:ln>
        </p:spPr>
        <p:txBody>
          <a:bodyPr wrap="none">
            <a:spAutoFit/>
          </a:bodyPr>
          <a:lstStyle/>
          <a:p>
            <a:r>
              <a:rPr lang="cs-CZ">
                <a:latin typeface="Calibri" pitchFamily="34" charset="0"/>
              </a:rPr>
              <a:t>1</a:t>
            </a:r>
          </a:p>
        </p:txBody>
      </p:sp>
      <p:sp>
        <p:nvSpPr>
          <p:cNvPr id="6158" name="Text Box 36"/>
          <p:cNvSpPr txBox="1">
            <a:spLocks noChangeArrowheads="1"/>
          </p:cNvSpPr>
          <p:nvPr/>
        </p:nvSpPr>
        <p:spPr bwMode="auto">
          <a:xfrm>
            <a:off x="2716213" y="2373313"/>
            <a:ext cx="282575" cy="304800"/>
          </a:xfrm>
          <a:prstGeom prst="rect">
            <a:avLst/>
          </a:prstGeom>
          <a:noFill/>
          <a:ln w="9525">
            <a:noFill/>
            <a:miter lim="800000"/>
            <a:headEnd/>
            <a:tailEnd/>
          </a:ln>
        </p:spPr>
        <p:txBody>
          <a:bodyPr wrap="none">
            <a:spAutoFit/>
          </a:bodyPr>
          <a:lstStyle/>
          <a:p>
            <a:r>
              <a:rPr lang="cs-CZ">
                <a:latin typeface="Calibri" pitchFamily="34" charset="0"/>
              </a:rPr>
              <a:t>3</a:t>
            </a:r>
          </a:p>
        </p:txBody>
      </p:sp>
      <p:sp>
        <p:nvSpPr>
          <p:cNvPr id="6159" name="Text Box 37"/>
          <p:cNvSpPr txBox="1">
            <a:spLocks noChangeArrowheads="1"/>
          </p:cNvSpPr>
          <p:nvPr/>
        </p:nvSpPr>
        <p:spPr bwMode="auto">
          <a:xfrm>
            <a:off x="3651250" y="2373313"/>
            <a:ext cx="282575" cy="304800"/>
          </a:xfrm>
          <a:prstGeom prst="rect">
            <a:avLst/>
          </a:prstGeom>
          <a:noFill/>
          <a:ln w="9525">
            <a:noFill/>
            <a:miter lim="800000"/>
            <a:headEnd/>
            <a:tailEnd/>
          </a:ln>
        </p:spPr>
        <p:txBody>
          <a:bodyPr wrap="none">
            <a:spAutoFit/>
          </a:bodyPr>
          <a:lstStyle/>
          <a:p>
            <a:r>
              <a:rPr lang="cs-CZ">
                <a:latin typeface="Calibri" pitchFamily="34" charset="0"/>
              </a:rPr>
              <a:t>2</a:t>
            </a:r>
          </a:p>
        </p:txBody>
      </p:sp>
      <p:sp>
        <p:nvSpPr>
          <p:cNvPr id="6160" name="Text Box 40"/>
          <p:cNvSpPr txBox="1">
            <a:spLocks noChangeArrowheads="1"/>
          </p:cNvSpPr>
          <p:nvPr/>
        </p:nvSpPr>
        <p:spPr bwMode="auto">
          <a:xfrm>
            <a:off x="1347788" y="2444750"/>
            <a:ext cx="303212" cy="304800"/>
          </a:xfrm>
          <a:prstGeom prst="rect">
            <a:avLst/>
          </a:prstGeom>
          <a:noFill/>
          <a:ln w="9525">
            <a:noFill/>
            <a:miter lim="800000"/>
            <a:headEnd/>
            <a:tailEnd/>
          </a:ln>
        </p:spPr>
        <p:txBody>
          <a:bodyPr wrap="none">
            <a:spAutoFit/>
          </a:bodyPr>
          <a:lstStyle/>
          <a:p>
            <a:r>
              <a:rPr lang="cs-CZ">
                <a:latin typeface="Calibri" pitchFamily="34" charset="0"/>
              </a:rPr>
              <a:t>V</a:t>
            </a:r>
          </a:p>
        </p:txBody>
      </p:sp>
      <p:sp>
        <p:nvSpPr>
          <p:cNvPr id="6161" name="Text Box 41"/>
          <p:cNvSpPr txBox="1">
            <a:spLocks noChangeArrowheads="1"/>
          </p:cNvSpPr>
          <p:nvPr/>
        </p:nvSpPr>
        <p:spPr bwMode="auto">
          <a:xfrm>
            <a:off x="484188" y="3236913"/>
            <a:ext cx="303212" cy="304800"/>
          </a:xfrm>
          <a:prstGeom prst="rect">
            <a:avLst/>
          </a:prstGeom>
          <a:noFill/>
          <a:ln w="9525">
            <a:noFill/>
            <a:miter lim="800000"/>
            <a:headEnd/>
            <a:tailEnd/>
          </a:ln>
        </p:spPr>
        <p:txBody>
          <a:bodyPr wrap="none">
            <a:spAutoFit/>
          </a:bodyPr>
          <a:lstStyle/>
          <a:p>
            <a:r>
              <a:rPr lang="cs-CZ">
                <a:latin typeface="Calibri" pitchFamily="34" charset="0"/>
              </a:rPr>
              <a:t>P</a:t>
            </a:r>
          </a:p>
        </p:txBody>
      </p:sp>
      <p:sp>
        <p:nvSpPr>
          <p:cNvPr id="6162" name="Text Box 42"/>
          <p:cNvSpPr txBox="1">
            <a:spLocks noChangeArrowheads="1"/>
          </p:cNvSpPr>
          <p:nvPr/>
        </p:nvSpPr>
        <p:spPr bwMode="auto">
          <a:xfrm>
            <a:off x="4032250" y="3886200"/>
            <a:ext cx="303213" cy="304800"/>
          </a:xfrm>
          <a:prstGeom prst="rect">
            <a:avLst/>
          </a:prstGeom>
          <a:noFill/>
          <a:ln w="9525">
            <a:noFill/>
            <a:miter lim="800000"/>
            <a:headEnd/>
            <a:tailEnd/>
          </a:ln>
        </p:spPr>
        <p:txBody>
          <a:bodyPr wrap="none">
            <a:spAutoFit/>
          </a:bodyPr>
          <a:lstStyle/>
          <a:p>
            <a:r>
              <a:rPr lang="cs-CZ">
                <a:latin typeface="Calibri" pitchFamily="34" charset="0"/>
              </a:rPr>
              <a:t>P</a:t>
            </a:r>
          </a:p>
        </p:txBody>
      </p:sp>
      <p:sp>
        <p:nvSpPr>
          <p:cNvPr id="6163" name="Text Box 43"/>
          <p:cNvSpPr txBox="1">
            <a:spLocks noChangeArrowheads="1"/>
          </p:cNvSpPr>
          <p:nvPr/>
        </p:nvSpPr>
        <p:spPr bwMode="auto">
          <a:xfrm>
            <a:off x="3384550" y="2806700"/>
            <a:ext cx="303213" cy="304800"/>
          </a:xfrm>
          <a:prstGeom prst="rect">
            <a:avLst/>
          </a:prstGeom>
          <a:noFill/>
          <a:ln w="9525">
            <a:noFill/>
            <a:miter lim="800000"/>
            <a:headEnd/>
            <a:tailEnd/>
          </a:ln>
        </p:spPr>
        <p:txBody>
          <a:bodyPr wrap="none">
            <a:spAutoFit/>
          </a:bodyPr>
          <a:lstStyle/>
          <a:p>
            <a:r>
              <a:rPr lang="cs-CZ">
                <a:latin typeface="Calibri" pitchFamily="34" charset="0"/>
              </a:rPr>
              <a:t>P</a:t>
            </a:r>
          </a:p>
        </p:txBody>
      </p:sp>
      <p:grpSp>
        <p:nvGrpSpPr>
          <p:cNvPr id="6164" name="Group 50"/>
          <p:cNvGrpSpPr>
            <a:grpSpLocks/>
          </p:cNvGrpSpPr>
          <p:nvPr/>
        </p:nvGrpSpPr>
        <p:grpSpPr bwMode="auto">
          <a:xfrm>
            <a:off x="3525838" y="4775200"/>
            <a:ext cx="1243012" cy="863600"/>
            <a:chOff x="4274" y="2655"/>
            <a:chExt cx="783" cy="544"/>
          </a:xfrm>
        </p:grpSpPr>
        <p:sp>
          <p:nvSpPr>
            <p:cNvPr id="6171" name="Text Box 44"/>
            <p:cNvSpPr>
              <a:spLocks noChangeArrowheads="1"/>
            </p:cNvSpPr>
            <p:nvPr/>
          </p:nvSpPr>
          <p:spPr bwMode="auto">
            <a:xfrm>
              <a:off x="4274" y="2746"/>
              <a:ext cx="333" cy="279"/>
            </a:xfrm>
            <a:prstGeom prst="roundRect">
              <a:avLst>
                <a:gd name="adj" fmla="val 16667"/>
              </a:avLst>
            </a:prstGeom>
            <a:noFill/>
            <a:ln w="9525">
              <a:noFill/>
              <a:miter lim="800000"/>
              <a:headEnd/>
              <a:tailEnd/>
            </a:ln>
          </p:spPr>
          <p:txBody>
            <a:bodyPr wrap="none">
              <a:spAutoFit/>
            </a:bodyPr>
            <a:lstStyle/>
            <a:p>
              <a:r>
                <a:rPr lang="cs-CZ" sz="2000">
                  <a:latin typeface="Calibri" pitchFamily="34" charset="0"/>
                </a:rPr>
                <a:t>v =</a:t>
              </a:r>
            </a:p>
          </p:txBody>
        </p:sp>
        <p:sp>
          <p:nvSpPr>
            <p:cNvPr id="6172" name="Line 45"/>
            <p:cNvSpPr>
              <a:spLocks noChangeShapeType="1"/>
            </p:cNvSpPr>
            <p:nvPr/>
          </p:nvSpPr>
          <p:spPr bwMode="auto">
            <a:xfrm>
              <a:off x="4604" y="2886"/>
              <a:ext cx="453" cy="0"/>
            </a:xfrm>
            <a:prstGeom prst="roundRect">
              <a:avLst>
                <a:gd name="adj" fmla="val 16667"/>
              </a:avLst>
            </a:prstGeom>
            <a:noFill/>
            <a:ln w="9525">
              <a:solidFill>
                <a:schemeClr val="tx1"/>
              </a:solidFill>
              <a:round/>
              <a:headEnd/>
              <a:tailEnd/>
            </a:ln>
          </p:spPr>
          <p:txBody>
            <a:bodyPr/>
            <a:lstStyle/>
            <a:p>
              <a:endParaRPr lang="cs-CZ">
                <a:latin typeface="Calibri" pitchFamily="34" charset="0"/>
              </a:endParaRPr>
            </a:p>
          </p:txBody>
        </p:sp>
        <p:sp>
          <p:nvSpPr>
            <p:cNvPr id="6173" name="Text Box 46"/>
            <p:cNvSpPr>
              <a:spLocks noChangeArrowheads="1"/>
            </p:cNvSpPr>
            <p:nvPr/>
          </p:nvSpPr>
          <p:spPr bwMode="auto">
            <a:xfrm>
              <a:off x="4727" y="2655"/>
              <a:ext cx="219" cy="272"/>
            </a:xfrm>
            <a:prstGeom prst="roundRect">
              <a:avLst>
                <a:gd name="adj" fmla="val 16667"/>
              </a:avLst>
            </a:prstGeom>
            <a:noFill/>
            <a:ln w="9525">
              <a:noFill/>
              <a:miter lim="800000"/>
              <a:headEnd/>
              <a:tailEnd/>
            </a:ln>
          </p:spPr>
          <p:txBody>
            <a:bodyPr wrap="none">
              <a:spAutoFit/>
            </a:bodyPr>
            <a:lstStyle/>
            <a:p>
              <a:r>
                <a:rPr lang="cs-CZ" sz="2000">
                  <a:latin typeface="Calibri" pitchFamily="34" charset="0"/>
                </a:rPr>
                <a:t>1</a:t>
              </a:r>
            </a:p>
          </p:txBody>
        </p:sp>
        <p:sp>
          <p:nvSpPr>
            <p:cNvPr id="6174" name="Text Box 47"/>
            <p:cNvSpPr>
              <a:spLocks noChangeArrowheads="1"/>
            </p:cNvSpPr>
            <p:nvPr/>
          </p:nvSpPr>
          <p:spPr bwMode="auto">
            <a:xfrm>
              <a:off x="4682" y="2880"/>
              <a:ext cx="304" cy="279"/>
            </a:xfrm>
            <a:prstGeom prst="roundRect">
              <a:avLst>
                <a:gd name="adj" fmla="val 16667"/>
              </a:avLst>
            </a:prstGeom>
            <a:noFill/>
            <a:ln w="9525">
              <a:noFill/>
              <a:miter lim="800000"/>
              <a:headEnd/>
              <a:tailEnd/>
            </a:ln>
          </p:spPr>
          <p:txBody>
            <a:bodyPr wrap="none">
              <a:spAutoFit/>
            </a:bodyPr>
            <a:lstStyle/>
            <a:p>
              <a:r>
                <a:rPr lang="cs-CZ" sz="2000" b="1">
                  <a:latin typeface="Symbol" pitchFamily="18" charset="2"/>
                </a:rPr>
                <a:t>em</a:t>
              </a:r>
            </a:p>
          </p:txBody>
        </p:sp>
        <p:sp>
          <p:nvSpPr>
            <p:cNvPr id="6175" name="Text Box 48"/>
            <p:cNvSpPr>
              <a:spLocks noChangeArrowheads="1"/>
            </p:cNvSpPr>
            <p:nvPr/>
          </p:nvSpPr>
          <p:spPr bwMode="auto">
            <a:xfrm>
              <a:off x="4558" y="2886"/>
              <a:ext cx="246" cy="313"/>
            </a:xfrm>
            <a:prstGeom prst="roundRect">
              <a:avLst>
                <a:gd name="adj" fmla="val 16667"/>
              </a:avLst>
            </a:prstGeom>
            <a:noFill/>
            <a:ln w="9525">
              <a:noFill/>
              <a:miter lim="800000"/>
              <a:headEnd/>
              <a:tailEnd/>
            </a:ln>
          </p:spPr>
          <p:txBody>
            <a:bodyPr wrap="none">
              <a:spAutoFit/>
            </a:bodyPr>
            <a:lstStyle/>
            <a:p>
              <a:r>
                <a:rPr lang="cs-CZ" sz="2400" b="1">
                  <a:latin typeface="Symbol" pitchFamily="18" charset="2"/>
                </a:rPr>
                <a:t>Ö</a:t>
              </a:r>
              <a:endParaRPr lang="cs-CZ" b="1">
                <a:latin typeface="Calibri" pitchFamily="34" charset="0"/>
              </a:endParaRPr>
            </a:p>
          </p:txBody>
        </p:sp>
        <p:sp>
          <p:nvSpPr>
            <p:cNvPr id="6176" name="Line 49"/>
            <p:cNvSpPr>
              <a:spLocks noChangeShapeType="1"/>
            </p:cNvSpPr>
            <p:nvPr/>
          </p:nvSpPr>
          <p:spPr bwMode="auto">
            <a:xfrm>
              <a:off x="4740" y="2931"/>
              <a:ext cx="181" cy="0"/>
            </a:xfrm>
            <a:prstGeom prst="roundRect">
              <a:avLst>
                <a:gd name="adj" fmla="val 16667"/>
              </a:avLst>
            </a:prstGeom>
            <a:noFill/>
            <a:ln w="9525">
              <a:solidFill>
                <a:schemeClr val="tx1"/>
              </a:solidFill>
              <a:round/>
              <a:headEnd/>
              <a:tailEnd/>
            </a:ln>
          </p:spPr>
          <p:txBody>
            <a:bodyPr/>
            <a:lstStyle/>
            <a:p>
              <a:endParaRPr lang="cs-CZ">
                <a:latin typeface="Calibri" pitchFamily="34" charset="0"/>
              </a:endParaRPr>
            </a:p>
          </p:txBody>
        </p:sp>
      </p:grpSp>
      <p:sp>
        <p:nvSpPr>
          <p:cNvPr id="6165" name="Text Box 39"/>
          <p:cNvSpPr txBox="1">
            <a:spLocks noChangeArrowheads="1"/>
          </p:cNvSpPr>
          <p:nvPr/>
        </p:nvSpPr>
        <p:spPr bwMode="auto">
          <a:xfrm>
            <a:off x="5335588" y="2009775"/>
            <a:ext cx="3395662" cy="915988"/>
          </a:xfrm>
          <a:prstGeom prst="rect">
            <a:avLst/>
          </a:prstGeom>
          <a:solidFill>
            <a:srgbClr val="F7F9A5"/>
          </a:solidFill>
          <a:ln w="9525">
            <a:noFill/>
            <a:miter lim="800000"/>
            <a:headEnd/>
            <a:tailEnd/>
          </a:ln>
        </p:spPr>
        <p:txBody>
          <a:bodyPr>
            <a:spAutoFit/>
          </a:bodyPr>
          <a:lstStyle/>
          <a:p>
            <a:pPr marL="342900" indent="-342900">
              <a:buFontTx/>
              <a:buAutoNum type="arabicPeriod"/>
            </a:pPr>
            <a:r>
              <a:rPr lang="cs-CZ"/>
              <a:t>Přímá prostorová vlna</a:t>
            </a:r>
          </a:p>
          <a:p>
            <a:pPr marL="342900" indent="-342900">
              <a:buFontTx/>
              <a:buAutoNum type="arabicPeriod"/>
            </a:pPr>
            <a:r>
              <a:rPr lang="cs-CZ"/>
              <a:t>Ionosférická prostorová vlna</a:t>
            </a:r>
          </a:p>
          <a:p>
            <a:pPr marL="342900" indent="-342900">
              <a:buFontTx/>
              <a:buAutoNum type="arabicPeriod"/>
            </a:pPr>
            <a:r>
              <a:rPr lang="cs-CZ"/>
              <a:t>Povrchová vlna</a:t>
            </a:r>
          </a:p>
        </p:txBody>
      </p:sp>
      <p:sp>
        <p:nvSpPr>
          <p:cNvPr id="30" name="Text Box 38"/>
          <p:cNvSpPr txBox="1">
            <a:spLocks noChangeArrowheads="1"/>
          </p:cNvSpPr>
          <p:nvPr/>
        </p:nvSpPr>
        <p:spPr bwMode="auto">
          <a:xfrm>
            <a:off x="4705350" y="992188"/>
            <a:ext cx="4011613" cy="95408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spAutoFit/>
          </a:bodyPr>
          <a:lstStyle/>
          <a:p>
            <a:pPr algn="just">
              <a:defRPr/>
            </a:pPr>
            <a:r>
              <a:rPr lang="cs-CZ" sz="1400">
                <a:solidFill>
                  <a:srgbClr val="000000"/>
                </a:solidFill>
                <a:latin typeface="Arial" charset="0"/>
                <a:cs typeface="Arial" charset="0"/>
              </a:rPr>
              <a:t>Účinné vyzařování elektromagnetického pole zajišťují antény. Elektromagnetické vlny se mohou mezi dvěma místy na zemském povrchu šířit různými cestami:</a:t>
            </a:r>
          </a:p>
        </p:txBody>
      </p:sp>
      <p:sp>
        <p:nvSpPr>
          <p:cNvPr id="6167" name="TextovéPole 30"/>
          <p:cNvSpPr txBox="1">
            <a:spLocks noChangeArrowheads="1"/>
          </p:cNvSpPr>
          <p:nvPr/>
        </p:nvSpPr>
        <p:spPr bwMode="auto">
          <a:xfrm>
            <a:off x="412750" y="4881563"/>
            <a:ext cx="1322388" cy="646112"/>
          </a:xfrm>
          <a:prstGeom prst="rect">
            <a:avLst/>
          </a:prstGeom>
          <a:noFill/>
          <a:ln w="9525">
            <a:noFill/>
            <a:miter lim="800000"/>
            <a:headEnd/>
            <a:tailEnd/>
          </a:ln>
        </p:spPr>
        <p:txBody>
          <a:bodyPr wrap="none">
            <a:spAutoFit/>
          </a:bodyPr>
          <a:lstStyle/>
          <a:p>
            <a:r>
              <a:rPr lang="cs-CZ">
                <a:latin typeface="Calibri" pitchFamily="34" charset="0"/>
              </a:rPr>
              <a:t>V … vysílač</a:t>
            </a:r>
          </a:p>
          <a:p>
            <a:r>
              <a:rPr lang="cs-CZ">
                <a:latin typeface="Calibri" pitchFamily="34" charset="0"/>
              </a:rPr>
              <a:t>P … přijímač</a:t>
            </a:r>
          </a:p>
        </p:txBody>
      </p:sp>
      <p:graphicFrame>
        <p:nvGraphicFramePr>
          <p:cNvPr id="32" name="Diagram 31"/>
          <p:cNvGraphicFramePr/>
          <p:nvPr/>
        </p:nvGraphicFramePr>
        <p:xfrm>
          <a:off x="4955458" y="2964425"/>
          <a:ext cx="3805085" cy="3259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3" name="Diagram 32"/>
          <p:cNvGraphicFramePr/>
          <p:nvPr/>
        </p:nvGraphicFramePr>
        <p:xfrm>
          <a:off x="860320" y="5796115"/>
          <a:ext cx="7457770" cy="7964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170" name="Obrázek 33" descr="globus 2.jpg"/>
          <p:cNvPicPr>
            <a:picLocks noChangeAspect="1"/>
          </p:cNvPicPr>
          <p:nvPr/>
        </p:nvPicPr>
        <p:blipFill>
          <a:blip r:embed="rId12" cstate="print"/>
          <a:srcRect/>
          <a:stretch>
            <a:fillRect/>
          </a:stretch>
        </p:blipFill>
        <p:spPr bwMode="auto">
          <a:xfrm>
            <a:off x="1471613" y="3127375"/>
            <a:ext cx="1890712" cy="1873250"/>
          </a:xfrm>
          <a:prstGeom prst="rect">
            <a:avLst/>
          </a:prstGeom>
          <a:noFill/>
          <a:ln w="9525">
            <a:noFill/>
            <a:miter lim="800000"/>
            <a:headEnd/>
            <a:tailEnd/>
          </a:ln>
        </p:spPr>
      </p:pic>
      <p:sp>
        <p:nvSpPr>
          <p:cNvPr id="34" name="Obdélník 33"/>
          <p:cNvSpPr/>
          <p:nvPr/>
        </p:nvSpPr>
        <p:spPr>
          <a:xfrm>
            <a:off x="4965896" y="1997612"/>
            <a:ext cx="3784210" cy="37701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Napište, jak se nazývají cesty, kterými se šíří elektromagnetické vlny</a:t>
            </a:r>
          </a:p>
          <a:p>
            <a:pPr marL="342900" indent="-342900">
              <a:buFont typeface="+mj-lt"/>
              <a:buAutoNum type="arabicPeriod"/>
            </a:pPr>
            <a:r>
              <a:rPr lang="cs-CZ" dirty="0" smtClean="0"/>
              <a:t>Vyjmenujte tři veličiny, které charakterizují šíření elektromagnetických vln</a:t>
            </a:r>
          </a:p>
          <a:p>
            <a:pPr marL="342900" indent="-342900">
              <a:buFont typeface="+mj-lt"/>
              <a:buAutoNum type="arabicPeriod"/>
            </a:pPr>
            <a:r>
              <a:rPr lang="cs-CZ" dirty="0" smtClean="0"/>
              <a:t>Napište vzorec pro výpočet vlnové délky ze známé frekvence</a:t>
            </a:r>
            <a:endParaRPr lang="cs-CZ" dirty="0"/>
          </a:p>
        </p:txBody>
      </p:sp>
      <p:sp>
        <p:nvSpPr>
          <p:cNvPr id="35" name="Tlačítko akce: Dopředu nebo Další 34">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4"/>
                                        </p:tgtEl>
                                        <p:attrNameLst>
                                          <p:attrName>ppt_x</p:attrName>
                                        </p:attrNameLst>
                                      </p:cBhvr>
                                      <p:tavLst>
                                        <p:tav tm="0">
                                          <p:val>
                                            <p:strVal val="ppt_x"/>
                                          </p:val>
                                        </p:tav>
                                        <p:tav tm="100000">
                                          <p:val>
                                            <p:strVal val="ppt_x"/>
                                          </p:val>
                                        </p:tav>
                                      </p:tavLst>
                                    </p:anim>
                                    <p:anim calcmode="lin" valueType="num">
                                      <p:cBhvr additive="base">
                                        <p:cTn id="7" dur="500"/>
                                        <p:tgtEl>
                                          <p:spTgt spid="34"/>
                                        </p:tgtEl>
                                        <p:attrNameLst>
                                          <p:attrName>ppt_y</p:attrName>
                                        </p:attrNameLst>
                                      </p:cBhvr>
                                      <p:tavLst>
                                        <p:tav tm="0">
                                          <p:val>
                                            <p:strVal val="ppt_y"/>
                                          </p:val>
                                        </p:tav>
                                        <p:tav tm="100000">
                                          <p:val>
                                            <p:strVal val="1+ppt_h/2"/>
                                          </p:val>
                                        </p:tav>
                                      </p:tavLst>
                                    </p:anim>
                                    <p:set>
                                      <p:cBhvr>
                                        <p:cTn id="8" dur="1" fill="hold">
                                          <p:stCondLst>
                                            <p:cond delay="499"/>
                                          </p:stCondLst>
                                        </p:cTn>
                                        <p:tgtEl>
                                          <p:spTgt spid="34"/>
                                        </p:tgtEl>
                                        <p:attrNameLst>
                                          <p:attrName>style.visibility</p:attrName>
                                        </p:attrNameLst>
                                      </p:cBhvr>
                                      <p:to>
                                        <p:strVal val="hidden"/>
                                      </p:to>
                                    </p:set>
                                  </p:childTnLst>
                                </p:cTn>
                              </p:par>
                            </p:childTnLst>
                          </p:cTn>
                        </p:par>
                        <p:par>
                          <p:cTn id="9" fill="hold">
                            <p:stCondLst>
                              <p:cond delay="500"/>
                            </p:stCondLst>
                            <p:childTnLst>
                              <p:par>
                                <p:cTn id="10" presetID="2" presetClass="entr" presetSubtype="2" fill="hold" nodeType="afterEffect">
                                  <p:stCondLst>
                                    <p:cond delay="0"/>
                                  </p:stCondLst>
                                  <p:childTnLst>
                                    <p:set>
                                      <p:cBhvr>
                                        <p:cTn id="11" dur="1" fill="hold">
                                          <p:stCondLst>
                                            <p:cond delay="0"/>
                                          </p:stCondLst>
                                        </p:cTn>
                                        <p:tgtEl>
                                          <p:spTgt spid="6165">
                                            <p:txEl>
                                              <p:pRg st="0" end="0"/>
                                            </p:txEl>
                                          </p:spTgt>
                                        </p:tgtEl>
                                        <p:attrNameLst>
                                          <p:attrName>style.visibility</p:attrName>
                                        </p:attrNameLst>
                                      </p:cBhvr>
                                      <p:to>
                                        <p:strVal val="visible"/>
                                      </p:to>
                                    </p:set>
                                    <p:anim calcmode="lin" valueType="num">
                                      <p:cBhvr additive="base">
                                        <p:cTn id="12" dur="2000" fill="hold"/>
                                        <p:tgtEl>
                                          <p:spTgt spid="6165">
                                            <p:txEl>
                                              <p:pRg st="0" end="0"/>
                                            </p:txEl>
                                          </p:spTgt>
                                        </p:tgtEl>
                                        <p:attrNameLst>
                                          <p:attrName>ppt_x</p:attrName>
                                        </p:attrNameLst>
                                      </p:cBhvr>
                                      <p:tavLst>
                                        <p:tav tm="0">
                                          <p:val>
                                            <p:strVal val="1+#ppt_w/2"/>
                                          </p:val>
                                        </p:tav>
                                        <p:tav tm="100000">
                                          <p:val>
                                            <p:strVal val="#ppt_x"/>
                                          </p:val>
                                        </p:tav>
                                      </p:tavLst>
                                    </p:anim>
                                    <p:anim calcmode="lin" valueType="num">
                                      <p:cBhvr additive="base">
                                        <p:cTn id="13" dur="2000" fill="hold"/>
                                        <p:tgtEl>
                                          <p:spTgt spid="6165">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2500"/>
                            </p:stCondLst>
                            <p:childTnLst>
                              <p:par>
                                <p:cTn id="15" presetID="8" presetClass="entr" presetSubtype="16" fill="hold" grpId="0" nodeType="afterEffect">
                                  <p:stCondLst>
                                    <p:cond delay="0"/>
                                  </p:stCondLst>
                                  <p:childTnLst>
                                    <p:set>
                                      <p:cBhvr>
                                        <p:cTn id="16" dur="1" fill="hold">
                                          <p:stCondLst>
                                            <p:cond delay="0"/>
                                          </p:stCondLst>
                                        </p:cTn>
                                        <p:tgtEl>
                                          <p:spTgt spid="6151"/>
                                        </p:tgtEl>
                                        <p:attrNameLst>
                                          <p:attrName>style.visibility</p:attrName>
                                        </p:attrNameLst>
                                      </p:cBhvr>
                                      <p:to>
                                        <p:strVal val="visible"/>
                                      </p:to>
                                    </p:set>
                                    <p:animEffect transition="in" filter="diamond(in)">
                                      <p:cBhvr>
                                        <p:cTn id="17" dur="2000"/>
                                        <p:tgtEl>
                                          <p:spTgt spid="6151"/>
                                        </p:tgtEl>
                                      </p:cBhvr>
                                    </p:animEffect>
                                  </p:childTnLst>
                                  <p:subTnLst>
                                    <p:animClr clrSpc="rgb" dir="cw">
                                      <p:cBhvr override="childStyle">
                                        <p:cTn dur="1" fill="hold" display="0" masterRel="nextClick" afterEffect="1"/>
                                        <p:tgtEl>
                                          <p:spTgt spid="6151"/>
                                        </p:tgtEl>
                                        <p:attrNameLst>
                                          <p:attrName>ppt_c</p:attrName>
                                        </p:attrNameLst>
                                      </p:cBhvr>
                                      <p:to>
                                        <a:srgbClr val="2A5BE4"/>
                                      </p:to>
                                    </p:animClr>
                                  </p:subTnLst>
                                </p:cTn>
                              </p:par>
                            </p:childTnLst>
                          </p:cTn>
                        </p:par>
                        <p:par>
                          <p:cTn id="18" fill="hold">
                            <p:stCondLst>
                              <p:cond delay="4500"/>
                            </p:stCondLst>
                            <p:childTnLst>
                              <p:par>
                                <p:cTn id="19" presetID="2" presetClass="entr" presetSubtype="2" fill="hold" nodeType="afterEffect">
                                  <p:stCondLst>
                                    <p:cond delay="0"/>
                                  </p:stCondLst>
                                  <p:iterate type="wd">
                                    <p:tmPct val="10000"/>
                                  </p:iterate>
                                  <p:childTnLst>
                                    <p:set>
                                      <p:cBhvr>
                                        <p:cTn id="20" dur="1" fill="hold">
                                          <p:stCondLst>
                                            <p:cond delay="0"/>
                                          </p:stCondLst>
                                        </p:cTn>
                                        <p:tgtEl>
                                          <p:spTgt spid="6165">
                                            <p:txEl>
                                              <p:pRg st="1" end="1"/>
                                            </p:txEl>
                                          </p:spTgt>
                                        </p:tgtEl>
                                        <p:attrNameLst>
                                          <p:attrName>style.visibility</p:attrName>
                                        </p:attrNameLst>
                                      </p:cBhvr>
                                      <p:to>
                                        <p:strVal val="visible"/>
                                      </p:to>
                                    </p:set>
                                    <p:anim calcmode="lin" valueType="num">
                                      <p:cBhvr additive="base">
                                        <p:cTn id="21" dur="2000" fill="hold"/>
                                        <p:tgtEl>
                                          <p:spTgt spid="6165">
                                            <p:txEl>
                                              <p:pRg st="1" end="1"/>
                                            </p:txEl>
                                          </p:spTgt>
                                        </p:tgtEl>
                                        <p:attrNameLst>
                                          <p:attrName>ppt_x</p:attrName>
                                        </p:attrNameLst>
                                      </p:cBhvr>
                                      <p:tavLst>
                                        <p:tav tm="0">
                                          <p:val>
                                            <p:strVal val="1+#ppt_w/2"/>
                                          </p:val>
                                        </p:tav>
                                        <p:tav tm="100000">
                                          <p:val>
                                            <p:strVal val="#ppt_x"/>
                                          </p:val>
                                        </p:tav>
                                      </p:tavLst>
                                    </p:anim>
                                    <p:anim calcmode="lin" valueType="num">
                                      <p:cBhvr additive="base">
                                        <p:cTn id="22" dur="2000" fill="hold"/>
                                        <p:tgtEl>
                                          <p:spTgt spid="6165">
                                            <p:txEl>
                                              <p:pRg st="1" end="1"/>
                                            </p:txEl>
                                          </p:spTgt>
                                        </p:tgtEl>
                                        <p:attrNameLst>
                                          <p:attrName>ppt_y</p:attrName>
                                        </p:attrNameLst>
                                      </p:cBhvr>
                                      <p:tavLst>
                                        <p:tav tm="0">
                                          <p:val>
                                            <p:strVal val="#ppt_y"/>
                                          </p:val>
                                        </p:tav>
                                        <p:tav tm="100000">
                                          <p:val>
                                            <p:strVal val="#ppt_y"/>
                                          </p:val>
                                        </p:tav>
                                      </p:tavLst>
                                    </p:anim>
                                  </p:childTnLst>
                                </p:cTn>
                              </p:par>
                            </p:childTnLst>
                          </p:cTn>
                        </p:par>
                        <p:par>
                          <p:cTn id="23" fill="hold">
                            <p:stCondLst>
                              <p:cond delay="6900"/>
                            </p:stCondLst>
                            <p:childTnLst>
                              <p:par>
                                <p:cTn id="24" presetID="3" presetClass="entr" presetSubtype="10" fill="hold" grpId="0" nodeType="afterEffect">
                                  <p:stCondLst>
                                    <p:cond delay="0"/>
                                  </p:stCondLst>
                                  <p:childTnLst>
                                    <p:set>
                                      <p:cBhvr>
                                        <p:cTn id="25" dur="1" fill="hold">
                                          <p:stCondLst>
                                            <p:cond delay="0"/>
                                          </p:stCondLst>
                                        </p:cTn>
                                        <p:tgtEl>
                                          <p:spTgt spid="6153"/>
                                        </p:tgtEl>
                                        <p:attrNameLst>
                                          <p:attrName>style.visibility</p:attrName>
                                        </p:attrNameLst>
                                      </p:cBhvr>
                                      <p:to>
                                        <p:strVal val="visible"/>
                                      </p:to>
                                    </p:set>
                                    <p:animEffect transition="in" filter="blinds(horizontal)">
                                      <p:cBhvr>
                                        <p:cTn id="26" dur="500"/>
                                        <p:tgtEl>
                                          <p:spTgt spid="6153"/>
                                        </p:tgtEl>
                                      </p:cBhvr>
                                    </p:animEffect>
                                  </p:childTnLst>
                                  <p:subTnLst>
                                    <p:animClr clrSpc="rgb" dir="cw">
                                      <p:cBhvr override="childStyle">
                                        <p:cTn dur="1" fill="hold" display="0" masterRel="nextClick" afterEffect="1"/>
                                        <p:tgtEl>
                                          <p:spTgt spid="6153"/>
                                        </p:tgtEl>
                                        <p:attrNameLst>
                                          <p:attrName>ppt_c</p:attrName>
                                        </p:attrNameLst>
                                      </p:cBhvr>
                                      <p:to>
                                        <a:srgbClr val="2A5BE4"/>
                                      </p:to>
                                    </p:animClr>
                                  </p:subTnLst>
                                </p:cTn>
                              </p:par>
                            </p:childTnLst>
                          </p:cTn>
                        </p:par>
                        <p:par>
                          <p:cTn id="27" fill="hold">
                            <p:stCondLst>
                              <p:cond delay="7400"/>
                            </p:stCondLst>
                            <p:childTnLst>
                              <p:par>
                                <p:cTn id="28" presetID="2" presetClass="entr" presetSubtype="2" fill="hold" nodeType="afterEffect">
                                  <p:stCondLst>
                                    <p:cond delay="0"/>
                                  </p:stCondLst>
                                  <p:iterate type="wd">
                                    <p:tmPct val="10000"/>
                                  </p:iterate>
                                  <p:childTnLst>
                                    <p:set>
                                      <p:cBhvr>
                                        <p:cTn id="29" dur="1" fill="hold">
                                          <p:stCondLst>
                                            <p:cond delay="0"/>
                                          </p:stCondLst>
                                        </p:cTn>
                                        <p:tgtEl>
                                          <p:spTgt spid="6165">
                                            <p:txEl>
                                              <p:pRg st="2" end="2"/>
                                            </p:txEl>
                                          </p:spTgt>
                                        </p:tgtEl>
                                        <p:attrNameLst>
                                          <p:attrName>style.visibility</p:attrName>
                                        </p:attrNameLst>
                                      </p:cBhvr>
                                      <p:to>
                                        <p:strVal val="visible"/>
                                      </p:to>
                                    </p:set>
                                    <p:anim calcmode="lin" valueType="num">
                                      <p:cBhvr additive="base">
                                        <p:cTn id="30" dur="2000" fill="hold"/>
                                        <p:tgtEl>
                                          <p:spTgt spid="6165">
                                            <p:txEl>
                                              <p:pRg st="2" end="2"/>
                                            </p:txEl>
                                          </p:spTgt>
                                        </p:tgtEl>
                                        <p:attrNameLst>
                                          <p:attrName>ppt_x</p:attrName>
                                        </p:attrNameLst>
                                      </p:cBhvr>
                                      <p:tavLst>
                                        <p:tav tm="0">
                                          <p:val>
                                            <p:strVal val="1+#ppt_w/2"/>
                                          </p:val>
                                        </p:tav>
                                        <p:tav tm="100000">
                                          <p:val>
                                            <p:strVal val="#ppt_x"/>
                                          </p:val>
                                        </p:tav>
                                      </p:tavLst>
                                    </p:anim>
                                    <p:anim calcmode="lin" valueType="num">
                                      <p:cBhvr additive="base">
                                        <p:cTn id="31" dur="2000" fill="hold"/>
                                        <p:tgtEl>
                                          <p:spTgt spid="6165">
                                            <p:txEl>
                                              <p:pRg st="2" end="2"/>
                                            </p:txEl>
                                          </p:spTgt>
                                        </p:tgtEl>
                                        <p:attrNameLst>
                                          <p:attrName>ppt_y</p:attrName>
                                        </p:attrNameLst>
                                      </p:cBhvr>
                                      <p:tavLst>
                                        <p:tav tm="0">
                                          <p:val>
                                            <p:strVal val="#ppt_y"/>
                                          </p:val>
                                        </p:tav>
                                        <p:tav tm="100000">
                                          <p:val>
                                            <p:strVal val="#ppt_y"/>
                                          </p:val>
                                        </p:tav>
                                      </p:tavLst>
                                    </p:anim>
                                  </p:childTnLst>
                                </p:cTn>
                              </p:par>
                            </p:childTnLst>
                          </p:cTn>
                        </p:par>
                        <p:par>
                          <p:cTn id="32" fill="hold">
                            <p:stCondLst>
                              <p:cond delay="9600"/>
                            </p:stCondLst>
                            <p:childTnLst>
                              <p:par>
                                <p:cTn id="33" presetID="3" presetClass="entr" presetSubtype="10" fill="hold" grpId="0" nodeType="afterEffect">
                                  <p:stCondLst>
                                    <p:cond delay="0"/>
                                  </p:stCondLst>
                                  <p:childTnLst>
                                    <p:set>
                                      <p:cBhvr>
                                        <p:cTn id="34" dur="1" fill="hold">
                                          <p:stCondLst>
                                            <p:cond delay="0"/>
                                          </p:stCondLst>
                                        </p:cTn>
                                        <p:tgtEl>
                                          <p:spTgt spid="6152"/>
                                        </p:tgtEl>
                                        <p:attrNameLst>
                                          <p:attrName>style.visibility</p:attrName>
                                        </p:attrNameLst>
                                      </p:cBhvr>
                                      <p:to>
                                        <p:strVal val="visible"/>
                                      </p:to>
                                    </p:set>
                                    <p:animEffect transition="in" filter="blinds(horizontal)">
                                      <p:cBhvr>
                                        <p:cTn id="35" dur="500"/>
                                        <p:tgtEl>
                                          <p:spTgt spid="6152"/>
                                        </p:tgtEl>
                                      </p:cBhvr>
                                    </p:animEffect>
                                  </p:childTnLst>
                                  <p:subTnLst>
                                    <p:animClr clrSpc="rgb" dir="cw">
                                      <p:cBhvr override="childStyle">
                                        <p:cTn dur="1" fill="hold" display="0" masterRel="nextClick" afterEffect="1"/>
                                        <p:tgtEl>
                                          <p:spTgt spid="6152"/>
                                        </p:tgtEl>
                                        <p:attrNameLst>
                                          <p:attrName>ppt_c</p:attrName>
                                        </p:attrNameLst>
                                      </p:cBhvr>
                                      <p:to>
                                        <a:srgbClr val="2A5BE4"/>
                                      </p:to>
                                    </p:animClr>
                                  </p:sub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2">
                                            <p:graphicEl>
                                              <a:dgm id="{97EAA0A3-32A7-4956-9930-CF36554B113E}"/>
                                            </p:graphicEl>
                                          </p:spTgt>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32">
                                            <p:graphicEl>
                                              <a:dgm id="{605B32E4-6530-40D1-898C-705BA53396F9}"/>
                                            </p:graphic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32">
                                            <p:graphicEl>
                                              <a:dgm id="{420CCE61-9B25-4FC6-92E0-394BBE09CCF5}"/>
                                            </p:graphic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32">
                                            <p:graphicEl>
                                              <a:dgm id="{98A4E38B-50F3-4BBA-95CB-40965C209282}"/>
                                            </p:graphic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32">
                                            <p:graphicEl>
                                              <a:dgm id="{89DFBC10-7828-4511-8397-758F230DDA7A}"/>
                                            </p:graphicEl>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33">
                                            <p:graphicEl>
                                              <a:dgm id="{7E311991-39CD-4ACF-89F1-1E4EC847F2B8}"/>
                                            </p:graphic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33">
                                            <p:graphicEl>
                                              <a:dgm id="{672381CC-0421-430A-9C63-37FB2493E5AD}"/>
                                            </p:graphicEl>
                                          </p:spTgt>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33">
                                            <p:graphicEl>
                                              <a:dgm id="{2352330E-872F-4E37-9B35-C5D699D777F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1" grpId="0" animBg="1"/>
      <p:bldP spid="6152" grpId="0" animBg="1"/>
      <p:bldP spid="6153" grpId="0" animBg="1"/>
      <p:bldGraphic spid="32" grpId="0">
        <p:bldSub>
          <a:bldDgm bld="one"/>
        </p:bldSub>
      </p:bldGraphic>
      <p:bldGraphic spid="33" grpId="0">
        <p:bldSub>
          <a:bldDgm bld="lvlOne"/>
        </p:bldSub>
      </p:bldGraphic>
      <p:bldP spid="3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6737"/>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cs-CZ" sz="2800" dirty="0" smtClean="0"/>
              <a:t>Rozdělení elektromagnetických vln </a:t>
            </a:r>
            <a:r>
              <a:rPr lang="cs-CZ" sz="2000" dirty="0" smtClean="0"/>
              <a:t>(zkrácená verze)</a:t>
            </a:r>
            <a:endParaRPr lang="cs-CZ" sz="2800" dirty="0"/>
          </a:p>
        </p:txBody>
      </p:sp>
      <p:graphicFrame>
        <p:nvGraphicFramePr>
          <p:cNvPr id="10299" name="Group 59"/>
          <p:cNvGraphicFramePr>
            <a:graphicFrameLocks noGrp="1"/>
          </p:cNvGraphicFramePr>
          <p:nvPr/>
        </p:nvGraphicFramePr>
        <p:xfrm>
          <a:off x="398463" y="925513"/>
          <a:ext cx="7580312" cy="5090160"/>
        </p:xfrm>
        <a:graphic>
          <a:graphicData uri="http://schemas.openxmlformats.org/drawingml/2006/table">
            <a:tbl>
              <a:tblPr/>
              <a:tblGrid>
                <a:gridCol w="1895475"/>
                <a:gridCol w="1117600"/>
                <a:gridCol w="1635125"/>
                <a:gridCol w="2932112"/>
              </a:tblGrid>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cs typeface="Arial" charset="0"/>
                        </a:rPr>
                        <a:t>Název pásma</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54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Zkratka</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54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Frekvence, vlnová délka</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54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Využití</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5400" cap="flat" cmpd="sng" algn="ctr">
                      <a:solidFill>
                        <a:srgbClr val="4BACC6"/>
                      </a:solidFill>
                      <a:prstDash val="solid"/>
                      <a:round/>
                      <a:headEnd type="none" w="med" len="med"/>
                      <a:tailEnd type="none" w="med" len="med"/>
                    </a:lnB>
                    <a:lnTlToBr>
                      <a:noFill/>
                    </a:lnTlToBr>
                    <a:lnBlToTr>
                      <a:noFill/>
                    </a:lnBlToTr>
                    <a:no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charset="0"/>
                          <a:cs typeface="Arial" charset="0"/>
                        </a:rPr>
                        <a:t>Ultra nízká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54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ULF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54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300–3000 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1000 km – 100 km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54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Komunikace v dolech</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54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charset="0"/>
                          <a:cs typeface="Arial" charset="0"/>
                        </a:rPr>
                        <a:t>Velmi nízká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VLF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3–30 kHz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100 km – 10 km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Komunikace s ponorkami, bezdrátové měřiče pulsu</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Nízká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LF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30–300 kHz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10 km – 1 km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Navigace, časové signály, AM vysílání (dlouhé vlny)</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charset="0"/>
                          <a:cs typeface="Arial" charset="0"/>
                        </a:rPr>
                        <a:t>Střední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MF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300–3000 kHz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 km – 100 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AM vysílání (střední vlny)</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Vysoká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HF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3–30 MHz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100 m – 10 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Krátkovlnné vysílání a amatérské rádio</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Velmi vysoká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VHF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30–300 MHz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10 m – 1 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FM rádiové a televizní vysílání</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noFill/>
                  </a:tcPr>
                </a:tc>
              </a:tr>
              <a:tr h="3714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Ultra vysoká frekvence</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chemeClr val="tx1"/>
                          </a:solidFill>
                          <a:effectLst/>
                          <a:latin typeface="Arial" charset="0"/>
                          <a:cs typeface="Arial" charset="0"/>
                        </a:rPr>
                        <a:t>UHF</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300–3000 MHz</a:t>
                      </a:r>
                    </a:p>
                    <a:p>
                      <a:pPr marL="342900" marR="0" lvl="0" indent="-342900" algn="ctr"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1 m – 100 mm</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Televizní vysílání, mobilní telefony, </a:t>
                      </a:r>
                      <a:r>
                        <a:rPr kumimoji="0" lang="cs-CZ" sz="1200" b="0" i="0" u="none" strike="noStrike" cap="none" normalizeH="0" baseline="0" dirty="0" err="1" smtClean="0">
                          <a:ln>
                            <a:noFill/>
                          </a:ln>
                          <a:solidFill>
                            <a:schemeClr val="tx1"/>
                          </a:solidFill>
                          <a:effectLst/>
                          <a:latin typeface="Arial" charset="0"/>
                          <a:cs typeface="Arial" charset="0"/>
                        </a:rPr>
                        <a:t>Wi</a:t>
                      </a:r>
                      <a:r>
                        <a:rPr kumimoji="0" lang="cs-CZ" sz="1200" b="0" i="0" u="none" strike="noStrike" cap="none" normalizeH="0" baseline="0" dirty="0" smtClean="0">
                          <a:ln>
                            <a:noFill/>
                          </a:ln>
                          <a:solidFill>
                            <a:schemeClr val="tx1"/>
                          </a:solidFill>
                          <a:effectLst/>
                          <a:latin typeface="Arial" charset="0"/>
                          <a:cs typeface="Arial" charset="0"/>
                        </a:rPr>
                        <a:t>-</a:t>
                      </a:r>
                      <a:r>
                        <a:rPr kumimoji="0" lang="cs-CZ" sz="1200" b="0" i="0" u="none" strike="noStrike" cap="none" normalizeH="0" baseline="0" dirty="0" err="1" smtClean="0">
                          <a:ln>
                            <a:noFill/>
                          </a:ln>
                          <a:solidFill>
                            <a:schemeClr val="tx1"/>
                          </a:solidFill>
                          <a:effectLst/>
                          <a:latin typeface="Arial" charset="0"/>
                          <a:cs typeface="Arial" charset="0"/>
                        </a:rPr>
                        <a:t>Fi</a:t>
                      </a:r>
                      <a:r>
                        <a:rPr kumimoji="0" lang="cs-CZ" sz="1200" b="0" i="0" u="none" strike="noStrike" cap="none" normalizeH="0" baseline="0" dirty="0" smtClean="0">
                          <a:ln>
                            <a:noFill/>
                          </a:ln>
                          <a:solidFill>
                            <a:schemeClr val="tx1"/>
                          </a:solidFill>
                          <a:effectLst/>
                          <a:latin typeface="Arial" charset="0"/>
                          <a:cs typeface="Arial" charset="0"/>
                        </a:rPr>
                        <a:t>, komunikace typu země-vzduch nebo vzduch-vzduch</a:t>
                      </a:r>
                    </a:p>
                  </a:txBody>
                  <a:tcPr anchor="ctr" horzOverflow="overflow">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lnTlToBr>
                      <a:noFill/>
                    </a:lnTlToBr>
                    <a:lnBlToTr>
                      <a:noFill/>
                    </a:lnBlToTr>
                    <a:solidFill>
                      <a:srgbClr val="4BACC6">
                        <a:alpha val="20000"/>
                      </a:srgbClr>
                    </a:solidFill>
                  </a:tcPr>
                </a:tc>
              </a:tr>
            </a:tbl>
          </a:graphicData>
        </a:graphic>
      </p:graphicFrame>
      <p:sp>
        <p:nvSpPr>
          <p:cNvPr id="4" name="TextovéPole 3"/>
          <p:cNvSpPr txBox="1"/>
          <p:nvPr/>
        </p:nvSpPr>
        <p:spPr>
          <a:xfrm>
            <a:off x="412955" y="6015966"/>
            <a:ext cx="8347587" cy="655977"/>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defRPr/>
            </a:pPr>
            <a:r>
              <a:rPr lang="cs-CZ" sz="1400">
                <a:solidFill>
                  <a:srgbClr val="FFFFFF"/>
                </a:solidFill>
                <a:latin typeface="Arial" charset="0"/>
                <a:cs typeface="Arial" charset="0"/>
              </a:rPr>
              <a:t>Důležitým údajem o elektromagnetické vlně je její vlnová délka. Podle vlnové délky se rozlišují vysílače a určuje též způsob přijímání rádiových signálů. Tabulka uvádí zkrácené dělení vlnových rozsahů.</a:t>
            </a:r>
          </a:p>
        </p:txBody>
      </p:sp>
      <p:sp>
        <p:nvSpPr>
          <p:cNvPr id="5" name="Šipka dolů 4"/>
          <p:cNvSpPr/>
          <p:nvPr/>
        </p:nvSpPr>
        <p:spPr>
          <a:xfrm>
            <a:off x="7964129" y="2241756"/>
            <a:ext cx="1002890" cy="1002889"/>
          </a:xfrm>
          <a:prstGeom prst="downArrow">
            <a:avLst/>
          </a:prstGeom>
        </p:spPr>
        <p:style>
          <a:lnRef idx="1">
            <a:schemeClr val="accent3"/>
          </a:lnRef>
          <a:fillRef idx="2">
            <a:schemeClr val="accent3"/>
          </a:fillRef>
          <a:effectRef idx="1">
            <a:schemeClr val="accent3"/>
          </a:effectRef>
          <a:fontRef idx="minor">
            <a:schemeClr val="dk1"/>
          </a:fontRef>
        </p:style>
        <p:txBody>
          <a:bodyPr vert="vert270" anchor="ctr"/>
          <a:lstStyle/>
          <a:p>
            <a:pPr algn="ctr" fontAlgn="auto">
              <a:spcBef>
                <a:spcPts val="0"/>
              </a:spcBef>
              <a:spcAft>
                <a:spcPts val="0"/>
              </a:spcAft>
              <a:defRPr/>
            </a:pPr>
            <a:r>
              <a:rPr lang="cs-CZ" sz="1200" dirty="0"/>
              <a:t>3 Dlouhé vlny</a:t>
            </a:r>
          </a:p>
        </p:txBody>
      </p:sp>
      <p:sp>
        <p:nvSpPr>
          <p:cNvPr id="6" name="Šipka dolů 5"/>
          <p:cNvSpPr/>
          <p:nvPr/>
        </p:nvSpPr>
        <p:spPr>
          <a:xfrm>
            <a:off x="7969045" y="2934929"/>
            <a:ext cx="997974" cy="978310"/>
          </a:xfrm>
          <a:prstGeom prst="downArrow">
            <a:avLst/>
          </a:prstGeom>
        </p:spPr>
        <p:style>
          <a:lnRef idx="1">
            <a:schemeClr val="accent4"/>
          </a:lnRef>
          <a:fillRef idx="2">
            <a:schemeClr val="accent4"/>
          </a:fillRef>
          <a:effectRef idx="1">
            <a:schemeClr val="accent4"/>
          </a:effectRef>
          <a:fontRef idx="minor">
            <a:schemeClr val="dk1"/>
          </a:fontRef>
        </p:style>
        <p:txBody>
          <a:bodyPr vert="vert270" anchor="ctr"/>
          <a:lstStyle/>
          <a:p>
            <a:pPr algn="ctr" fontAlgn="auto">
              <a:spcBef>
                <a:spcPts val="0"/>
              </a:spcBef>
              <a:spcAft>
                <a:spcPts val="0"/>
              </a:spcAft>
              <a:defRPr/>
            </a:pPr>
            <a:r>
              <a:rPr lang="cs-CZ" sz="1200" dirty="0"/>
              <a:t>3,1 Střední vlny</a:t>
            </a:r>
          </a:p>
        </p:txBody>
      </p:sp>
      <p:sp>
        <p:nvSpPr>
          <p:cNvPr id="8" name="Šipka dolů 7"/>
          <p:cNvSpPr/>
          <p:nvPr/>
        </p:nvSpPr>
        <p:spPr>
          <a:xfrm>
            <a:off x="7959211" y="3873910"/>
            <a:ext cx="1007807" cy="875069"/>
          </a:xfrm>
          <a:prstGeom prst="downArrow">
            <a:avLst/>
          </a:prstGeom>
        </p:spPr>
        <p:style>
          <a:lnRef idx="1">
            <a:schemeClr val="accent5"/>
          </a:lnRef>
          <a:fillRef idx="2">
            <a:schemeClr val="accent5"/>
          </a:fillRef>
          <a:effectRef idx="1">
            <a:schemeClr val="accent5"/>
          </a:effectRef>
          <a:fontRef idx="minor">
            <a:schemeClr val="dk1"/>
          </a:fontRef>
        </p:style>
        <p:txBody>
          <a:bodyPr vert="vert270" anchor="ctr"/>
          <a:lstStyle/>
          <a:p>
            <a:pPr algn="ctr" fontAlgn="auto">
              <a:spcBef>
                <a:spcPts val="0"/>
              </a:spcBef>
              <a:spcAft>
                <a:spcPts val="0"/>
              </a:spcAft>
              <a:defRPr/>
            </a:pPr>
            <a:r>
              <a:rPr lang="cs-CZ" sz="1200" dirty="0"/>
              <a:t>2 Krátké vlny</a:t>
            </a:r>
          </a:p>
        </p:txBody>
      </p:sp>
      <p:sp>
        <p:nvSpPr>
          <p:cNvPr id="9" name="Šipka dolů 8"/>
          <p:cNvSpPr/>
          <p:nvPr/>
        </p:nvSpPr>
        <p:spPr>
          <a:xfrm>
            <a:off x="7949379" y="4542505"/>
            <a:ext cx="1007807" cy="1047134"/>
          </a:xfrm>
          <a:prstGeom prst="downArrow">
            <a:avLst/>
          </a:prstGeom>
        </p:spPr>
        <p:style>
          <a:lnRef idx="1">
            <a:schemeClr val="accent6"/>
          </a:lnRef>
          <a:fillRef idx="2">
            <a:schemeClr val="accent6"/>
          </a:fillRef>
          <a:effectRef idx="1">
            <a:schemeClr val="accent6"/>
          </a:effectRef>
          <a:fontRef idx="minor">
            <a:schemeClr val="dk1"/>
          </a:fontRef>
        </p:style>
        <p:txBody>
          <a:bodyPr vert="vert270" anchor="ctr"/>
          <a:lstStyle/>
          <a:p>
            <a:pPr algn="ctr" fontAlgn="auto">
              <a:spcBef>
                <a:spcPts val="0"/>
              </a:spcBef>
              <a:spcAft>
                <a:spcPts val="0"/>
              </a:spcAft>
              <a:defRPr/>
            </a:pPr>
            <a:r>
              <a:rPr lang="cs-CZ" sz="1200" dirty="0"/>
              <a:t>1 Velmi Krátké vlny</a:t>
            </a:r>
          </a:p>
        </p:txBody>
      </p:sp>
      <p:sp>
        <p:nvSpPr>
          <p:cNvPr id="10" name="TextovéPole 9"/>
          <p:cNvSpPr txBox="1"/>
          <p:nvPr/>
        </p:nvSpPr>
        <p:spPr>
          <a:xfrm>
            <a:off x="8096865" y="868680"/>
            <a:ext cx="738664" cy="1356361"/>
          </a:xfrm>
          <a:prstGeom prst="rect">
            <a:avLst/>
          </a:prstGeom>
          <a:noFill/>
        </p:spPr>
        <p:txBody>
          <a:bodyPr vert="vert270">
            <a:spAutoFit/>
          </a:bodyPr>
          <a:lstStyle/>
          <a:p>
            <a:pPr fontAlgn="auto">
              <a:spcBef>
                <a:spcPts val="0"/>
              </a:spcBef>
              <a:spcAft>
                <a:spcPts val="0"/>
              </a:spcAft>
              <a:defRPr/>
            </a:pPr>
            <a:r>
              <a:rPr lang="cs-CZ" sz="1200" dirty="0">
                <a:latin typeface="+mn-lt"/>
                <a:cs typeface="+mn-cs"/>
              </a:rPr>
              <a:t>Způsob šíření a rozdělení  vlnových délek</a:t>
            </a:r>
          </a:p>
        </p:txBody>
      </p:sp>
      <p:sp>
        <p:nvSpPr>
          <p:cNvPr id="11" name="Obdélník 10"/>
          <p:cNvSpPr/>
          <p:nvPr/>
        </p:nvSpPr>
        <p:spPr>
          <a:xfrm>
            <a:off x="5092505" y="1758462"/>
            <a:ext cx="2785403" cy="40796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5076093" y="2994074"/>
            <a:ext cx="2785403" cy="40796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059681" y="4229686"/>
            <a:ext cx="2785403" cy="40796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5043269" y="5444197"/>
            <a:ext cx="2785403" cy="520505"/>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5134708" y="2335237"/>
            <a:ext cx="2743200" cy="5205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118296" y="3528646"/>
            <a:ext cx="2743200" cy="5205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5130019" y="4806461"/>
            <a:ext cx="2743200" cy="5205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351692" y="6020972"/>
            <a:ext cx="8426548" cy="6189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Do tabulky doplňte způsob využití vlnových délek</a:t>
            </a:r>
            <a:endParaRPr lang="cs-CZ" dirty="0"/>
          </a:p>
        </p:txBody>
      </p:sp>
      <p:sp>
        <p:nvSpPr>
          <p:cNvPr id="19" name="Tlačítko akce: Dopředu nebo Další 18">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15"/>
                                        </p:tgtEl>
                                      </p:cBhvr>
                                    </p:animEffect>
                                    <p:set>
                                      <p:cBhvr>
                                        <p:cTn id="12" dur="1" fill="hold">
                                          <p:stCondLst>
                                            <p:cond delay="499"/>
                                          </p:stCondLst>
                                        </p:cTn>
                                        <p:tgtEl>
                                          <p:spTgt spid="1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3" presetClass="exit" presetSubtype="10" fill="hold" grpId="0" nodeType="clickEffect">
                                  <p:stCondLst>
                                    <p:cond delay="0"/>
                                  </p:stCondLst>
                                  <p:childTnLst>
                                    <p:animEffect transition="out" filter="blinds(horizontal)">
                                      <p:cBhvr>
                                        <p:cTn id="21" dur="500"/>
                                        <p:tgtEl>
                                          <p:spTgt spid="16"/>
                                        </p:tgtEl>
                                      </p:cBhvr>
                                    </p:animEffect>
                                    <p:set>
                                      <p:cBhvr>
                                        <p:cTn id="22" dur="1" fill="hold">
                                          <p:stCondLst>
                                            <p:cond delay="499"/>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 presetClass="exit" presetSubtype="10" fill="hold" grpId="0" nodeType="clickEffect">
                                  <p:stCondLst>
                                    <p:cond delay="0"/>
                                  </p:stCondLst>
                                  <p:childTnLst>
                                    <p:animEffect transition="out" filter="blinds(horizontal)">
                                      <p:cBhvr>
                                        <p:cTn id="26" dur="500"/>
                                        <p:tgtEl>
                                          <p:spTgt spid="13"/>
                                        </p:tgtEl>
                                      </p:cBhvr>
                                    </p:animEffect>
                                    <p:set>
                                      <p:cBhvr>
                                        <p:cTn id="27" dur="1" fill="hold">
                                          <p:stCondLst>
                                            <p:cond delay="499"/>
                                          </p:stCondLst>
                                        </p:cTn>
                                        <p:tgtEl>
                                          <p:spTgt spid="1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3" presetClass="exit" presetSubtype="10" fill="hold" grpId="0" nodeType="clickEffect">
                                  <p:stCondLst>
                                    <p:cond delay="0"/>
                                  </p:stCondLst>
                                  <p:childTnLst>
                                    <p:animEffect transition="out" filter="blinds(horizontal)">
                                      <p:cBhvr>
                                        <p:cTn id="31" dur="500"/>
                                        <p:tgtEl>
                                          <p:spTgt spid="17"/>
                                        </p:tgtEl>
                                      </p:cBhvr>
                                    </p:animEffect>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 presetClass="exit" presetSubtype="10" fill="hold" grpId="0" nodeType="clickEffect">
                                  <p:stCondLst>
                                    <p:cond delay="0"/>
                                  </p:stCondLst>
                                  <p:childTnLst>
                                    <p:animEffect transition="out" filter="blinds(horizontal)">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9"/>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 presetClass="exit" presetSubtype="4" fill="hold" grpId="0" nodeType="clickEffect">
                                  <p:stCondLst>
                                    <p:cond delay="0"/>
                                  </p:stCondLst>
                                  <p:childTnLst>
                                    <p:anim calcmode="lin" valueType="num">
                                      <p:cBhvr additive="base">
                                        <p:cTn id="57" dur="500"/>
                                        <p:tgtEl>
                                          <p:spTgt spid="18"/>
                                        </p:tgtEl>
                                        <p:attrNameLst>
                                          <p:attrName>ppt_x</p:attrName>
                                        </p:attrNameLst>
                                      </p:cBhvr>
                                      <p:tavLst>
                                        <p:tav tm="0">
                                          <p:val>
                                            <p:strVal val="ppt_x"/>
                                          </p:val>
                                        </p:tav>
                                        <p:tav tm="100000">
                                          <p:val>
                                            <p:strVal val="ppt_x"/>
                                          </p:val>
                                        </p:tav>
                                      </p:tavLst>
                                    </p:anim>
                                    <p:anim calcmode="lin" valueType="num">
                                      <p:cBhvr additive="base">
                                        <p:cTn id="58" dur="500"/>
                                        <p:tgtEl>
                                          <p:spTgt spid="18"/>
                                        </p:tgtEl>
                                        <p:attrNameLst>
                                          <p:attrName>ppt_y</p:attrName>
                                        </p:attrNameLst>
                                      </p:cBhvr>
                                      <p:tavLst>
                                        <p:tav tm="0">
                                          <p:val>
                                            <p:strVal val="ppt_y"/>
                                          </p:val>
                                        </p:tav>
                                        <p:tav tm="100000">
                                          <p:val>
                                            <p:strVal val="1+ppt_h/2"/>
                                          </p:val>
                                        </p:tav>
                                      </p:tavLst>
                                    </p:anim>
                                    <p:set>
                                      <p:cBhvr>
                                        <p:cTn id="59"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50862"/>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cs-CZ" sz="2800" dirty="0" smtClean="0"/>
              <a:t>Přenos signálu, přenosová cesta</a:t>
            </a:r>
            <a:endParaRPr lang="cs-CZ" sz="2800" dirty="0"/>
          </a:p>
        </p:txBody>
      </p:sp>
      <p:sp>
        <p:nvSpPr>
          <p:cNvPr id="18" name="Zaoblený obdélník 17"/>
          <p:cNvSpPr/>
          <p:nvPr/>
        </p:nvSpPr>
        <p:spPr>
          <a:xfrm>
            <a:off x="383457" y="4395020"/>
            <a:ext cx="1474839" cy="501445"/>
          </a:xfrm>
          <a:prstGeom prst="roundRect">
            <a:avLst/>
          </a:prstGeom>
        </p:spPr>
        <p:style>
          <a:lnRef idx="0">
            <a:schemeClr val="accent3"/>
          </a:lnRef>
          <a:fillRef idx="3">
            <a:schemeClr val="accent3"/>
          </a:fillRef>
          <a:effectRef idx="3">
            <a:schemeClr val="accent3"/>
          </a:effectRef>
          <a:fontRef idx="minor">
            <a:schemeClr val="lt1"/>
          </a:fontRef>
        </p:style>
        <p:txBody>
          <a:bodyPr anchor="ctr"/>
          <a:lstStyle/>
          <a:p>
            <a:pPr algn="ctr" fontAlgn="auto">
              <a:spcBef>
                <a:spcPts val="0"/>
              </a:spcBef>
              <a:spcAft>
                <a:spcPts val="0"/>
              </a:spcAft>
              <a:defRPr/>
            </a:pPr>
            <a:r>
              <a:rPr lang="cs-CZ" dirty="0"/>
              <a:t>vysílač</a:t>
            </a:r>
          </a:p>
        </p:txBody>
      </p:sp>
      <p:sp>
        <p:nvSpPr>
          <p:cNvPr id="19" name="Zaoblený obdélník 18"/>
          <p:cNvSpPr/>
          <p:nvPr/>
        </p:nvSpPr>
        <p:spPr>
          <a:xfrm>
            <a:off x="7187380" y="4355690"/>
            <a:ext cx="1474839" cy="501445"/>
          </a:xfrm>
          <a:prstGeom prst="roundRect">
            <a:avLst/>
          </a:prstGeom>
        </p:spPr>
        <p:style>
          <a:lnRef idx="0">
            <a:schemeClr val="accent3"/>
          </a:lnRef>
          <a:fillRef idx="3">
            <a:schemeClr val="accent3"/>
          </a:fillRef>
          <a:effectRef idx="3">
            <a:schemeClr val="accent3"/>
          </a:effectRef>
          <a:fontRef idx="minor">
            <a:schemeClr val="lt1"/>
          </a:fontRef>
        </p:style>
        <p:txBody>
          <a:bodyPr anchor="ctr"/>
          <a:lstStyle/>
          <a:p>
            <a:pPr algn="ctr" fontAlgn="auto">
              <a:spcBef>
                <a:spcPts val="0"/>
              </a:spcBef>
              <a:spcAft>
                <a:spcPts val="0"/>
              </a:spcAft>
              <a:defRPr/>
            </a:pPr>
            <a:r>
              <a:rPr lang="cs-CZ" dirty="0"/>
              <a:t>přijímač</a:t>
            </a:r>
          </a:p>
        </p:txBody>
      </p:sp>
      <p:sp>
        <p:nvSpPr>
          <p:cNvPr id="20" name="Obousměrná vodorovná šipka 19"/>
          <p:cNvSpPr/>
          <p:nvPr/>
        </p:nvSpPr>
        <p:spPr>
          <a:xfrm>
            <a:off x="2625213" y="2787445"/>
            <a:ext cx="3672349" cy="958646"/>
          </a:xfrm>
          <a:prstGeom prst="leftRightArrow">
            <a:avLst/>
          </a:prstGeom>
        </p:spPr>
        <p:style>
          <a:lnRef idx="0">
            <a:schemeClr val="accent2"/>
          </a:lnRef>
          <a:fillRef idx="3">
            <a:schemeClr val="accent2"/>
          </a:fillRef>
          <a:effectRef idx="3">
            <a:schemeClr val="accent2"/>
          </a:effectRef>
          <a:fontRef idx="minor">
            <a:schemeClr val="lt1"/>
          </a:fontRef>
        </p:style>
        <p:txBody>
          <a:bodyPr anchor="ctr"/>
          <a:lstStyle/>
          <a:p>
            <a:pPr algn="ctr" fontAlgn="auto">
              <a:spcBef>
                <a:spcPts val="0"/>
              </a:spcBef>
              <a:spcAft>
                <a:spcPts val="0"/>
              </a:spcAft>
              <a:defRPr/>
            </a:pPr>
            <a:r>
              <a:rPr lang="cs-CZ" dirty="0"/>
              <a:t>přenosová cesta</a:t>
            </a:r>
          </a:p>
        </p:txBody>
      </p:sp>
      <p:graphicFrame>
        <p:nvGraphicFramePr>
          <p:cNvPr id="21" name="Diagram 20"/>
          <p:cNvGraphicFramePr/>
          <p:nvPr/>
        </p:nvGraphicFramePr>
        <p:xfrm>
          <a:off x="3175819" y="3668253"/>
          <a:ext cx="2561303" cy="292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205" name="TextovéPole 21"/>
          <p:cNvSpPr txBox="1">
            <a:spLocks noChangeArrowheads="1"/>
          </p:cNvSpPr>
          <p:nvPr/>
        </p:nvSpPr>
        <p:spPr bwMode="auto">
          <a:xfrm>
            <a:off x="6437313" y="5029200"/>
            <a:ext cx="2263775" cy="942975"/>
          </a:xfrm>
          <a:prstGeom prst="rect">
            <a:avLst/>
          </a:prstGeom>
          <a:noFill/>
          <a:ln w="9525">
            <a:noFill/>
            <a:miter lim="800000"/>
            <a:headEnd/>
            <a:tailEnd/>
          </a:ln>
        </p:spPr>
        <p:txBody>
          <a:bodyPr>
            <a:spAutoFit/>
          </a:bodyPr>
          <a:lstStyle/>
          <a:p>
            <a:pPr algn="just"/>
            <a:r>
              <a:rPr lang="cs-CZ" sz="1400"/>
              <a:t>Nejdůležitější veličinou pro posouzení vlastností vedení je </a:t>
            </a:r>
            <a:r>
              <a:rPr lang="cs-CZ" sz="1400" b="1" i="1"/>
              <a:t>chrakteristická impedance</a:t>
            </a:r>
          </a:p>
        </p:txBody>
      </p:sp>
      <p:sp>
        <p:nvSpPr>
          <p:cNvPr id="8206" name="TextovéPole 22"/>
          <p:cNvSpPr txBox="1">
            <a:spLocks noChangeArrowheads="1"/>
          </p:cNvSpPr>
          <p:nvPr/>
        </p:nvSpPr>
        <p:spPr bwMode="auto">
          <a:xfrm>
            <a:off x="398463" y="5059363"/>
            <a:ext cx="2492375" cy="1168400"/>
          </a:xfrm>
          <a:prstGeom prst="rect">
            <a:avLst/>
          </a:prstGeom>
          <a:noFill/>
          <a:ln w="9525">
            <a:noFill/>
            <a:miter lim="800000"/>
            <a:headEnd/>
            <a:tailEnd/>
          </a:ln>
        </p:spPr>
        <p:txBody>
          <a:bodyPr>
            <a:spAutoFit/>
          </a:bodyPr>
          <a:lstStyle/>
          <a:p>
            <a:r>
              <a:rPr lang="cs-CZ" sz="1400">
                <a:latin typeface="Calibri" pitchFamily="34" charset="0"/>
              </a:rPr>
              <a:t>Charakteristickými veličinami vedení jsou </a:t>
            </a:r>
            <a:r>
              <a:rPr lang="cs-CZ" sz="1400" b="1" i="1">
                <a:latin typeface="Calibri" pitchFamily="34" charset="0"/>
              </a:rPr>
              <a:t>odpor a indukčnost v podélném směru, vodivost a kapacita v příčném směru vedení</a:t>
            </a:r>
          </a:p>
        </p:txBody>
      </p:sp>
      <p:pic>
        <p:nvPicPr>
          <p:cNvPr id="8207" name="Obrázek 12" descr="GMS.jpg"/>
          <p:cNvPicPr>
            <a:picLocks noChangeAspect="1"/>
          </p:cNvPicPr>
          <p:nvPr/>
        </p:nvPicPr>
        <p:blipFill>
          <a:blip r:embed="rId7" cstate="print"/>
          <a:srcRect/>
          <a:stretch>
            <a:fillRect/>
          </a:stretch>
        </p:blipFill>
        <p:spPr bwMode="auto">
          <a:xfrm>
            <a:off x="619125" y="1263650"/>
            <a:ext cx="974725" cy="2620963"/>
          </a:xfrm>
          <a:prstGeom prst="rect">
            <a:avLst/>
          </a:prstGeom>
          <a:noFill/>
          <a:ln w="9525">
            <a:noFill/>
            <a:miter lim="800000"/>
            <a:headEnd/>
            <a:tailEnd/>
          </a:ln>
        </p:spPr>
      </p:pic>
      <p:pic>
        <p:nvPicPr>
          <p:cNvPr id="8208" name="Obrázek 13" descr="satelit.jpg"/>
          <p:cNvPicPr>
            <a:picLocks noChangeAspect="1"/>
          </p:cNvPicPr>
          <p:nvPr/>
        </p:nvPicPr>
        <p:blipFill>
          <a:blip r:embed="rId8" cstate="print"/>
          <a:srcRect/>
          <a:stretch>
            <a:fillRect/>
          </a:stretch>
        </p:blipFill>
        <p:spPr bwMode="auto">
          <a:xfrm>
            <a:off x="4937125" y="1081088"/>
            <a:ext cx="1346200" cy="1438275"/>
          </a:xfrm>
          <a:prstGeom prst="rect">
            <a:avLst/>
          </a:prstGeom>
          <a:noFill/>
          <a:ln w="9525">
            <a:noFill/>
            <a:miter lim="800000"/>
            <a:headEnd/>
            <a:tailEnd/>
          </a:ln>
        </p:spPr>
      </p:pic>
      <p:grpSp>
        <p:nvGrpSpPr>
          <p:cNvPr id="8209" name="Skupina 39"/>
          <p:cNvGrpSpPr>
            <a:grpSpLocks/>
          </p:cNvGrpSpPr>
          <p:nvPr/>
        </p:nvGrpSpPr>
        <p:grpSpPr bwMode="auto">
          <a:xfrm>
            <a:off x="2659063" y="1047750"/>
            <a:ext cx="1474787" cy="1570038"/>
            <a:chOff x="6936658" y="471948"/>
            <a:chExt cx="1474840" cy="1569998"/>
          </a:xfrm>
        </p:grpSpPr>
        <p:sp>
          <p:nvSpPr>
            <p:cNvPr id="17" name="Obdélník 16"/>
            <p:cNvSpPr/>
            <p:nvPr/>
          </p:nvSpPr>
          <p:spPr>
            <a:xfrm rot="6402482">
              <a:off x="7586002" y="1259314"/>
              <a:ext cx="1109635" cy="455629"/>
            </a:xfrm>
            <a:prstGeom prst="rect">
              <a:avLst/>
            </a:prstGeom>
            <a:blipFill>
              <a:blip r:embed="rId9" cstate="print"/>
              <a:tile tx="0" ty="0" sx="100000" sy="100000" flip="none" algn="tl"/>
            </a:blip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33" name="Přímá spojovací čára 32"/>
            <p:cNvCxnSpPr/>
            <p:nvPr/>
          </p:nvCxnSpPr>
          <p:spPr>
            <a:xfrm rot="5400000">
              <a:off x="7851117" y="1362505"/>
              <a:ext cx="855640" cy="26512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Přímá spojovací čára 33"/>
            <p:cNvCxnSpPr/>
            <p:nvPr/>
          </p:nvCxnSpPr>
          <p:spPr>
            <a:xfrm rot="5400000">
              <a:off x="7782852" y="1351393"/>
              <a:ext cx="854053" cy="26671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Přímá spojovací čára 34"/>
            <p:cNvCxnSpPr/>
            <p:nvPr/>
          </p:nvCxnSpPr>
          <p:spPr>
            <a:xfrm rot="5400000">
              <a:off x="7712999" y="1341868"/>
              <a:ext cx="855641" cy="265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Přímá spojovací čára 35"/>
            <p:cNvCxnSpPr/>
            <p:nvPr/>
          </p:nvCxnSpPr>
          <p:spPr>
            <a:xfrm rot="5400000">
              <a:off x="7644734" y="1332344"/>
              <a:ext cx="855641" cy="265122"/>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Přímá spojovací čára 36"/>
            <p:cNvCxnSpPr/>
            <p:nvPr/>
          </p:nvCxnSpPr>
          <p:spPr>
            <a:xfrm rot="5400000">
              <a:off x="7575675" y="1322025"/>
              <a:ext cx="855641" cy="266710"/>
            </a:xfrm>
            <a:prstGeom prst="line">
              <a:avLst/>
            </a:prstGeom>
          </p:spPr>
          <p:style>
            <a:lnRef idx="1">
              <a:schemeClr val="accent1"/>
            </a:lnRef>
            <a:fillRef idx="0">
              <a:schemeClr val="accent1"/>
            </a:fillRef>
            <a:effectRef idx="0">
              <a:schemeClr val="accent1"/>
            </a:effectRef>
            <a:fontRef idx="minor">
              <a:schemeClr val="tx1"/>
            </a:fontRef>
          </p:style>
        </p:cxnSp>
        <p:sp>
          <p:nvSpPr>
            <p:cNvPr id="15" name="Plechovka 14"/>
            <p:cNvSpPr/>
            <p:nvPr/>
          </p:nvSpPr>
          <p:spPr>
            <a:xfrm rot="9797136">
              <a:off x="7522466" y="471948"/>
              <a:ext cx="500081" cy="1460463"/>
            </a:xfrm>
            <a:prstGeom prst="can">
              <a:avLst/>
            </a:prstGeom>
            <a:gradFill flip="none" rotWithShape="1">
              <a:gsLst>
                <a:gs pos="0">
                  <a:srgbClr val="E6DCAC"/>
                </a:gs>
                <a:gs pos="12000">
                  <a:srgbClr val="E6D78A"/>
                </a:gs>
                <a:gs pos="30000">
                  <a:srgbClr val="C7AC4C"/>
                </a:gs>
                <a:gs pos="45000">
                  <a:srgbClr val="E6D78A"/>
                </a:gs>
                <a:gs pos="77000">
                  <a:srgbClr val="C7AC4C"/>
                </a:gs>
                <a:gs pos="100000">
                  <a:srgbClr val="E6DCAC"/>
                </a:gs>
              </a:gsLst>
              <a:lin ang="8100000" scaled="1"/>
              <a:tileRect/>
            </a:gra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6" name="Obdélník 15"/>
            <p:cNvSpPr/>
            <p:nvPr/>
          </p:nvSpPr>
          <p:spPr>
            <a:xfrm rot="6402482">
              <a:off x="6636644" y="959284"/>
              <a:ext cx="1109634" cy="455629"/>
            </a:xfrm>
            <a:prstGeom prst="rect">
              <a:avLst/>
            </a:prstGeom>
            <a:blipFill>
              <a:blip r:embed="rId9" cstate="print"/>
              <a:tile tx="0" ty="0" sx="100000" sy="100000" flip="none" algn="tl"/>
            </a:blip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25" name="Přímá spojovací čára 24"/>
            <p:cNvCxnSpPr>
              <a:stCxn id="16" idx="0"/>
            </p:cNvCxnSpPr>
            <p:nvPr/>
          </p:nvCxnSpPr>
          <p:spPr>
            <a:xfrm>
              <a:off x="7409750" y="1252978"/>
              <a:ext cx="258771" cy="30162"/>
            </a:xfrm>
            <a:prstGeom prst="line">
              <a:avLst/>
            </a:prstGeom>
            <a:ln w="28575">
              <a:solidFill>
                <a:schemeClr val="bg2">
                  <a:lumMod val="25000"/>
                </a:schemeClr>
              </a:solidFill>
            </a:ln>
          </p:spPr>
          <p:style>
            <a:lnRef idx="1">
              <a:schemeClr val="accent1"/>
            </a:lnRef>
            <a:fillRef idx="0">
              <a:schemeClr val="accent1"/>
            </a:fillRef>
            <a:effectRef idx="0">
              <a:schemeClr val="accent1"/>
            </a:effectRef>
            <a:fontRef idx="minor">
              <a:schemeClr val="tx1"/>
            </a:fontRef>
          </p:style>
        </p:cxnSp>
        <p:cxnSp>
          <p:nvCxnSpPr>
            <p:cNvPr id="27" name="Přímá spojovací čára 26"/>
            <p:cNvCxnSpPr/>
            <p:nvPr/>
          </p:nvCxnSpPr>
          <p:spPr>
            <a:xfrm rot="5400000">
              <a:off x="6916839" y="1061682"/>
              <a:ext cx="855641" cy="26671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Přímá spojovací čára 27"/>
            <p:cNvCxnSpPr/>
            <p:nvPr/>
          </p:nvCxnSpPr>
          <p:spPr>
            <a:xfrm rot="5400000">
              <a:off x="6848574" y="1052157"/>
              <a:ext cx="854053" cy="26512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p:nvPr/>
          </p:nvCxnSpPr>
          <p:spPr>
            <a:xfrm rot="5400000">
              <a:off x="6779517" y="1041837"/>
              <a:ext cx="855640" cy="265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rot="5400000">
              <a:off x="6710457" y="1031520"/>
              <a:ext cx="855640" cy="26671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Přímá spojovací čára 30"/>
            <p:cNvCxnSpPr/>
            <p:nvPr/>
          </p:nvCxnSpPr>
          <p:spPr>
            <a:xfrm rot="5400000">
              <a:off x="6641399" y="1022789"/>
              <a:ext cx="855640" cy="265122"/>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8210" name="Skupina 56"/>
          <p:cNvGrpSpPr>
            <a:grpSpLocks/>
          </p:cNvGrpSpPr>
          <p:nvPr/>
        </p:nvGrpSpPr>
        <p:grpSpPr bwMode="auto">
          <a:xfrm>
            <a:off x="6872288" y="2035175"/>
            <a:ext cx="1401762" cy="1903413"/>
            <a:chOff x="6872748" y="2035763"/>
            <a:chExt cx="1401097" cy="1902056"/>
          </a:xfrm>
        </p:grpSpPr>
        <p:sp>
          <p:nvSpPr>
            <p:cNvPr id="56" name="Elipsa 55"/>
            <p:cNvSpPr/>
            <p:nvPr/>
          </p:nvSpPr>
          <p:spPr>
            <a:xfrm>
              <a:off x="7594717" y="3701450"/>
              <a:ext cx="679128" cy="236369"/>
            </a:xfrm>
            <a:prstGeom prst="ellipse">
              <a:avLst/>
            </a:prstGeom>
            <a:solidFill>
              <a:schemeClr val="bg2">
                <a:lumMod val="5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5" name="Rovnoramenný trojúhelník 54"/>
            <p:cNvSpPr/>
            <p:nvPr/>
          </p:nvSpPr>
          <p:spPr>
            <a:xfrm>
              <a:off x="7889852" y="2743283"/>
              <a:ext cx="119007" cy="1032726"/>
            </a:xfrm>
            <a:prstGeom prst="triangle">
              <a:avLst/>
            </a:prstGeom>
            <a:solidFill>
              <a:schemeClr val="bg2">
                <a:lumMod val="75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44" name="Přímá spojovací čára 43"/>
            <p:cNvCxnSpPr/>
            <p:nvPr/>
          </p:nvCxnSpPr>
          <p:spPr>
            <a:xfrm rot="16200000" flipH="1">
              <a:off x="7138610" y="2580634"/>
              <a:ext cx="677379" cy="383993"/>
            </a:xfrm>
            <a:prstGeom prst="line">
              <a:avLst/>
            </a:prstGeom>
            <a:ln w="28575"/>
          </p:spPr>
          <p:style>
            <a:lnRef idx="1">
              <a:schemeClr val="accent1"/>
            </a:lnRef>
            <a:fillRef idx="0">
              <a:schemeClr val="accent1"/>
            </a:fillRef>
            <a:effectRef idx="0">
              <a:schemeClr val="accent1"/>
            </a:effectRef>
            <a:fontRef idx="minor">
              <a:schemeClr val="tx1"/>
            </a:fontRef>
          </p:style>
        </p:cxnSp>
        <p:grpSp>
          <p:nvGrpSpPr>
            <p:cNvPr id="8214" name="Skupina 48"/>
            <p:cNvGrpSpPr>
              <a:grpSpLocks/>
            </p:cNvGrpSpPr>
            <p:nvPr/>
          </p:nvGrpSpPr>
          <p:grpSpPr bwMode="auto">
            <a:xfrm>
              <a:off x="7698658" y="2035763"/>
              <a:ext cx="353962" cy="1562844"/>
              <a:chOff x="7639664" y="1018124"/>
              <a:chExt cx="353962" cy="1562844"/>
            </a:xfrm>
          </p:grpSpPr>
          <p:grpSp>
            <p:nvGrpSpPr>
              <p:cNvPr id="8217" name="Skupina 46"/>
              <p:cNvGrpSpPr>
                <a:grpSpLocks/>
              </p:cNvGrpSpPr>
              <p:nvPr/>
            </p:nvGrpSpPr>
            <p:grpSpPr bwMode="auto">
              <a:xfrm>
                <a:off x="7724138" y="1018124"/>
                <a:ext cx="269488" cy="1562844"/>
                <a:chOff x="7724138" y="1018124"/>
                <a:chExt cx="367800" cy="1843300"/>
              </a:xfrm>
            </p:grpSpPr>
            <p:sp>
              <p:nvSpPr>
                <p:cNvPr id="45" name="Pravá jednoduchá závorka 44"/>
                <p:cNvSpPr/>
                <p:nvPr/>
              </p:nvSpPr>
              <p:spPr>
                <a:xfrm rot="20087761">
                  <a:off x="7887116" y="1018124"/>
                  <a:ext cx="205733" cy="1755041"/>
                </a:xfrm>
                <a:prstGeom prst="rightBracket">
                  <a:avLst>
                    <a:gd name="adj" fmla="val 39285"/>
                  </a:avLst>
                </a:prstGeom>
                <a:ln w="28575"/>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6" name="Pravá jednoduchá závorka 45"/>
                <p:cNvSpPr/>
                <p:nvPr/>
              </p:nvSpPr>
              <p:spPr>
                <a:xfrm rot="20087761" flipH="1">
                  <a:off x="7724696" y="1106064"/>
                  <a:ext cx="186242" cy="1755041"/>
                </a:xfrm>
                <a:prstGeom prst="rightBracket">
                  <a:avLst>
                    <a:gd name="adj" fmla="val 39285"/>
                  </a:avLst>
                </a:prstGeom>
                <a:ln w="28575"/>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sp>
            <p:nvSpPr>
              <p:cNvPr id="48" name="Obdélník 47"/>
              <p:cNvSpPr/>
              <p:nvPr/>
            </p:nvSpPr>
            <p:spPr>
              <a:xfrm>
                <a:off x="7640449" y="1695504"/>
                <a:ext cx="206277" cy="30934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cxnSp>
          <p:nvCxnSpPr>
            <p:cNvPr id="42" name="Přímá spojovací čára 41"/>
            <p:cNvCxnSpPr>
              <a:endCxn id="45" idx="2"/>
            </p:cNvCxnSpPr>
            <p:nvPr/>
          </p:nvCxnSpPr>
          <p:spPr>
            <a:xfrm>
              <a:off x="6872748" y="2698865"/>
              <a:ext cx="1172605" cy="49178"/>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52" name="Přímá spojovací čára 51"/>
            <p:cNvCxnSpPr/>
            <p:nvPr/>
          </p:nvCxnSpPr>
          <p:spPr>
            <a:xfrm rot="16200000" flipH="1">
              <a:off x="6951339" y="2615552"/>
              <a:ext cx="393419" cy="245945"/>
            </a:xfrm>
            <a:prstGeom prst="line">
              <a:avLst/>
            </a:prstGeom>
            <a:ln w="28575"/>
          </p:spPr>
          <p:style>
            <a:lnRef idx="1">
              <a:schemeClr val="accent1"/>
            </a:lnRef>
            <a:fillRef idx="0">
              <a:schemeClr val="accent1"/>
            </a:fillRef>
            <a:effectRef idx="0">
              <a:schemeClr val="accent1"/>
            </a:effectRef>
            <a:fontRef idx="minor">
              <a:schemeClr val="tx1"/>
            </a:fontRef>
          </p:style>
        </p:cxnSp>
      </p:grpSp>
      <p:sp>
        <p:nvSpPr>
          <p:cNvPr id="38" name="Obdélník 37"/>
          <p:cNvSpPr/>
          <p:nvPr/>
        </p:nvSpPr>
        <p:spPr>
          <a:xfrm>
            <a:off x="225083" y="3738488"/>
            <a:ext cx="8679767" cy="286277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cs-CZ" sz="2000" dirty="0" smtClean="0"/>
              <a:t>Na přenosu signálu se podílí mnoho způsobů využití tzv. přenosových cest. Napište alespoň  sedm možností jejich technického provedení. Orientujte se na:</a:t>
            </a:r>
          </a:p>
          <a:p>
            <a:pPr marL="342900" indent="-342900">
              <a:buFont typeface="+mj-lt"/>
              <a:buAutoNum type="arabicPeriod"/>
            </a:pPr>
            <a:r>
              <a:rPr lang="cs-CZ" sz="2000" dirty="0" smtClean="0"/>
              <a:t> metalické linky, </a:t>
            </a:r>
          </a:p>
          <a:p>
            <a:pPr marL="342900" indent="-342900">
              <a:buFont typeface="+mj-lt"/>
              <a:buAutoNum type="arabicPeriod"/>
            </a:pPr>
            <a:r>
              <a:rPr lang="cs-CZ" sz="2000" dirty="0" smtClean="0"/>
              <a:t>optická vlákna </a:t>
            </a:r>
          </a:p>
          <a:p>
            <a:pPr marL="342900" indent="-342900">
              <a:buFont typeface="+mj-lt"/>
              <a:buAutoNum type="arabicPeriod"/>
            </a:pPr>
            <a:r>
              <a:rPr lang="cs-CZ" sz="2000" dirty="0" smtClean="0"/>
              <a:t>a bezdrátový přenos </a:t>
            </a:r>
            <a:endParaRPr lang="cs-CZ" sz="2000" dirty="0"/>
          </a:p>
        </p:txBody>
      </p:sp>
      <p:sp>
        <p:nvSpPr>
          <p:cNvPr id="39" name="Tlačítko akce: Dopředu nebo Další 38">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8"/>
                                        </p:tgtEl>
                                        <p:attrNameLst>
                                          <p:attrName>ppt_x</p:attrName>
                                        </p:attrNameLst>
                                      </p:cBhvr>
                                      <p:tavLst>
                                        <p:tav tm="0">
                                          <p:val>
                                            <p:strVal val="ppt_x"/>
                                          </p:val>
                                        </p:tav>
                                        <p:tav tm="100000">
                                          <p:val>
                                            <p:strVal val="ppt_x"/>
                                          </p:val>
                                        </p:tav>
                                      </p:tavLst>
                                    </p:anim>
                                    <p:anim calcmode="lin" valueType="num">
                                      <p:cBhvr additive="base">
                                        <p:cTn id="7" dur="500"/>
                                        <p:tgtEl>
                                          <p:spTgt spid="38"/>
                                        </p:tgtEl>
                                        <p:attrNameLst>
                                          <p:attrName>ppt_y</p:attrName>
                                        </p:attrNameLst>
                                      </p:cBhvr>
                                      <p:tavLst>
                                        <p:tav tm="0">
                                          <p:val>
                                            <p:strVal val="ppt_y"/>
                                          </p:val>
                                        </p:tav>
                                        <p:tav tm="100000">
                                          <p:val>
                                            <p:strVal val="1+ppt_h/2"/>
                                          </p:val>
                                        </p:tav>
                                      </p:tavLst>
                                    </p:anim>
                                    <p:set>
                                      <p:cBhvr>
                                        <p:cTn id="8" dur="1" fill="hold">
                                          <p:stCondLst>
                                            <p:cond delay="499"/>
                                          </p:stCondLst>
                                        </p:cTn>
                                        <p:tgtEl>
                                          <p:spTgt spid="3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Šipka dolů 22"/>
          <p:cNvSpPr/>
          <p:nvPr/>
        </p:nvSpPr>
        <p:spPr>
          <a:xfrm>
            <a:off x="1636713" y="4056063"/>
            <a:ext cx="3436937" cy="2079625"/>
          </a:xfrm>
          <a:prstGeom prst="downArrow">
            <a:avLst/>
          </a:prstGeom>
          <a:solidFill>
            <a:schemeClr val="accent5">
              <a:lumMod val="40000"/>
              <a:lumOff val="6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 name="Nadpis 1"/>
          <p:cNvSpPr>
            <a:spLocks noGrp="1"/>
          </p:cNvSpPr>
          <p:nvPr>
            <p:ph type="title"/>
          </p:nvPr>
        </p:nvSpPr>
        <p:spPr>
          <a:xfrm>
            <a:off x="457200" y="274638"/>
            <a:ext cx="8229600" cy="609600"/>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a:bodyPr>
          <a:lstStyle/>
          <a:p>
            <a:pPr eaLnBrk="1" fontAlgn="auto" hangingPunct="1">
              <a:spcAft>
                <a:spcPts val="0"/>
              </a:spcAft>
              <a:defRPr/>
            </a:pPr>
            <a:r>
              <a:rPr lang="cs-CZ" sz="2800" dirty="0" smtClean="0"/>
              <a:t>Vysokofrekvenční vedení</a:t>
            </a:r>
            <a:endParaRPr lang="cs-CZ" sz="2800" dirty="0"/>
          </a:p>
        </p:txBody>
      </p:sp>
      <p:sp>
        <p:nvSpPr>
          <p:cNvPr id="1029" name="Rectangle 2"/>
          <p:cNvSpPr txBox="1">
            <a:spLocks noChangeArrowheads="1"/>
          </p:cNvSpPr>
          <p:nvPr/>
        </p:nvSpPr>
        <p:spPr bwMode="auto">
          <a:xfrm>
            <a:off x="442913" y="1062038"/>
            <a:ext cx="8243887" cy="355600"/>
          </a:xfrm>
          <a:prstGeom prst="rect">
            <a:avLst/>
          </a:prstGeom>
          <a:noFill/>
          <a:ln w="9525">
            <a:noFill/>
            <a:miter lim="800000"/>
            <a:headEnd/>
            <a:tailEnd/>
          </a:ln>
        </p:spPr>
        <p:txBody>
          <a:bodyPr anchor="ctr"/>
          <a:lstStyle/>
          <a:p>
            <a:pPr algn="ctr">
              <a:lnSpc>
                <a:spcPct val="80000"/>
              </a:lnSpc>
            </a:pPr>
            <a:r>
              <a:rPr lang="cs-CZ" sz="2000" i="1"/>
              <a:t>Přípojka ADSL – příklad připojení</a:t>
            </a:r>
          </a:p>
        </p:txBody>
      </p:sp>
      <p:sp>
        <p:nvSpPr>
          <p:cNvPr id="1031" name="Rectangle 4"/>
          <p:cNvSpPr>
            <a:spLocks noChangeArrowheads="1"/>
          </p:cNvSpPr>
          <p:nvPr/>
        </p:nvSpPr>
        <p:spPr bwMode="auto">
          <a:xfrm>
            <a:off x="1371600" y="3200400"/>
            <a:ext cx="685800" cy="228600"/>
          </a:xfrm>
          <a:prstGeom prst="rect">
            <a:avLst/>
          </a:prstGeom>
          <a:solidFill>
            <a:srgbClr val="FFFFFF"/>
          </a:solidFill>
          <a:ln w="9525">
            <a:miter lim="800000"/>
            <a:headEnd/>
            <a:tailEnd/>
          </a:ln>
          <a:scene3d>
            <a:camera prst="legacyObliqueTopRight"/>
            <a:lightRig rig="legacyFlat3" dir="b"/>
          </a:scene3d>
          <a:sp3d extrusionH="430200" prstMaterial="legacyMatte">
            <a:bevelT w="13500" h="13500" prst="angle"/>
            <a:bevelB w="13500" h="13500" prst="angle"/>
            <a:extrusionClr>
              <a:srgbClr val="FFFFFF"/>
            </a:extrusionClr>
          </a:sp3d>
        </p:spPr>
        <p:txBody>
          <a:bodyPr>
            <a:flatTx/>
          </a:bodyPr>
          <a:lstStyle/>
          <a:p>
            <a:pPr algn="ctr" eaLnBrk="0" hangingPunct="0"/>
            <a:r>
              <a:rPr lang="cs-CZ" sz="1200">
                <a:solidFill>
                  <a:srgbClr val="000000"/>
                </a:solidFill>
                <a:latin typeface="Times New Roman" pitchFamily="18" charset="0"/>
              </a:rPr>
              <a:t>ADSL</a:t>
            </a:r>
          </a:p>
        </p:txBody>
      </p:sp>
      <p:sp>
        <p:nvSpPr>
          <p:cNvPr id="1032" name="Line 5"/>
          <p:cNvSpPr>
            <a:spLocks noChangeShapeType="1"/>
          </p:cNvSpPr>
          <p:nvPr/>
        </p:nvSpPr>
        <p:spPr bwMode="ltGray">
          <a:xfrm>
            <a:off x="1752600" y="2819400"/>
            <a:ext cx="0" cy="304800"/>
          </a:xfrm>
          <a:prstGeom prst="line">
            <a:avLst/>
          </a:prstGeom>
          <a:noFill/>
          <a:ln w="9525">
            <a:solidFill>
              <a:schemeClr val="tx1"/>
            </a:solidFill>
            <a:round/>
            <a:headEnd/>
            <a:tailEnd type="triangle" w="med" len="med"/>
          </a:ln>
        </p:spPr>
        <p:txBody>
          <a:bodyPr wrap="none"/>
          <a:lstStyle/>
          <a:p>
            <a:endParaRPr lang="cs-CZ"/>
          </a:p>
        </p:txBody>
      </p:sp>
      <p:sp>
        <p:nvSpPr>
          <p:cNvPr id="1033" name="Rectangle 6"/>
          <p:cNvSpPr>
            <a:spLocks noChangeArrowheads="1"/>
          </p:cNvSpPr>
          <p:nvPr/>
        </p:nvSpPr>
        <p:spPr bwMode="auto">
          <a:xfrm>
            <a:off x="2286000" y="3200400"/>
            <a:ext cx="609600" cy="228600"/>
          </a:xfrm>
          <a:prstGeom prst="rect">
            <a:avLst/>
          </a:prstGeom>
          <a:solidFill>
            <a:srgbClr val="FFFFFF"/>
          </a:solidFill>
          <a:ln w="9525">
            <a:miter lim="800000"/>
            <a:headEnd/>
            <a:tailEnd/>
          </a:ln>
          <a:scene3d>
            <a:camera prst="legacyObliqueTopRight"/>
            <a:lightRig rig="legacyFlat3" dir="b"/>
          </a:scene3d>
          <a:sp3d extrusionH="430200" prstMaterial="legacyMatte">
            <a:bevelT w="13500" h="13500" prst="angle"/>
            <a:bevelB w="13500" h="13500" prst="angle"/>
            <a:extrusionClr>
              <a:srgbClr val="FFFFFF"/>
            </a:extrusionClr>
          </a:sp3d>
        </p:spPr>
        <p:txBody>
          <a:bodyPr>
            <a:flatTx/>
          </a:bodyPr>
          <a:lstStyle/>
          <a:p>
            <a:pPr algn="ctr" eaLnBrk="0" hangingPunct="0"/>
            <a:endParaRPr lang="cs-CZ" sz="1200">
              <a:solidFill>
                <a:srgbClr val="000000"/>
              </a:solidFill>
              <a:latin typeface="Times New Roman" pitchFamily="18" charset="0"/>
            </a:endParaRPr>
          </a:p>
        </p:txBody>
      </p:sp>
      <p:sp>
        <p:nvSpPr>
          <p:cNvPr id="8" name="Rectangle 7"/>
          <p:cNvSpPr>
            <a:spLocks noChangeArrowheads="1"/>
          </p:cNvSpPr>
          <p:nvPr/>
        </p:nvSpPr>
        <p:spPr bwMode="ltGray">
          <a:xfrm>
            <a:off x="4038600" y="3124200"/>
            <a:ext cx="1066800" cy="533400"/>
          </a:xfrm>
          <a:prstGeom prst="rect">
            <a:avLst/>
          </a:prstGeom>
          <a:ln>
            <a:headEnd/>
            <a:tailEnd/>
          </a:ln>
        </p:spPr>
        <p:style>
          <a:lnRef idx="0">
            <a:schemeClr val="accent3"/>
          </a:lnRef>
          <a:fillRef idx="3">
            <a:schemeClr val="accent3"/>
          </a:fillRef>
          <a:effectRef idx="3">
            <a:schemeClr val="accent3"/>
          </a:effectRef>
          <a:fontRef idx="minor">
            <a:schemeClr val="lt1"/>
          </a:fontRef>
        </p:style>
        <p:txBody>
          <a:bodyPr wrap="none" anchor="ctr"/>
          <a:lstStyle/>
          <a:p>
            <a:pPr algn="ctr" fontAlgn="auto">
              <a:spcBef>
                <a:spcPts val="0"/>
              </a:spcBef>
              <a:spcAft>
                <a:spcPts val="0"/>
              </a:spcAft>
              <a:defRPr/>
            </a:pPr>
            <a:r>
              <a:rPr lang="cs-CZ" sz="1600" dirty="0">
                <a:solidFill>
                  <a:srgbClr val="000000"/>
                </a:solidFill>
                <a:latin typeface="Times New Roman" pitchFamily="18" charset="0"/>
              </a:rPr>
              <a:t>DSLAM</a:t>
            </a:r>
          </a:p>
        </p:txBody>
      </p:sp>
      <p:sp>
        <p:nvSpPr>
          <p:cNvPr id="9" name="Text Box 8"/>
          <p:cNvSpPr txBox="1">
            <a:spLocks noChangeArrowheads="1"/>
          </p:cNvSpPr>
          <p:nvPr/>
        </p:nvSpPr>
        <p:spPr bwMode="ltGray">
          <a:xfrm>
            <a:off x="2369574" y="3721509"/>
            <a:ext cx="1922206" cy="338554"/>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spAutoFit/>
          </a:bodyPr>
          <a:lstStyle/>
          <a:p>
            <a:pPr>
              <a:defRPr/>
            </a:pPr>
            <a:r>
              <a:rPr lang="cs-CZ" sz="1600" b="1">
                <a:solidFill>
                  <a:srgbClr val="FFFFFF"/>
                </a:solidFill>
                <a:cs typeface="Arial" charset="0"/>
              </a:rPr>
              <a:t>Účastnické vedení</a:t>
            </a:r>
          </a:p>
        </p:txBody>
      </p:sp>
      <p:cxnSp>
        <p:nvCxnSpPr>
          <p:cNvPr id="1040" name="AutoShape 9"/>
          <p:cNvCxnSpPr>
            <a:cxnSpLocks noChangeShapeType="1"/>
            <a:stCxn id="1033" idx="2"/>
          </p:cNvCxnSpPr>
          <p:nvPr/>
        </p:nvCxnSpPr>
        <p:spPr bwMode="ltGray">
          <a:xfrm rot="5400000" flipH="1" flipV="1">
            <a:off x="3295650" y="2686050"/>
            <a:ext cx="38100" cy="1447800"/>
          </a:xfrm>
          <a:prstGeom prst="bentConnector4">
            <a:avLst>
              <a:gd name="adj1" fmla="val -600000"/>
              <a:gd name="adj2" fmla="val 60528"/>
            </a:avLst>
          </a:prstGeom>
          <a:noFill/>
          <a:ln w="9525">
            <a:solidFill>
              <a:schemeClr val="tx1"/>
            </a:solidFill>
            <a:miter lim="800000"/>
            <a:headEnd/>
            <a:tailEnd type="triangle" w="med" len="med"/>
          </a:ln>
        </p:spPr>
      </p:cxnSp>
      <p:sp>
        <p:nvSpPr>
          <p:cNvPr id="1041" name="Text Box 10"/>
          <p:cNvSpPr txBox="1">
            <a:spLocks noChangeArrowheads="1"/>
          </p:cNvSpPr>
          <p:nvPr/>
        </p:nvSpPr>
        <p:spPr bwMode="ltGray">
          <a:xfrm>
            <a:off x="3124200" y="2819400"/>
            <a:ext cx="762000" cy="457200"/>
          </a:xfrm>
          <a:prstGeom prst="rect">
            <a:avLst/>
          </a:prstGeom>
          <a:noFill/>
          <a:ln w="9525">
            <a:noFill/>
            <a:miter lim="800000"/>
            <a:headEnd/>
            <a:tailEnd/>
          </a:ln>
        </p:spPr>
        <p:txBody>
          <a:bodyPr>
            <a:spAutoFit/>
          </a:bodyPr>
          <a:lstStyle/>
          <a:p>
            <a:r>
              <a:rPr lang="cs-CZ" sz="1200" dirty="0">
                <a:latin typeface="Times New Roman" pitchFamily="18" charset="0"/>
              </a:rPr>
              <a:t>Digitální přípojka</a:t>
            </a:r>
          </a:p>
        </p:txBody>
      </p:sp>
      <p:sp>
        <p:nvSpPr>
          <p:cNvPr id="1042" name="Text Box 11"/>
          <p:cNvSpPr txBox="1">
            <a:spLocks noChangeArrowheads="1"/>
          </p:cNvSpPr>
          <p:nvPr/>
        </p:nvSpPr>
        <p:spPr bwMode="ltGray">
          <a:xfrm>
            <a:off x="1127125" y="3541713"/>
            <a:ext cx="1077913" cy="274637"/>
          </a:xfrm>
          <a:prstGeom prst="rect">
            <a:avLst/>
          </a:prstGeom>
          <a:noFill/>
          <a:ln w="9525">
            <a:noFill/>
            <a:miter lim="800000"/>
            <a:headEnd/>
            <a:tailEnd/>
          </a:ln>
        </p:spPr>
        <p:txBody>
          <a:bodyPr wrap="none">
            <a:spAutoFit/>
          </a:bodyPr>
          <a:lstStyle/>
          <a:p>
            <a:r>
              <a:rPr lang="cs-CZ" sz="1200" dirty="0">
                <a:latin typeface="Times New Roman" pitchFamily="18" charset="0"/>
              </a:rPr>
              <a:t>ADSL modem</a:t>
            </a:r>
          </a:p>
        </p:txBody>
      </p:sp>
      <p:sp>
        <p:nvSpPr>
          <p:cNvPr id="1043" name="Text Box 12"/>
          <p:cNvSpPr txBox="1">
            <a:spLocks noChangeArrowheads="1"/>
          </p:cNvSpPr>
          <p:nvPr/>
        </p:nvSpPr>
        <p:spPr bwMode="ltGray">
          <a:xfrm>
            <a:off x="2209800" y="2667000"/>
            <a:ext cx="955675" cy="274638"/>
          </a:xfrm>
          <a:prstGeom prst="rect">
            <a:avLst/>
          </a:prstGeom>
          <a:noFill/>
          <a:ln w="9525">
            <a:noFill/>
            <a:miter lim="800000"/>
            <a:headEnd/>
            <a:tailEnd/>
          </a:ln>
        </p:spPr>
        <p:txBody>
          <a:bodyPr wrap="none">
            <a:spAutoFit/>
          </a:bodyPr>
          <a:lstStyle/>
          <a:p>
            <a:r>
              <a:rPr lang="cs-CZ" sz="1200" dirty="0" err="1">
                <a:latin typeface="Times New Roman" pitchFamily="18" charset="0"/>
              </a:rPr>
              <a:t>Rozbočovač</a:t>
            </a:r>
            <a:endParaRPr lang="cs-CZ" sz="1200" dirty="0">
              <a:latin typeface="Times New Roman" pitchFamily="18" charset="0"/>
            </a:endParaRPr>
          </a:p>
        </p:txBody>
      </p:sp>
      <p:sp>
        <p:nvSpPr>
          <p:cNvPr id="1044" name="Line 13"/>
          <p:cNvSpPr>
            <a:spLocks noChangeShapeType="1"/>
          </p:cNvSpPr>
          <p:nvPr/>
        </p:nvSpPr>
        <p:spPr bwMode="ltGray">
          <a:xfrm>
            <a:off x="2057400" y="3352800"/>
            <a:ext cx="228600" cy="0"/>
          </a:xfrm>
          <a:prstGeom prst="line">
            <a:avLst/>
          </a:prstGeom>
          <a:noFill/>
          <a:ln w="9525">
            <a:solidFill>
              <a:schemeClr val="tx1"/>
            </a:solidFill>
            <a:round/>
            <a:headEnd/>
            <a:tailEnd/>
          </a:ln>
        </p:spPr>
        <p:txBody>
          <a:bodyPr wrap="none"/>
          <a:lstStyle/>
          <a:p>
            <a:endParaRPr lang="cs-CZ"/>
          </a:p>
        </p:txBody>
      </p:sp>
      <p:sp>
        <p:nvSpPr>
          <p:cNvPr id="15" name="AutoShape 14"/>
          <p:cNvSpPr>
            <a:spLocks noChangeArrowheads="1"/>
          </p:cNvSpPr>
          <p:nvPr/>
        </p:nvSpPr>
        <p:spPr bwMode="ltGray">
          <a:xfrm>
            <a:off x="5105400" y="2667000"/>
            <a:ext cx="1600200" cy="762000"/>
          </a:xfrm>
          <a:prstGeom prst="cloudCallout">
            <a:avLst>
              <a:gd name="adj1" fmla="val -49903"/>
              <a:gd name="adj2" fmla="val 56250"/>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fontAlgn="auto">
              <a:spcBef>
                <a:spcPts val="0"/>
              </a:spcBef>
              <a:spcAft>
                <a:spcPts val="0"/>
              </a:spcAft>
              <a:defRPr/>
            </a:pPr>
            <a:r>
              <a:rPr lang="cs-CZ" sz="1200" b="1" dirty="0">
                <a:solidFill>
                  <a:srgbClr val="000000"/>
                </a:solidFill>
                <a:latin typeface="Times New Roman" pitchFamily="18" charset="0"/>
              </a:rPr>
              <a:t>Datová síť</a:t>
            </a:r>
          </a:p>
        </p:txBody>
      </p:sp>
      <p:sp>
        <p:nvSpPr>
          <p:cNvPr id="16" name="AutoShape 15"/>
          <p:cNvSpPr>
            <a:spLocks noChangeArrowheads="1"/>
          </p:cNvSpPr>
          <p:nvPr/>
        </p:nvSpPr>
        <p:spPr bwMode="ltGray">
          <a:xfrm>
            <a:off x="6172200" y="3276600"/>
            <a:ext cx="1600200" cy="762000"/>
          </a:xfrm>
          <a:prstGeom prst="cloudCallout">
            <a:avLst>
              <a:gd name="adj1" fmla="val -199"/>
              <a:gd name="adj2" fmla="val -98542"/>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fontAlgn="auto">
              <a:spcBef>
                <a:spcPts val="0"/>
              </a:spcBef>
              <a:spcAft>
                <a:spcPts val="0"/>
              </a:spcAft>
              <a:defRPr/>
            </a:pPr>
            <a:endParaRPr lang="cs-CZ" sz="1200" b="1">
              <a:solidFill>
                <a:srgbClr val="000000"/>
              </a:solidFill>
              <a:latin typeface="Times New Roman" pitchFamily="18" charset="0"/>
            </a:endParaRPr>
          </a:p>
          <a:p>
            <a:pPr algn="ctr" fontAlgn="auto">
              <a:spcBef>
                <a:spcPts val="0"/>
              </a:spcBef>
              <a:spcAft>
                <a:spcPts val="0"/>
              </a:spcAft>
              <a:defRPr/>
            </a:pPr>
            <a:r>
              <a:rPr lang="cs-CZ" sz="1200" b="1">
                <a:solidFill>
                  <a:srgbClr val="000000"/>
                </a:solidFill>
                <a:latin typeface="Times New Roman" pitchFamily="18" charset="0"/>
              </a:rPr>
              <a:t>INTERNET</a:t>
            </a:r>
          </a:p>
        </p:txBody>
      </p:sp>
      <p:sp>
        <p:nvSpPr>
          <p:cNvPr id="17" name="AutoShape 16"/>
          <p:cNvSpPr>
            <a:spLocks noChangeArrowheads="1"/>
          </p:cNvSpPr>
          <p:nvPr/>
        </p:nvSpPr>
        <p:spPr bwMode="ltGray">
          <a:xfrm>
            <a:off x="6629400" y="2286000"/>
            <a:ext cx="609600" cy="609600"/>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fontAlgn="auto">
              <a:spcBef>
                <a:spcPts val="0"/>
              </a:spcBef>
              <a:spcAft>
                <a:spcPts val="0"/>
              </a:spcAft>
              <a:defRPr/>
            </a:pPr>
            <a:r>
              <a:rPr lang="cs-CZ" sz="1600" dirty="0">
                <a:solidFill>
                  <a:srgbClr val="000000"/>
                </a:solidFill>
                <a:latin typeface="Times New Roman" pitchFamily="18" charset="0"/>
              </a:rPr>
              <a:t>ISP</a:t>
            </a:r>
            <a:endParaRPr lang="cs-CZ" sz="1200" dirty="0">
              <a:solidFill>
                <a:srgbClr val="000000"/>
              </a:solidFill>
              <a:latin typeface="Times New Roman" pitchFamily="18" charset="0"/>
            </a:endParaRPr>
          </a:p>
        </p:txBody>
      </p:sp>
      <p:sp>
        <p:nvSpPr>
          <p:cNvPr id="1048" name="Text Box 17"/>
          <p:cNvSpPr txBox="1">
            <a:spLocks noChangeArrowheads="1"/>
          </p:cNvSpPr>
          <p:nvPr/>
        </p:nvSpPr>
        <p:spPr bwMode="ltGray">
          <a:xfrm>
            <a:off x="382588" y="4094163"/>
            <a:ext cx="6369904" cy="738664"/>
          </a:xfrm>
          <a:prstGeom prst="rect">
            <a:avLst/>
          </a:prstGeom>
          <a:noFill/>
          <a:ln w="9525">
            <a:noFill/>
            <a:miter lim="800000"/>
            <a:headEnd/>
            <a:tailEnd/>
          </a:ln>
        </p:spPr>
        <p:txBody>
          <a:bodyPr wrap="square">
            <a:spAutoFit/>
          </a:bodyPr>
          <a:lstStyle/>
          <a:p>
            <a:r>
              <a:rPr lang="cs-CZ" sz="1400" dirty="0">
                <a:solidFill>
                  <a:srgbClr val="000000"/>
                </a:solidFill>
              </a:rPr>
              <a:t>DSL – Digital </a:t>
            </a:r>
            <a:r>
              <a:rPr lang="cs-CZ" sz="1400" dirty="0" err="1">
                <a:solidFill>
                  <a:srgbClr val="000000"/>
                </a:solidFill>
              </a:rPr>
              <a:t>Subscriber</a:t>
            </a:r>
            <a:r>
              <a:rPr lang="cs-CZ" sz="1400" dirty="0">
                <a:solidFill>
                  <a:srgbClr val="000000"/>
                </a:solidFill>
              </a:rPr>
              <a:t> Line – digitální účastnická přípojka</a:t>
            </a:r>
          </a:p>
          <a:p>
            <a:r>
              <a:rPr lang="cs-CZ" sz="1400" dirty="0">
                <a:solidFill>
                  <a:srgbClr val="000000"/>
                </a:solidFill>
              </a:rPr>
              <a:t>ADSL – </a:t>
            </a:r>
            <a:r>
              <a:rPr lang="cs-CZ" sz="1400" dirty="0" err="1">
                <a:solidFill>
                  <a:srgbClr val="000000"/>
                </a:solidFill>
              </a:rPr>
              <a:t>Asymmetric</a:t>
            </a:r>
            <a:r>
              <a:rPr lang="cs-CZ" sz="1400" dirty="0">
                <a:solidFill>
                  <a:srgbClr val="000000"/>
                </a:solidFill>
              </a:rPr>
              <a:t> DSL – např.8 </a:t>
            </a:r>
            <a:r>
              <a:rPr lang="cs-CZ" sz="1400" dirty="0" err="1">
                <a:solidFill>
                  <a:srgbClr val="000000"/>
                </a:solidFill>
              </a:rPr>
              <a:t>Mbps</a:t>
            </a:r>
            <a:r>
              <a:rPr lang="cs-CZ" sz="1400" dirty="0">
                <a:solidFill>
                  <a:srgbClr val="000000"/>
                </a:solidFill>
              </a:rPr>
              <a:t> k účastníkovi, 800 </a:t>
            </a:r>
            <a:r>
              <a:rPr lang="cs-CZ" sz="1400" dirty="0" err="1">
                <a:solidFill>
                  <a:srgbClr val="000000"/>
                </a:solidFill>
              </a:rPr>
              <a:t>kbps</a:t>
            </a:r>
            <a:r>
              <a:rPr lang="cs-CZ" sz="1400" dirty="0">
                <a:solidFill>
                  <a:srgbClr val="000000"/>
                </a:solidFill>
              </a:rPr>
              <a:t> od účastníka</a:t>
            </a:r>
          </a:p>
          <a:p>
            <a:r>
              <a:rPr lang="cs-CZ" sz="1400" dirty="0">
                <a:solidFill>
                  <a:srgbClr val="000000"/>
                </a:solidFill>
              </a:rPr>
              <a:t>DSLAM – přístupový multiplexor</a:t>
            </a:r>
          </a:p>
        </p:txBody>
      </p:sp>
      <p:sp>
        <p:nvSpPr>
          <p:cNvPr id="1049" name="Text Box 18"/>
          <p:cNvSpPr txBox="1">
            <a:spLocks noChangeArrowheads="1"/>
          </p:cNvSpPr>
          <p:nvPr/>
        </p:nvSpPr>
        <p:spPr bwMode="ltGray">
          <a:xfrm>
            <a:off x="323851" y="4845050"/>
            <a:ext cx="6709996" cy="738664"/>
          </a:xfrm>
          <a:prstGeom prst="rect">
            <a:avLst/>
          </a:prstGeom>
          <a:noFill/>
          <a:ln w="9525">
            <a:noFill/>
            <a:miter lim="800000"/>
            <a:headEnd/>
            <a:tailEnd/>
          </a:ln>
        </p:spPr>
        <p:txBody>
          <a:bodyPr wrap="square">
            <a:spAutoFit/>
          </a:bodyPr>
          <a:lstStyle/>
          <a:p>
            <a:pPr>
              <a:buFontTx/>
              <a:buChar char="•"/>
            </a:pPr>
            <a:r>
              <a:rPr lang="cs-CZ" sz="1400" dirty="0">
                <a:solidFill>
                  <a:srgbClr val="000000"/>
                </a:solidFill>
              </a:rPr>
              <a:t>Permanentní připojení k síti Internet</a:t>
            </a:r>
          </a:p>
          <a:p>
            <a:pPr>
              <a:buFontTx/>
              <a:buChar char="•"/>
            </a:pPr>
            <a:r>
              <a:rPr lang="cs-CZ" sz="1400" dirty="0">
                <a:solidFill>
                  <a:srgbClr val="000000"/>
                </a:solidFill>
              </a:rPr>
              <a:t>Aktuální přenosová rychlost závisí na počtu </a:t>
            </a:r>
            <a:r>
              <a:rPr lang="cs-CZ" sz="1400" dirty="0" err="1">
                <a:solidFill>
                  <a:srgbClr val="000000"/>
                </a:solidFill>
              </a:rPr>
              <a:t>počtu</a:t>
            </a:r>
            <a:r>
              <a:rPr lang="cs-CZ" sz="1400" dirty="0">
                <a:solidFill>
                  <a:srgbClr val="000000"/>
                </a:solidFill>
              </a:rPr>
              <a:t> připojených účastníků a zatížení sítě</a:t>
            </a:r>
          </a:p>
        </p:txBody>
      </p:sp>
      <p:sp>
        <p:nvSpPr>
          <p:cNvPr id="20" name="Text Box 19"/>
          <p:cNvSpPr txBox="1">
            <a:spLocks noChangeArrowheads="1"/>
          </p:cNvSpPr>
          <p:nvPr/>
        </p:nvSpPr>
        <p:spPr bwMode="ltGray">
          <a:xfrm>
            <a:off x="3149600" y="1443038"/>
            <a:ext cx="2817813" cy="120015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spAutoFit/>
          </a:bodyPr>
          <a:lstStyle/>
          <a:p>
            <a:pPr algn="ctr" fontAlgn="auto">
              <a:spcBef>
                <a:spcPts val="0"/>
              </a:spcBef>
              <a:spcAft>
                <a:spcPts val="0"/>
              </a:spcAft>
              <a:defRPr/>
            </a:pPr>
            <a:r>
              <a:rPr lang="cs-CZ" sz="2400" dirty="0">
                <a:latin typeface="Times New Roman" pitchFamily="18" charset="0"/>
              </a:rPr>
              <a:t>512 </a:t>
            </a:r>
            <a:r>
              <a:rPr lang="cs-CZ" sz="2400" dirty="0" err="1">
                <a:latin typeface="Times New Roman" pitchFamily="18" charset="0"/>
              </a:rPr>
              <a:t>kbps</a:t>
            </a:r>
            <a:r>
              <a:rPr lang="cs-CZ" sz="2400" dirty="0">
                <a:latin typeface="Times New Roman" pitchFamily="18" charset="0"/>
              </a:rPr>
              <a:t>/128 </a:t>
            </a:r>
            <a:r>
              <a:rPr lang="cs-CZ" sz="2400" dirty="0" err="1">
                <a:latin typeface="Times New Roman" pitchFamily="18" charset="0"/>
              </a:rPr>
              <a:t>kbps</a:t>
            </a:r>
            <a:endParaRPr lang="cs-CZ" sz="2400" dirty="0">
              <a:latin typeface="Times New Roman" pitchFamily="18" charset="0"/>
            </a:endParaRPr>
          </a:p>
          <a:p>
            <a:pPr algn="ctr" fontAlgn="auto">
              <a:spcBef>
                <a:spcPts val="0"/>
              </a:spcBef>
              <a:spcAft>
                <a:spcPts val="0"/>
              </a:spcAft>
              <a:defRPr/>
            </a:pPr>
            <a:r>
              <a:rPr lang="cs-CZ" sz="2400" dirty="0">
                <a:latin typeface="Times New Roman" pitchFamily="18" charset="0"/>
              </a:rPr>
              <a:t>1.024 </a:t>
            </a:r>
            <a:r>
              <a:rPr lang="cs-CZ" sz="2400" dirty="0" err="1">
                <a:latin typeface="Times New Roman" pitchFamily="18" charset="0"/>
              </a:rPr>
              <a:t>kbps</a:t>
            </a:r>
            <a:r>
              <a:rPr lang="cs-CZ" sz="2400" dirty="0">
                <a:latin typeface="Times New Roman" pitchFamily="18" charset="0"/>
              </a:rPr>
              <a:t>/256 </a:t>
            </a:r>
            <a:r>
              <a:rPr lang="cs-CZ" sz="2400" dirty="0" err="1">
                <a:latin typeface="Times New Roman" pitchFamily="18" charset="0"/>
              </a:rPr>
              <a:t>kbps</a:t>
            </a:r>
            <a:r>
              <a:rPr lang="cs-CZ" sz="2400" dirty="0">
                <a:latin typeface="Times New Roman" pitchFamily="18" charset="0"/>
              </a:rPr>
              <a:t> </a:t>
            </a:r>
          </a:p>
          <a:p>
            <a:pPr algn="ctr" fontAlgn="auto">
              <a:spcBef>
                <a:spcPts val="0"/>
              </a:spcBef>
              <a:spcAft>
                <a:spcPts val="0"/>
              </a:spcAft>
              <a:defRPr/>
            </a:pPr>
            <a:r>
              <a:rPr lang="cs-CZ" sz="2400" dirty="0">
                <a:latin typeface="Times New Roman" pitchFamily="18" charset="0"/>
              </a:rPr>
              <a:t>…</a:t>
            </a:r>
          </a:p>
        </p:txBody>
      </p:sp>
      <p:graphicFrame>
        <p:nvGraphicFramePr>
          <p:cNvPr id="1026" name="Object 2"/>
          <p:cNvGraphicFramePr>
            <a:graphicFrameLocks noChangeAspect="1"/>
          </p:cNvGraphicFramePr>
          <p:nvPr/>
        </p:nvGraphicFramePr>
        <p:xfrm>
          <a:off x="6353175" y="4325938"/>
          <a:ext cx="2160588" cy="1824037"/>
        </p:xfrm>
        <a:graphic>
          <a:graphicData uri="http://schemas.openxmlformats.org/presentationml/2006/ole">
            <p:oleObj spid="_x0000_s1026" name="CorelDRAW" r:id="rId3" imgW="2056680" imgH="1735560" progId="">
              <p:embed/>
            </p:oleObj>
          </a:graphicData>
        </a:graphic>
      </p:graphicFrame>
      <p:sp>
        <p:nvSpPr>
          <p:cNvPr id="25" name="Šipka doprava 24"/>
          <p:cNvSpPr/>
          <p:nvPr/>
        </p:nvSpPr>
        <p:spPr>
          <a:xfrm>
            <a:off x="516194" y="5633884"/>
            <a:ext cx="5810864" cy="929148"/>
          </a:xfrm>
          <a:prstGeom prst="rightArrow">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cs-CZ">
                <a:solidFill>
                  <a:srgbClr val="FFFFFF"/>
                </a:solidFill>
                <a:latin typeface="Arial" charset="0"/>
                <a:cs typeface="Arial" charset="0"/>
              </a:rPr>
              <a:t>Vedení nahrazujeme lineárním pasivním čtyřpólem</a:t>
            </a:r>
          </a:p>
        </p:txBody>
      </p:sp>
      <p:sp>
        <p:nvSpPr>
          <p:cNvPr id="24" name="Obdélník 23"/>
          <p:cNvSpPr/>
          <p:nvPr/>
        </p:nvSpPr>
        <p:spPr>
          <a:xfrm>
            <a:off x="379828" y="4135901"/>
            <a:ext cx="8342142" cy="248998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sz="2400" dirty="0" smtClean="0"/>
              <a:t>Na obrázku je jedna z možností připojení k Internetu</a:t>
            </a:r>
          </a:p>
          <a:p>
            <a:pPr marL="342900" indent="-342900">
              <a:buFont typeface="+mj-lt"/>
              <a:buAutoNum type="arabicPeriod"/>
            </a:pPr>
            <a:r>
              <a:rPr lang="cs-CZ" dirty="0" smtClean="0"/>
              <a:t>Popište obrázek. Co znamená zkratka DSLAM?</a:t>
            </a:r>
          </a:p>
          <a:p>
            <a:pPr marL="342900" indent="-342900">
              <a:buFont typeface="+mj-lt"/>
              <a:buAutoNum type="arabicPeriod"/>
            </a:pPr>
            <a:r>
              <a:rPr lang="cs-CZ" dirty="0" smtClean="0"/>
              <a:t>Jaký typ účastnického vedení (části přenosové cesty) je použit mezi PC a modemem?</a:t>
            </a:r>
            <a:endParaRPr lang="cs-CZ" dirty="0"/>
          </a:p>
        </p:txBody>
      </p:sp>
      <p:sp>
        <p:nvSpPr>
          <p:cNvPr id="26" name="Tlačítko akce: Dopředu nebo Další 25">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24"/>
                                        </p:tgtEl>
                                        <p:attrNameLst>
                                          <p:attrName>ppt_x</p:attrName>
                                        </p:attrNameLst>
                                      </p:cBhvr>
                                      <p:tavLst>
                                        <p:tav tm="0">
                                          <p:val>
                                            <p:strVal val="ppt_x"/>
                                          </p:val>
                                        </p:tav>
                                        <p:tav tm="100000">
                                          <p:val>
                                            <p:strVal val="ppt_x"/>
                                          </p:val>
                                        </p:tav>
                                      </p:tavLst>
                                    </p:anim>
                                    <p:anim calcmode="lin" valueType="num">
                                      <p:cBhvr additive="base">
                                        <p:cTn id="19" dur="500"/>
                                        <p:tgtEl>
                                          <p:spTgt spid="24"/>
                                        </p:tgtEl>
                                        <p:attrNameLst>
                                          <p:attrName>ppt_y</p:attrName>
                                        </p:attrNameLst>
                                      </p:cBhvr>
                                      <p:tavLst>
                                        <p:tav tm="0">
                                          <p:val>
                                            <p:strVal val="ppt_y"/>
                                          </p:val>
                                        </p:tav>
                                        <p:tav tm="100000">
                                          <p:val>
                                            <p:strVal val="1+ppt_h/2"/>
                                          </p:val>
                                        </p:tav>
                                      </p:tavLst>
                                    </p:anim>
                                    <p:set>
                                      <p:cBhvr>
                                        <p:cTn id="20" dur="1" fill="hold">
                                          <p:stCondLst>
                                            <p:cond delay="499"/>
                                          </p:stCondLst>
                                        </p:cTn>
                                        <p:tgtEl>
                                          <p:spTgt spid="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1" grpId="0"/>
      <p:bldP spid="1042" grpId="0"/>
      <p:bldP spid="1043" grpId="0"/>
      <p:bldP spid="2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3"/>
          <p:cNvGraphicFramePr>
            <a:graphicFrameLocks noChangeAspect="1"/>
          </p:cNvGraphicFramePr>
          <p:nvPr/>
        </p:nvGraphicFramePr>
        <p:xfrm>
          <a:off x="1090613" y="2728913"/>
          <a:ext cx="1371600" cy="1155700"/>
        </p:xfrm>
        <a:graphic>
          <a:graphicData uri="http://schemas.openxmlformats.org/presentationml/2006/ole">
            <p:oleObj spid="_x0000_s2050" name="CorelDRAW" r:id="rId3" imgW="2056680" imgH="1735560" progId="">
              <p:embed/>
            </p:oleObj>
          </a:graphicData>
        </a:graphic>
      </p:graphicFrame>
      <p:sp>
        <p:nvSpPr>
          <p:cNvPr id="2" name="Nadpis 1"/>
          <p:cNvSpPr>
            <a:spLocks noGrp="1"/>
          </p:cNvSpPr>
          <p:nvPr>
            <p:ph type="title"/>
          </p:nvPr>
        </p:nvSpPr>
        <p:spPr>
          <a:xfrm>
            <a:off x="457200" y="274638"/>
            <a:ext cx="8229600" cy="499085"/>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fontScale="90000"/>
          </a:bodyPr>
          <a:lstStyle/>
          <a:p>
            <a:pPr eaLnBrk="1" fontAlgn="auto" hangingPunct="1">
              <a:spcAft>
                <a:spcPts val="0"/>
              </a:spcAft>
              <a:defRPr/>
            </a:pPr>
            <a:r>
              <a:rPr lang="cs-CZ" sz="2800" dirty="0" smtClean="0"/>
              <a:t>Metalická vedení</a:t>
            </a:r>
            <a:endParaRPr lang="cs-CZ" sz="2800" dirty="0"/>
          </a:p>
        </p:txBody>
      </p:sp>
      <p:sp>
        <p:nvSpPr>
          <p:cNvPr id="2052" name="Obdélník 3"/>
          <p:cNvSpPr>
            <a:spLocks noChangeArrowheads="1"/>
          </p:cNvSpPr>
          <p:nvPr/>
        </p:nvSpPr>
        <p:spPr bwMode="auto">
          <a:xfrm>
            <a:off x="3460652" y="1000125"/>
            <a:ext cx="5429348" cy="2893100"/>
          </a:xfrm>
          <a:prstGeom prst="rect">
            <a:avLst/>
          </a:prstGeom>
          <a:noFill/>
          <a:ln w="9525">
            <a:noFill/>
            <a:miter lim="800000"/>
            <a:headEnd/>
            <a:tailEnd/>
          </a:ln>
        </p:spPr>
        <p:txBody>
          <a:bodyPr wrap="square">
            <a:spAutoFit/>
          </a:bodyPr>
          <a:lstStyle/>
          <a:p>
            <a:pPr marL="342900" indent="-342900">
              <a:spcBef>
                <a:spcPct val="50000"/>
              </a:spcBef>
            </a:pPr>
            <a:r>
              <a:rPr lang="cs-CZ" sz="1400" b="1" dirty="0">
                <a:solidFill>
                  <a:srgbClr val="000000"/>
                </a:solidFill>
                <a:latin typeface="Times New Roman" pitchFamily="18" charset="0"/>
                <a:cs typeface="Times New Roman" pitchFamily="18" charset="0"/>
              </a:rPr>
              <a:t>Kroucená dvojlinka</a:t>
            </a:r>
            <a:r>
              <a:rPr lang="cs-CZ" sz="1400" dirty="0">
                <a:solidFill>
                  <a:srgbClr val="000000"/>
                </a:solidFill>
                <a:latin typeface="Times New Roman" pitchFamily="18" charset="0"/>
                <a:cs typeface="Times New Roman" pitchFamily="18" charset="0"/>
              </a:rPr>
              <a:t> je nejpopulárnější typ kabeláže, který se dnes pro realizaci počítačových sítí používá. Její nespornou výhodou je především nízká cena a relativně jednoduchá instalace. Kroucená dvojlinka je k dostání ve dvou provedeních:</a:t>
            </a:r>
            <a:endParaRPr lang="cs-CZ" sz="1400" dirty="0">
              <a:solidFill>
                <a:srgbClr val="333333"/>
              </a:solidFill>
              <a:latin typeface="Times New Roman" pitchFamily="18" charset="0"/>
              <a:cs typeface="Times New Roman" pitchFamily="18" charset="0"/>
            </a:endParaRPr>
          </a:p>
          <a:p>
            <a:pPr marL="342900" indent="-342900">
              <a:spcBef>
                <a:spcPct val="50000"/>
              </a:spcBef>
              <a:buFontTx/>
              <a:buAutoNum type="alphaLcParenR"/>
            </a:pPr>
            <a:r>
              <a:rPr lang="cs-CZ" sz="1400" i="1" dirty="0">
                <a:solidFill>
                  <a:srgbClr val="000000"/>
                </a:solidFill>
                <a:latin typeface="Times New Roman" pitchFamily="18" charset="0"/>
                <a:cs typeface="Times New Roman" pitchFamily="18" charset="0"/>
              </a:rPr>
              <a:t>stíněná (STP)</a:t>
            </a:r>
          </a:p>
          <a:p>
            <a:pPr marL="342900" indent="-342900">
              <a:spcBef>
                <a:spcPct val="50000"/>
              </a:spcBef>
              <a:buFontTx/>
              <a:buAutoNum type="alphaLcParenR"/>
            </a:pPr>
            <a:r>
              <a:rPr lang="cs-CZ" sz="1400" i="1" dirty="0">
                <a:solidFill>
                  <a:srgbClr val="000000"/>
                </a:solidFill>
                <a:latin typeface="Times New Roman" pitchFamily="18" charset="0"/>
                <a:cs typeface="Times New Roman" pitchFamily="18" charset="0"/>
              </a:rPr>
              <a:t>nestíněná (UTP)</a:t>
            </a:r>
            <a:endParaRPr lang="cs-CZ" sz="1400" dirty="0">
              <a:solidFill>
                <a:srgbClr val="333333"/>
              </a:solidFill>
              <a:latin typeface="Times New Roman" pitchFamily="18" charset="0"/>
              <a:cs typeface="Times New Roman" pitchFamily="18" charset="0"/>
            </a:endParaRPr>
          </a:p>
          <a:p>
            <a:pPr marL="342900" indent="-342900">
              <a:spcBef>
                <a:spcPct val="50000"/>
              </a:spcBef>
            </a:pPr>
            <a:r>
              <a:rPr lang="cs-CZ" sz="1400" dirty="0">
                <a:solidFill>
                  <a:srgbClr val="000000"/>
                </a:solidFill>
                <a:latin typeface="Times New Roman" pitchFamily="18" charset="0"/>
                <a:cs typeface="Times New Roman" pitchFamily="18" charset="0"/>
              </a:rPr>
              <a:t>Jak název napovídá, rozdíl je v přidaných vodičích, sloužících jako stínění. Přenosová rychlost obou druhů se pohybuje do100 </a:t>
            </a:r>
            <a:r>
              <a:rPr lang="cs-CZ" sz="1400" dirty="0" err="1">
                <a:solidFill>
                  <a:srgbClr val="000000"/>
                </a:solidFill>
                <a:latin typeface="Times New Roman" pitchFamily="18" charset="0"/>
                <a:cs typeface="Times New Roman" pitchFamily="18" charset="0"/>
              </a:rPr>
              <a:t>Mb</a:t>
            </a:r>
            <a:r>
              <a:rPr lang="cs-CZ" sz="1400" dirty="0">
                <a:solidFill>
                  <a:srgbClr val="000000"/>
                </a:solidFill>
                <a:latin typeface="Times New Roman" pitchFamily="18" charset="0"/>
                <a:cs typeface="Times New Roman" pitchFamily="18" charset="0"/>
              </a:rPr>
              <a:t>/s (megabitů za sekundu) při maximální délce jednoho spoje 100 metrů.</a:t>
            </a:r>
            <a:endParaRPr lang="cs-CZ" sz="1400" dirty="0">
              <a:solidFill>
                <a:srgbClr val="333333"/>
              </a:solidFill>
              <a:latin typeface="Times New Roman" pitchFamily="18" charset="0"/>
              <a:cs typeface="Times New Roman" pitchFamily="18" charset="0"/>
            </a:endParaRPr>
          </a:p>
          <a:p>
            <a:pPr marL="342900" indent="-342900">
              <a:spcBef>
                <a:spcPct val="50000"/>
              </a:spcBef>
            </a:pPr>
            <a:r>
              <a:rPr lang="cs-CZ" sz="1400" dirty="0">
                <a:latin typeface="Times New Roman" pitchFamily="18" charset="0"/>
                <a:ea typeface="Arial Unicode MS" pitchFamily="34" charset="-128"/>
                <a:cs typeface="Arial Unicode MS" pitchFamily="34" charset="-128"/>
              </a:rPr>
              <a:t>Jeden spoj = propojení dvou uzlů sítě.</a:t>
            </a:r>
            <a:endParaRPr lang="cs-CZ" sz="1400" dirty="0">
              <a:latin typeface="Times New Roman" pitchFamily="18" charset="0"/>
            </a:endParaRPr>
          </a:p>
        </p:txBody>
      </p:sp>
      <p:pic>
        <p:nvPicPr>
          <p:cNvPr id="2053" name="Picture 2" descr="http://upload.wikimedia.org/wikipedia/commons/f/f9/Shielded_wire_4F.jpg"/>
          <p:cNvPicPr>
            <a:picLocks noChangeAspect="1" noChangeArrowheads="1"/>
          </p:cNvPicPr>
          <p:nvPr/>
        </p:nvPicPr>
        <p:blipFill>
          <a:blip r:embed="rId4" cstate="print"/>
          <a:srcRect/>
          <a:stretch>
            <a:fillRect/>
          </a:stretch>
        </p:blipFill>
        <p:spPr bwMode="auto">
          <a:xfrm>
            <a:off x="457200" y="4003675"/>
            <a:ext cx="2374900" cy="1962150"/>
          </a:xfrm>
          <a:prstGeom prst="rect">
            <a:avLst/>
          </a:prstGeom>
          <a:noFill/>
          <a:ln w="9525">
            <a:noFill/>
            <a:miter lim="800000"/>
            <a:headEnd/>
            <a:tailEnd/>
          </a:ln>
        </p:spPr>
      </p:pic>
      <p:sp>
        <p:nvSpPr>
          <p:cNvPr id="2054" name="TextovéPole 6"/>
          <p:cNvSpPr txBox="1">
            <a:spLocks noChangeArrowheads="1"/>
          </p:cNvSpPr>
          <p:nvPr/>
        </p:nvSpPr>
        <p:spPr bwMode="auto">
          <a:xfrm>
            <a:off x="309563" y="6076950"/>
            <a:ext cx="3575050" cy="246063"/>
          </a:xfrm>
          <a:prstGeom prst="rect">
            <a:avLst/>
          </a:prstGeom>
          <a:noFill/>
          <a:ln w="9525">
            <a:noFill/>
            <a:miter lim="800000"/>
            <a:headEnd/>
            <a:tailEnd/>
          </a:ln>
        </p:spPr>
        <p:txBody>
          <a:bodyPr wrap="none">
            <a:spAutoFit/>
          </a:bodyPr>
          <a:lstStyle/>
          <a:p>
            <a:r>
              <a:rPr lang="cs-CZ" sz="1000">
                <a:latin typeface="Calibri" pitchFamily="34" charset="0"/>
              </a:rPr>
              <a:t>Zdroj - http://cs.wikipedia.org/wiki/Soubor:Shielded_wire_4F.jpg</a:t>
            </a:r>
          </a:p>
        </p:txBody>
      </p:sp>
      <p:sp>
        <p:nvSpPr>
          <p:cNvPr id="2055" name="Obdélník 7"/>
          <p:cNvSpPr>
            <a:spLocks noChangeArrowheads="1"/>
          </p:cNvSpPr>
          <p:nvPr/>
        </p:nvSpPr>
        <p:spPr bwMode="auto">
          <a:xfrm>
            <a:off x="3455988" y="3954463"/>
            <a:ext cx="4926012" cy="1384995"/>
          </a:xfrm>
          <a:prstGeom prst="rect">
            <a:avLst/>
          </a:prstGeom>
          <a:noFill/>
          <a:ln w="9525">
            <a:noFill/>
            <a:miter lim="800000"/>
            <a:headEnd/>
            <a:tailEnd/>
          </a:ln>
        </p:spPr>
        <p:txBody>
          <a:bodyPr>
            <a:spAutoFit/>
          </a:bodyPr>
          <a:lstStyle/>
          <a:p>
            <a:r>
              <a:rPr lang="cs-CZ" sz="1200" b="1" dirty="0">
                <a:solidFill>
                  <a:srgbClr val="000000"/>
                </a:solidFill>
                <a:latin typeface="Times New Roman" pitchFamily="18" charset="0"/>
                <a:cs typeface="Times New Roman" pitchFamily="18" charset="0"/>
              </a:rPr>
              <a:t>Koaxiální kabel</a:t>
            </a:r>
            <a:r>
              <a:rPr lang="cs-CZ" sz="1200" dirty="0">
                <a:solidFill>
                  <a:srgbClr val="000000"/>
                </a:solidFill>
                <a:latin typeface="Times New Roman" pitchFamily="18" charset="0"/>
                <a:cs typeface="Times New Roman" pitchFamily="18" charset="0"/>
              </a:rPr>
              <a:t>  má již zenit své působnosti zřejmě za sebou, nicméně lze ho stále potkat na mnoha místech. Existuje ve dvou provedeních – tzv. </a:t>
            </a:r>
            <a:r>
              <a:rPr lang="cs-CZ" sz="1200" i="1" dirty="0">
                <a:solidFill>
                  <a:srgbClr val="000000"/>
                </a:solidFill>
                <a:latin typeface="Times New Roman" pitchFamily="18" charset="0"/>
                <a:cs typeface="Times New Roman" pitchFamily="18" charset="0"/>
              </a:rPr>
              <a:t>tlustý</a:t>
            </a:r>
            <a:r>
              <a:rPr lang="cs-CZ" sz="1200" dirty="0">
                <a:solidFill>
                  <a:srgbClr val="000000"/>
                </a:solidFill>
                <a:latin typeface="Times New Roman" pitchFamily="18" charset="0"/>
                <a:cs typeface="Times New Roman" pitchFamily="18" charset="0"/>
              </a:rPr>
              <a:t> a </a:t>
            </a:r>
            <a:r>
              <a:rPr lang="cs-CZ" sz="1200" i="1" dirty="0">
                <a:solidFill>
                  <a:srgbClr val="000000"/>
                </a:solidFill>
                <a:latin typeface="Times New Roman" pitchFamily="18" charset="0"/>
                <a:cs typeface="Times New Roman" pitchFamily="18" charset="0"/>
              </a:rPr>
              <a:t>tenký</a:t>
            </a:r>
            <a:r>
              <a:rPr lang="cs-CZ" sz="1200" dirty="0">
                <a:solidFill>
                  <a:srgbClr val="000000"/>
                </a:solidFill>
                <a:latin typeface="Times New Roman" pitchFamily="18" charset="0"/>
                <a:cs typeface="Times New Roman" pitchFamily="18" charset="0"/>
              </a:rPr>
              <a:t> (rozdíl je, jak název napovídá, v průměru vodiče a některých jeho vlastnostech). Vyniká naprosto bezkonkurenční snadností instalace. Nepotřebuje totiž žádné další propojovací uzly, a tudíž lze spojovat samotné počítače do vícebodových sítí </a:t>
            </a:r>
            <a:r>
              <a:rPr lang="cs-CZ" sz="1200" dirty="0" smtClean="0">
                <a:solidFill>
                  <a:srgbClr val="000000"/>
                </a:solidFill>
                <a:latin typeface="Times New Roman" pitchFamily="18" charset="0"/>
                <a:cs typeface="Times New Roman" pitchFamily="18" charset="0"/>
              </a:rPr>
              <a:t>. Lze se s ním setkat u anténních svodů, kabelových televizí, …</a:t>
            </a:r>
            <a:endParaRPr lang="cs-CZ" sz="1200" dirty="0">
              <a:latin typeface="Times New Roman" pitchFamily="18" charset="0"/>
            </a:endParaRPr>
          </a:p>
        </p:txBody>
      </p:sp>
      <p:sp>
        <p:nvSpPr>
          <p:cNvPr id="2056" name="TextovéPole 8"/>
          <p:cNvSpPr txBox="1">
            <a:spLocks noChangeArrowheads="1"/>
          </p:cNvSpPr>
          <p:nvPr/>
        </p:nvSpPr>
        <p:spPr bwMode="auto">
          <a:xfrm>
            <a:off x="3938588" y="5489575"/>
            <a:ext cx="712787" cy="366713"/>
          </a:xfrm>
          <a:prstGeom prst="rect">
            <a:avLst/>
          </a:prstGeom>
          <a:noFill/>
          <a:ln w="9525">
            <a:noFill/>
            <a:miter lim="800000"/>
            <a:headEnd/>
            <a:tailEnd/>
          </a:ln>
        </p:spPr>
        <p:txBody>
          <a:bodyPr wrap="none">
            <a:spAutoFit/>
          </a:bodyPr>
          <a:lstStyle/>
          <a:p>
            <a:r>
              <a:rPr lang="cs-CZ">
                <a:latin typeface="Calibri" pitchFamily="34" charset="0"/>
              </a:rPr>
              <a:t>Z</a:t>
            </a:r>
            <a:r>
              <a:rPr lang="cs-CZ" baseline="-25000">
                <a:latin typeface="Calibri" pitchFamily="34" charset="0"/>
              </a:rPr>
              <a:t>0</a:t>
            </a:r>
            <a:r>
              <a:rPr lang="cs-CZ">
                <a:latin typeface="Calibri" pitchFamily="34" charset="0"/>
              </a:rPr>
              <a:t> = </a:t>
            </a:r>
            <a:r>
              <a:rPr lang="cs-CZ">
                <a:latin typeface="Calibri" pitchFamily="34" charset="0"/>
                <a:sym typeface="Symbol" pitchFamily="18" charset="2"/>
              </a:rPr>
              <a:t></a:t>
            </a:r>
            <a:endParaRPr lang="cs-CZ">
              <a:latin typeface="Calibri" pitchFamily="34" charset="0"/>
            </a:endParaRPr>
          </a:p>
        </p:txBody>
      </p:sp>
      <p:sp>
        <p:nvSpPr>
          <p:cNvPr id="2057" name="TextovéPole 9"/>
          <p:cNvSpPr txBox="1">
            <a:spLocks noChangeArrowheads="1"/>
          </p:cNvSpPr>
          <p:nvPr/>
        </p:nvSpPr>
        <p:spPr bwMode="auto">
          <a:xfrm>
            <a:off x="4557713" y="5430838"/>
            <a:ext cx="279400" cy="517525"/>
          </a:xfrm>
          <a:prstGeom prst="rect">
            <a:avLst/>
          </a:prstGeom>
          <a:noFill/>
          <a:ln w="9525">
            <a:noFill/>
            <a:miter lim="800000"/>
            <a:headEnd/>
            <a:tailEnd/>
          </a:ln>
        </p:spPr>
        <p:txBody>
          <a:bodyPr wrap="none">
            <a:spAutoFit/>
          </a:bodyPr>
          <a:lstStyle/>
          <a:p>
            <a:r>
              <a:rPr lang="cs-CZ" sz="1400">
                <a:latin typeface="Calibri" pitchFamily="34" charset="0"/>
              </a:rPr>
              <a:t>L</a:t>
            </a:r>
          </a:p>
          <a:p>
            <a:r>
              <a:rPr lang="cs-CZ" sz="1400">
                <a:latin typeface="Calibri" pitchFamily="34" charset="0"/>
              </a:rPr>
              <a:t>C</a:t>
            </a:r>
          </a:p>
        </p:txBody>
      </p:sp>
      <p:cxnSp>
        <p:nvCxnSpPr>
          <p:cNvPr id="12" name="Přímá spojovací čára 11"/>
          <p:cNvCxnSpPr/>
          <p:nvPr/>
        </p:nvCxnSpPr>
        <p:spPr>
          <a:xfrm>
            <a:off x="4576763" y="5489575"/>
            <a:ext cx="192087" cy="0"/>
          </a:xfrm>
          <a:prstGeom prst="line">
            <a:avLst/>
          </a:prstGeom>
        </p:spPr>
        <p:style>
          <a:lnRef idx="1">
            <a:schemeClr val="dk1"/>
          </a:lnRef>
          <a:fillRef idx="0">
            <a:schemeClr val="dk1"/>
          </a:fillRef>
          <a:effectRef idx="0">
            <a:schemeClr val="dk1"/>
          </a:effectRef>
          <a:fontRef idx="minor">
            <a:schemeClr val="tx1"/>
          </a:fontRef>
        </p:style>
      </p:cxnSp>
      <p:cxnSp>
        <p:nvCxnSpPr>
          <p:cNvPr id="13" name="Přímá spojovací čára 12"/>
          <p:cNvCxnSpPr/>
          <p:nvPr/>
        </p:nvCxnSpPr>
        <p:spPr>
          <a:xfrm>
            <a:off x="4576763" y="5691188"/>
            <a:ext cx="192087" cy="0"/>
          </a:xfrm>
          <a:prstGeom prst="line">
            <a:avLst/>
          </a:prstGeom>
        </p:spPr>
        <p:style>
          <a:lnRef idx="1">
            <a:schemeClr val="dk1"/>
          </a:lnRef>
          <a:fillRef idx="0">
            <a:schemeClr val="dk1"/>
          </a:fillRef>
          <a:effectRef idx="0">
            <a:schemeClr val="dk1"/>
          </a:effectRef>
          <a:fontRef idx="minor">
            <a:schemeClr val="tx1"/>
          </a:fontRef>
        </p:style>
      </p:cxnSp>
      <p:sp>
        <p:nvSpPr>
          <p:cNvPr id="14" name="Obdélník 13"/>
          <p:cNvSpPr/>
          <p:nvPr/>
        </p:nvSpPr>
        <p:spPr>
          <a:xfrm>
            <a:off x="3819525" y="5297488"/>
            <a:ext cx="1268413" cy="7810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5" name="TextovéPole 14"/>
          <p:cNvSpPr txBox="1"/>
          <p:nvPr/>
        </p:nvSpPr>
        <p:spPr>
          <a:xfrm>
            <a:off x="5324168" y="5267992"/>
            <a:ext cx="3406877" cy="461664"/>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just" fontAlgn="auto">
              <a:spcBef>
                <a:spcPts val="0"/>
              </a:spcBef>
              <a:spcAft>
                <a:spcPts val="0"/>
              </a:spcAft>
              <a:defRPr/>
            </a:pPr>
            <a:r>
              <a:rPr lang="cs-CZ" sz="1200" dirty="0"/>
              <a:t>Nejdůležitější veličinou pro posouzení vlastností vedení je charakteristická impedance Z</a:t>
            </a:r>
            <a:r>
              <a:rPr lang="cs-CZ" sz="1200" baseline="-25000" dirty="0"/>
              <a:t>0</a:t>
            </a:r>
            <a:endParaRPr lang="cs-CZ" sz="1200" dirty="0"/>
          </a:p>
        </p:txBody>
      </p:sp>
      <p:sp>
        <p:nvSpPr>
          <p:cNvPr id="2064" name="TextovéPole 15"/>
          <p:cNvSpPr txBox="1">
            <a:spLocks noChangeArrowheads="1"/>
          </p:cNvSpPr>
          <p:nvPr/>
        </p:nvSpPr>
        <p:spPr bwMode="auto">
          <a:xfrm>
            <a:off x="5310188" y="5827713"/>
            <a:ext cx="3330575" cy="517525"/>
          </a:xfrm>
          <a:prstGeom prst="rect">
            <a:avLst/>
          </a:prstGeom>
          <a:noFill/>
          <a:ln w="9525">
            <a:noFill/>
            <a:miter lim="800000"/>
            <a:headEnd/>
            <a:tailEnd/>
          </a:ln>
        </p:spPr>
        <p:txBody>
          <a:bodyPr wrap="none">
            <a:spAutoFit/>
          </a:bodyPr>
          <a:lstStyle/>
          <a:p>
            <a:r>
              <a:rPr lang="cs-CZ" sz="1400"/>
              <a:t>L … indukčnost vedení (H.m</a:t>
            </a:r>
            <a:r>
              <a:rPr lang="cs-CZ" sz="1400" baseline="30000"/>
              <a:t>-1</a:t>
            </a:r>
            <a:r>
              <a:rPr lang="cs-CZ" sz="1400"/>
              <a:t>)</a:t>
            </a:r>
          </a:p>
          <a:p>
            <a:r>
              <a:rPr lang="cs-CZ" sz="1400"/>
              <a:t>C … kapacita mezi vodiči vedení (F.m</a:t>
            </a:r>
            <a:r>
              <a:rPr lang="cs-CZ" sz="1400" baseline="30000"/>
              <a:t>-1</a:t>
            </a:r>
            <a:r>
              <a:rPr lang="cs-CZ" sz="1400"/>
              <a:t>)</a:t>
            </a:r>
          </a:p>
        </p:txBody>
      </p:sp>
      <p:pic>
        <p:nvPicPr>
          <p:cNvPr id="2065" name="Picture 5" descr="Soubor:UTP cable.jpg"/>
          <p:cNvPicPr>
            <a:picLocks noChangeAspect="1" noChangeArrowheads="1"/>
          </p:cNvPicPr>
          <p:nvPr/>
        </p:nvPicPr>
        <p:blipFill>
          <a:blip r:embed="rId5" cstate="print"/>
          <a:srcRect/>
          <a:stretch>
            <a:fillRect/>
          </a:stretch>
        </p:blipFill>
        <p:spPr bwMode="auto">
          <a:xfrm>
            <a:off x="966788" y="1106488"/>
            <a:ext cx="1687512" cy="1376362"/>
          </a:xfrm>
          <a:prstGeom prst="rect">
            <a:avLst/>
          </a:prstGeom>
          <a:noFill/>
          <a:ln w="9525">
            <a:noFill/>
            <a:miter lim="800000"/>
            <a:headEnd/>
            <a:tailEnd/>
          </a:ln>
        </p:spPr>
      </p:pic>
      <p:sp>
        <p:nvSpPr>
          <p:cNvPr id="18" name="Obdélník 17"/>
          <p:cNvSpPr/>
          <p:nvPr/>
        </p:nvSpPr>
        <p:spPr>
          <a:xfrm>
            <a:off x="295275" y="2427288"/>
            <a:ext cx="3406775" cy="254000"/>
          </a:xfrm>
          <a:prstGeom prst="rect">
            <a:avLst/>
          </a:prstGeom>
        </p:spPr>
        <p:txBody>
          <a:bodyPr>
            <a:spAutoFit/>
          </a:bodyPr>
          <a:lstStyle/>
          <a:p>
            <a:pPr fontAlgn="auto">
              <a:spcBef>
                <a:spcPts val="0"/>
              </a:spcBef>
              <a:spcAft>
                <a:spcPts val="0"/>
              </a:spcAft>
              <a:defRPr/>
            </a:pPr>
            <a:r>
              <a:rPr lang="cs-CZ" sz="1050" dirty="0">
                <a:latin typeface="+mn-lt"/>
                <a:cs typeface="+mn-cs"/>
              </a:rPr>
              <a:t>Zdroj - http://cs.wikipedia.org/wiki/Soubor:UTP_cable.jpg</a:t>
            </a:r>
          </a:p>
        </p:txBody>
      </p:sp>
      <p:sp>
        <p:nvSpPr>
          <p:cNvPr id="17" name="Obdélník 16"/>
          <p:cNvSpPr/>
          <p:nvPr/>
        </p:nvSpPr>
        <p:spPr>
          <a:xfrm>
            <a:off x="3502855" y="935502"/>
            <a:ext cx="5205047" cy="299641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Kroucená dvojlinka má dvě provedení. Napište jejich názvy.</a:t>
            </a:r>
          </a:p>
          <a:p>
            <a:pPr marL="342900" indent="-342900">
              <a:buFont typeface="+mj-lt"/>
              <a:buAutoNum type="arabicPeriod"/>
            </a:pPr>
            <a:r>
              <a:rPr lang="cs-CZ" dirty="0" smtClean="0"/>
              <a:t>Kde se lze setkat s koaxiálním kabelem?</a:t>
            </a:r>
            <a:endParaRPr lang="cs-CZ" dirty="0"/>
          </a:p>
        </p:txBody>
      </p:sp>
      <p:sp>
        <p:nvSpPr>
          <p:cNvPr id="19" name="Tlačítko akce: Dopředu nebo Další 18">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055"/>
                                        </p:tgtEl>
                                        <p:attrNameLst>
                                          <p:attrName>style.visibility</p:attrName>
                                        </p:attrNameLst>
                                      </p:cBhvr>
                                      <p:to>
                                        <p:strVal val="visible"/>
                                      </p:to>
                                    </p:set>
                                    <p:animEffect transition="in" filter="diamond(in)">
                                      <p:cBhvr>
                                        <p:cTn id="7" dur="2000"/>
                                        <p:tgtEl>
                                          <p:spTgt spid="205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grpId="0" nodeType="clickEffect">
                                  <p:stCondLst>
                                    <p:cond delay="0"/>
                                  </p:stCondLst>
                                  <p:childTnLst>
                                    <p:anim calcmode="lin" valueType="num">
                                      <p:cBhvr additive="base">
                                        <p:cTn id="11" dur="500"/>
                                        <p:tgtEl>
                                          <p:spTgt spid="17"/>
                                        </p:tgtEl>
                                        <p:attrNameLst>
                                          <p:attrName>ppt_x</p:attrName>
                                        </p:attrNameLst>
                                      </p:cBhvr>
                                      <p:tavLst>
                                        <p:tav tm="0">
                                          <p:val>
                                            <p:strVal val="ppt_x"/>
                                          </p:val>
                                        </p:tav>
                                        <p:tav tm="100000">
                                          <p:val>
                                            <p:strVal val="ppt_x"/>
                                          </p:val>
                                        </p:tav>
                                      </p:tavLst>
                                    </p:anim>
                                    <p:anim calcmode="lin" valueType="num">
                                      <p:cBhvr additive="base">
                                        <p:cTn id="12" dur="500"/>
                                        <p:tgtEl>
                                          <p:spTgt spid="17"/>
                                        </p:tgtEl>
                                        <p:attrNameLst>
                                          <p:attrName>ppt_y</p:attrName>
                                        </p:attrNameLst>
                                      </p:cBhvr>
                                      <p:tavLst>
                                        <p:tav tm="0">
                                          <p:val>
                                            <p:strVal val="ppt_y"/>
                                          </p:val>
                                        </p:tav>
                                        <p:tav tm="100000">
                                          <p:val>
                                            <p:strVal val="1+ppt_h/2"/>
                                          </p:val>
                                        </p:tav>
                                      </p:tavLst>
                                    </p:anim>
                                    <p:set>
                                      <p:cBhvr>
                                        <p:cTn id="13"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5" grpId="0"/>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42" name="Skupina 17"/>
          <p:cNvGrpSpPr>
            <a:grpSpLocks/>
          </p:cNvGrpSpPr>
          <p:nvPr/>
        </p:nvGrpSpPr>
        <p:grpSpPr bwMode="auto">
          <a:xfrm>
            <a:off x="3995738" y="5305425"/>
            <a:ext cx="4679950" cy="1341438"/>
            <a:chOff x="4932040" y="5445224"/>
            <a:chExt cx="2736304" cy="1152128"/>
          </a:xfrm>
        </p:grpSpPr>
        <p:sp>
          <p:nvSpPr>
            <p:cNvPr id="17" name="Obdélník 16"/>
            <p:cNvSpPr/>
            <p:nvPr/>
          </p:nvSpPr>
          <p:spPr>
            <a:xfrm>
              <a:off x="4932040" y="5445224"/>
              <a:ext cx="2736304" cy="1152128"/>
            </a:xfrm>
            <a:prstGeom prst="rect">
              <a:avLst/>
            </a:prstGeom>
            <a:solidFill>
              <a:schemeClr val="accent2">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6" name="Obdélník 15"/>
            <p:cNvSpPr/>
            <p:nvPr/>
          </p:nvSpPr>
          <p:spPr>
            <a:xfrm>
              <a:off x="4932040" y="5589751"/>
              <a:ext cx="2736304" cy="8630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5" name="Obdélník 14"/>
            <p:cNvSpPr/>
            <p:nvPr/>
          </p:nvSpPr>
          <p:spPr>
            <a:xfrm>
              <a:off x="4932040" y="5660651"/>
              <a:ext cx="2736304" cy="721273"/>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grpSp>
      <p:sp>
        <p:nvSpPr>
          <p:cNvPr id="10" name="Elipsa 9"/>
          <p:cNvSpPr/>
          <p:nvPr/>
        </p:nvSpPr>
        <p:spPr>
          <a:xfrm>
            <a:off x="1403350" y="5445125"/>
            <a:ext cx="1144588" cy="1116013"/>
          </a:xfrm>
          <a:prstGeom prst="ellipse">
            <a:avLst/>
          </a:prstGeom>
          <a:solidFill>
            <a:schemeClr val="accent2"/>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0244" name="Nadpis 1"/>
          <p:cNvSpPr>
            <a:spLocks noGrp="1"/>
          </p:cNvSpPr>
          <p:nvPr>
            <p:ph type="title"/>
          </p:nvPr>
        </p:nvSpPr>
        <p:spPr>
          <a:xfrm>
            <a:off x="457200" y="274639"/>
            <a:ext cx="8229600" cy="470949"/>
          </a:xfrm>
          <a:solidFill>
            <a:srgbClr val="FFC000"/>
          </a:solidFill>
          <a:ln>
            <a:solidFill>
              <a:srgbClr val="FFC000"/>
            </a:solidFill>
          </a:ln>
        </p:spPr>
        <p:txBody>
          <a:bodyPr/>
          <a:lstStyle/>
          <a:p>
            <a:r>
              <a:rPr lang="cs-CZ" sz="3200" dirty="0" smtClean="0"/>
              <a:t>Optická vlákna</a:t>
            </a:r>
          </a:p>
        </p:txBody>
      </p:sp>
      <p:sp>
        <p:nvSpPr>
          <p:cNvPr id="10245" name="TextovéPole 2"/>
          <p:cNvSpPr txBox="1">
            <a:spLocks noChangeArrowheads="1"/>
          </p:cNvSpPr>
          <p:nvPr/>
        </p:nvSpPr>
        <p:spPr bwMode="auto">
          <a:xfrm>
            <a:off x="1073150" y="987425"/>
            <a:ext cx="7632700" cy="523875"/>
          </a:xfrm>
          <a:prstGeom prst="rect">
            <a:avLst/>
          </a:prstGeom>
          <a:noFill/>
          <a:ln w="9525">
            <a:noFill/>
            <a:miter lim="800000"/>
            <a:headEnd/>
            <a:tailEnd/>
          </a:ln>
        </p:spPr>
        <p:txBody>
          <a:bodyPr>
            <a:spAutoFit/>
          </a:bodyPr>
          <a:lstStyle/>
          <a:p>
            <a:r>
              <a:rPr lang="cs-CZ" sz="1400" dirty="0"/>
              <a:t>Pro přenos signálů se používají skleněná nebo plastová vlákna. Umožňují přenos na delší vzdálenosti a při vyšších přenosových rychlostech dat. </a:t>
            </a:r>
          </a:p>
        </p:txBody>
      </p:sp>
      <p:graphicFrame>
        <p:nvGraphicFramePr>
          <p:cNvPr id="4" name="Diagram 3"/>
          <p:cNvGraphicFramePr/>
          <p:nvPr/>
        </p:nvGraphicFramePr>
        <p:xfrm>
          <a:off x="832593" y="1419454"/>
          <a:ext cx="3312368" cy="2808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4427984" y="1491462"/>
          <a:ext cx="4128120" cy="29681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248" name="Obdélník 5"/>
          <p:cNvSpPr>
            <a:spLocks noChangeArrowheads="1"/>
          </p:cNvSpPr>
          <p:nvPr/>
        </p:nvSpPr>
        <p:spPr bwMode="auto">
          <a:xfrm>
            <a:off x="1030288" y="4500563"/>
            <a:ext cx="7488237" cy="954087"/>
          </a:xfrm>
          <a:prstGeom prst="rect">
            <a:avLst/>
          </a:prstGeom>
          <a:noFill/>
          <a:ln w="9525">
            <a:noFill/>
            <a:miter lim="800000"/>
            <a:headEnd/>
            <a:tailEnd/>
          </a:ln>
        </p:spPr>
        <p:txBody>
          <a:bodyPr>
            <a:spAutoFit/>
          </a:bodyPr>
          <a:lstStyle/>
          <a:p>
            <a:pPr algn="just"/>
            <a:r>
              <a:rPr lang="cs-CZ" sz="1400"/>
              <a:t>Optické vlákno je válečkový dielektrický vlnovod, ve kterém se šíří elektromagnetické vlny (zpravidla světlo či infračervené záření) ve směru osy vlákna s využitím principu totálního odrazu na rozhraní dvou prostředí s rozdílným indexem lomu. (Jádro má index lomu 1,48, plášť 1,46)</a:t>
            </a:r>
          </a:p>
        </p:txBody>
      </p:sp>
      <p:sp>
        <p:nvSpPr>
          <p:cNvPr id="8" name="Elipsa 7"/>
          <p:cNvSpPr/>
          <p:nvPr/>
        </p:nvSpPr>
        <p:spPr>
          <a:xfrm>
            <a:off x="1547813" y="5589588"/>
            <a:ext cx="863600" cy="7921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9" name="Elipsa 8"/>
          <p:cNvSpPr/>
          <p:nvPr/>
        </p:nvSpPr>
        <p:spPr>
          <a:xfrm>
            <a:off x="1619250" y="5661025"/>
            <a:ext cx="720725" cy="6477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1" name="Čárový popisek 2 10"/>
          <p:cNvSpPr/>
          <p:nvPr/>
        </p:nvSpPr>
        <p:spPr>
          <a:xfrm>
            <a:off x="2700338" y="5445125"/>
            <a:ext cx="1150937" cy="360363"/>
          </a:xfrm>
          <a:prstGeom prst="borderCallout2">
            <a:avLst>
              <a:gd name="adj1" fmla="val 18750"/>
              <a:gd name="adj2" fmla="val -8333"/>
              <a:gd name="adj3" fmla="val 18750"/>
              <a:gd name="adj4" fmla="val -16667"/>
              <a:gd name="adj5" fmla="val 156844"/>
              <a:gd name="adj6" fmla="val -66824"/>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cs-CZ" sz="1200" dirty="0"/>
              <a:t>Optické jádro (1,48)</a:t>
            </a:r>
          </a:p>
        </p:txBody>
      </p:sp>
      <p:sp>
        <p:nvSpPr>
          <p:cNvPr id="12" name="Čárový popisek 2 11"/>
          <p:cNvSpPr/>
          <p:nvPr/>
        </p:nvSpPr>
        <p:spPr>
          <a:xfrm>
            <a:off x="2700338" y="5876925"/>
            <a:ext cx="1150937" cy="360363"/>
          </a:xfrm>
          <a:prstGeom prst="borderCallout2">
            <a:avLst>
              <a:gd name="adj1" fmla="val 18750"/>
              <a:gd name="adj2" fmla="val -8333"/>
              <a:gd name="adj3" fmla="val 18750"/>
              <a:gd name="adj4" fmla="val -16667"/>
              <a:gd name="adj5" fmla="val 47999"/>
              <a:gd name="adj6" fmla="val -30290"/>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cs-CZ" sz="1200" dirty="0"/>
              <a:t>Optický plášť (1,46)</a:t>
            </a:r>
          </a:p>
        </p:txBody>
      </p:sp>
      <p:sp>
        <p:nvSpPr>
          <p:cNvPr id="13" name="Čárový popisek 2 12"/>
          <p:cNvSpPr/>
          <p:nvPr/>
        </p:nvSpPr>
        <p:spPr>
          <a:xfrm>
            <a:off x="2700338" y="6308725"/>
            <a:ext cx="1150937" cy="360363"/>
          </a:xfrm>
          <a:prstGeom prst="borderCallout2">
            <a:avLst>
              <a:gd name="adj1" fmla="val 18750"/>
              <a:gd name="adj2" fmla="val -8333"/>
              <a:gd name="adj3" fmla="val 18750"/>
              <a:gd name="adj4" fmla="val -16667"/>
              <a:gd name="adj5" fmla="val 43968"/>
              <a:gd name="adj6" fmla="val -37849"/>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cs-CZ" sz="1200" dirty="0"/>
              <a:t>Ochranná vrstva</a:t>
            </a:r>
          </a:p>
        </p:txBody>
      </p:sp>
      <p:sp>
        <p:nvSpPr>
          <p:cNvPr id="10254" name="Obdélník 13"/>
          <p:cNvSpPr>
            <a:spLocks noChangeArrowheads="1"/>
          </p:cNvSpPr>
          <p:nvPr/>
        </p:nvSpPr>
        <p:spPr bwMode="auto">
          <a:xfrm>
            <a:off x="4140200" y="5507038"/>
            <a:ext cx="4572000" cy="738187"/>
          </a:xfrm>
          <a:prstGeom prst="rect">
            <a:avLst/>
          </a:prstGeom>
          <a:noFill/>
          <a:ln w="9525">
            <a:noFill/>
            <a:miter lim="800000"/>
            <a:headEnd/>
            <a:tailEnd/>
          </a:ln>
        </p:spPr>
        <p:txBody>
          <a:bodyPr>
            <a:spAutoFit/>
          </a:bodyPr>
          <a:lstStyle/>
          <a:p>
            <a:r>
              <a:rPr lang="cs-CZ" sz="1400" dirty="0"/>
              <a:t>Světlo se pohybuje v hustém (těžko proniknutelném) prostředí a dopadá na rozhraní pod šikmým úhlem (větší než mezní úhel), světlo bude kompletně odraženo.</a:t>
            </a:r>
          </a:p>
        </p:txBody>
      </p:sp>
      <p:cxnSp>
        <p:nvCxnSpPr>
          <p:cNvPr id="22" name="Přímá spojovací šipka 21"/>
          <p:cNvCxnSpPr>
            <a:endCxn id="15" idx="0"/>
          </p:cNvCxnSpPr>
          <p:nvPr/>
        </p:nvCxnSpPr>
        <p:spPr>
          <a:xfrm flipV="1">
            <a:off x="4211638" y="5557838"/>
            <a:ext cx="2124075" cy="6842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Přímá spojovací šipka 23"/>
          <p:cNvCxnSpPr>
            <a:stCxn id="15" idx="0"/>
          </p:cNvCxnSpPr>
          <p:nvPr/>
        </p:nvCxnSpPr>
        <p:spPr>
          <a:xfrm>
            <a:off x="6335713" y="5557838"/>
            <a:ext cx="2052637" cy="6127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Obdélník 19"/>
          <p:cNvSpPr/>
          <p:nvPr/>
        </p:nvSpPr>
        <p:spPr>
          <a:xfrm>
            <a:off x="957497" y="898994"/>
            <a:ext cx="7695028" cy="4417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sz="2400" dirty="0" smtClean="0"/>
              <a:t>Kde je vhodné použít optická vlákna? (vyjmenujte jejich výhody z hlediska přenosu signálu).</a:t>
            </a:r>
          </a:p>
          <a:p>
            <a:pPr marL="342900" indent="-342900">
              <a:buFont typeface="+mj-lt"/>
              <a:buAutoNum type="arabicPeriod"/>
            </a:pPr>
            <a:r>
              <a:rPr lang="cs-CZ" sz="2400" dirty="0" smtClean="0"/>
              <a:t>Popište spodní obrázek</a:t>
            </a:r>
          </a:p>
          <a:p>
            <a:pPr marL="342900" indent="-342900">
              <a:buFont typeface="+mj-lt"/>
              <a:buAutoNum type="arabicPeriod"/>
            </a:pPr>
            <a:r>
              <a:rPr lang="cs-CZ" sz="2400" dirty="0" smtClean="0"/>
              <a:t>Jak se docílí dokonalého odrazu?</a:t>
            </a:r>
            <a:endParaRPr lang="cs-CZ" sz="2400" dirty="0"/>
          </a:p>
        </p:txBody>
      </p:sp>
      <p:sp>
        <p:nvSpPr>
          <p:cNvPr id="21" name="Obdélník 20"/>
          <p:cNvSpPr/>
          <p:nvPr/>
        </p:nvSpPr>
        <p:spPr>
          <a:xfrm>
            <a:off x="2729133" y="5458265"/>
            <a:ext cx="1097280" cy="351692"/>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2726789" y="5906087"/>
            <a:ext cx="1097280" cy="351692"/>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2724445" y="6311705"/>
            <a:ext cx="1097280" cy="351692"/>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Tlačítko akce: Dopředu nebo Další 25">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21"/>
                                        </p:tgtEl>
                                      </p:cBhvr>
                                    </p:animEffect>
                                    <p:set>
                                      <p:cBhvr>
                                        <p:cTn id="7" dur="1" fill="hold">
                                          <p:stCondLst>
                                            <p:cond delay="499"/>
                                          </p:stCondLst>
                                        </p:cTn>
                                        <p:tgtEl>
                                          <p:spTgt spid="2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23"/>
                                        </p:tgtEl>
                                      </p:cBhvr>
                                    </p:animEffect>
                                    <p:set>
                                      <p:cBhvr>
                                        <p:cTn id="12" dur="1" fill="hold">
                                          <p:stCondLst>
                                            <p:cond delay="499"/>
                                          </p:stCondLst>
                                        </p:cTn>
                                        <p:tgtEl>
                                          <p:spTgt spid="2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25"/>
                                        </p:tgtEl>
                                      </p:cBhvr>
                                    </p:animEffect>
                                    <p:set>
                                      <p:cBhvr>
                                        <p:cTn id="17" dur="1" fill="hold">
                                          <p:stCondLst>
                                            <p:cond delay="499"/>
                                          </p:stCondLst>
                                        </p:cTn>
                                        <p:tgtEl>
                                          <p:spTgt spid="2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025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xit" presetSubtype="4" fill="hold" grpId="0" nodeType="clickEffect">
                                  <p:stCondLst>
                                    <p:cond delay="0"/>
                                  </p:stCondLst>
                                  <p:childTnLst>
                                    <p:anim calcmode="lin" valueType="num">
                                      <p:cBhvr additive="base">
                                        <p:cTn id="25" dur="500"/>
                                        <p:tgtEl>
                                          <p:spTgt spid="20"/>
                                        </p:tgtEl>
                                        <p:attrNameLst>
                                          <p:attrName>ppt_x</p:attrName>
                                        </p:attrNameLst>
                                      </p:cBhvr>
                                      <p:tavLst>
                                        <p:tav tm="0">
                                          <p:val>
                                            <p:strVal val="ppt_x"/>
                                          </p:val>
                                        </p:tav>
                                        <p:tav tm="100000">
                                          <p:val>
                                            <p:strVal val="ppt_x"/>
                                          </p:val>
                                        </p:tav>
                                      </p:tavLst>
                                    </p:anim>
                                    <p:anim calcmode="lin" valueType="num">
                                      <p:cBhvr additive="base">
                                        <p:cTn id="26" dur="500"/>
                                        <p:tgtEl>
                                          <p:spTgt spid="20"/>
                                        </p:tgtEl>
                                        <p:attrNameLst>
                                          <p:attrName>ppt_y</p:attrName>
                                        </p:attrNameLst>
                                      </p:cBhvr>
                                      <p:tavLst>
                                        <p:tav tm="0">
                                          <p:val>
                                            <p:strVal val="ppt_y"/>
                                          </p:val>
                                        </p:tav>
                                        <p:tav tm="100000">
                                          <p:val>
                                            <p:strVal val="1+ppt_h/2"/>
                                          </p:val>
                                        </p:tav>
                                      </p:tavLst>
                                    </p:anim>
                                    <p:set>
                                      <p:cBhvr>
                                        <p:cTn id="27" dur="1" fill="hold">
                                          <p:stCondLst>
                                            <p:cond delay="499"/>
                                          </p:stCondLst>
                                        </p:cTn>
                                        <p:tgtEl>
                                          <p:spTgt spid="2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5">
                                            <p:graphicEl>
                                              <a:dgm id="{619D6BC8-D051-4A5A-8034-4ED4B62B7F0B}"/>
                                            </p:graphicEl>
                                          </p:spTgt>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5">
                                            <p:graphicEl>
                                              <a:dgm id="{457A9157-0883-49AB-9B59-96CF1DFA70FA}"/>
                                            </p:graphic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5">
                                            <p:graphicEl>
                                              <a:dgm id="{9A231B04-66C8-4BA9-9532-B16E397D1B45}"/>
                                            </p:graphic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5">
                                            <p:graphicEl>
                                              <a:dgm id="{993EFC4C-FEF1-4E71-8358-7CB70129169E}"/>
                                            </p:graphic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5">
                                            <p:graphicEl>
                                              <a:dgm id="{6AB27266-D302-49FE-94D5-18E73A9B0F0A}"/>
                                            </p:graphic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4">
                                            <p:graphicEl>
                                              <a:dgm id="{2777FFC3-D8E7-40E5-B7E6-D75B794EF2A5}"/>
                                            </p:graphic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4">
                                            <p:graphicEl>
                                              <a:dgm id="{88174341-2196-40A0-A51A-2280F587505B}"/>
                                            </p:graphicEl>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4">
                                            <p:graphicEl>
                                              <a:dgm id="{CBB16D37-9C7E-418C-A5A5-29CE961AFBC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Graphic spid="5" grpId="0">
        <p:bldSub>
          <a:bldDgm bld="one"/>
        </p:bldSub>
      </p:bldGraphic>
      <p:bldP spid="10254" grpId="0"/>
      <p:bldP spid="20" grpId="0" animBg="1"/>
      <p:bldP spid="21" grpId="0" animBg="1"/>
      <p:bldP spid="23" grpId="0" animBg="1"/>
      <p:bldP spid="2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42975" y="274638"/>
            <a:ext cx="7497763" cy="485017"/>
          </a:xfrm>
          <a:solidFill>
            <a:srgbClr val="FFC000"/>
          </a:solidFill>
          <a:ln>
            <a:solidFill>
              <a:srgbClr val="FFC000"/>
            </a:solidFill>
          </a:ln>
        </p:spPr>
        <p:txBody>
          <a:bodyPr>
            <a:noAutofit/>
          </a:bodyPr>
          <a:lstStyle/>
          <a:p>
            <a:pPr>
              <a:defRPr/>
            </a:pPr>
            <a:r>
              <a:rPr lang="cs-CZ" sz="2800" dirty="0" smtClean="0"/>
              <a:t>Modulování signálu</a:t>
            </a:r>
            <a:endParaRPr lang="cs-CZ" sz="2800" dirty="0"/>
          </a:p>
        </p:txBody>
      </p:sp>
      <p:sp>
        <p:nvSpPr>
          <p:cNvPr id="3" name="TextovéPole 2"/>
          <p:cNvSpPr txBox="1"/>
          <p:nvPr/>
        </p:nvSpPr>
        <p:spPr>
          <a:xfrm>
            <a:off x="1198563" y="1157288"/>
            <a:ext cx="6913562" cy="64928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cs-CZ" dirty="0"/>
              <a:t>Modulace je proces, kterým se mění vhodný nosný signál pomocí jiného modulujícího signálu. </a:t>
            </a:r>
          </a:p>
        </p:txBody>
      </p:sp>
      <p:graphicFrame>
        <p:nvGraphicFramePr>
          <p:cNvPr id="4" name="Diagram 3"/>
          <p:cNvGraphicFramePr/>
          <p:nvPr/>
        </p:nvGraphicFramePr>
        <p:xfrm>
          <a:off x="767263" y="2060848"/>
          <a:ext cx="3696072" cy="2520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5447783" y="2060848"/>
          <a:ext cx="2592288" cy="45365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nvGraphicFramePr>
        <p:xfrm>
          <a:off x="767263" y="4149080"/>
          <a:ext cx="4416152" cy="246404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Obdélník 7"/>
          <p:cNvSpPr/>
          <p:nvPr/>
        </p:nvSpPr>
        <p:spPr>
          <a:xfrm>
            <a:off x="840044" y="2023959"/>
            <a:ext cx="7582486" cy="45157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sz="2400" dirty="0" smtClean="0"/>
              <a:t>Jak vzniká modulovaný signál? (doplňte správné údaje do obrázku)</a:t>
            </a:r>
          </a:p>
          <a:p>
            <a:pPr marL="342900" indent="-342900">
              <a:buFont typeface="+mj-lt"/>
              <a:buAutoNum type="arabicPeriod"/>
            </a:pPr>
            <a:endParaRPr lang="cs-CZ" sz="2400" dirty="0" smtClean="0"/>
          </a:p>
          <a:p>
            <a:pPr marL="342900" indent="-342900">
              <a:buFont typeface="+mj-lt"/>
              <a:buAutoNum type="arabicPeriod"/>
            </a:pPr>
            <a:r>
              <a:rPr lang="cs-CZ" sz="2400" dirty="0" smtClean="0"/>
              <a:t>Obrázek se šipkou ukazuje postupný sled informací pro co nejefektivnější způsob přenosu signálu. Kdy se rozhodujeme u vhodné modulaci signálu?</a:t>
            </a:r>
          </a:p>
          <a:p>
            <a:pPr marL="342900" indent="-342900"/>
            <a:endParaRPr lang="cs-CZ" sz="2400" dirty="0"/>
          </a:p>
        </p:txBody>
      </p:sp>
      <p:sp>
        <p:nvSpPr>
          <p:cNvPr id="9" name="Tlačítko akce: Dopředu nebo Další 8">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4" fill="hold" grpId="0" nodeType="clickEffect">
                                  <p:stCondLst>
                                    <p:cond delay="0"/>
                                  </p:stCondLst>
                                  <p:childTnLst>
                                    <p:anim calcmode="lin" valueType="num">
                                      <p:cBhvr additive="base">
                                        <p:cTn id="10" dur="500"/>
                                        <p:tgtEl>
                                          <p:spTgt spid="8"/>
                                        </p:tgtEl>
                                        <p:attrNameLst>
                                          <p:attrName>ppt_x</p:attrName>
                                        </p:attrNameLst>
                                      </p:cBhvr>
                                      <p:tavLst>
                                        <p:tav tm="0">
                                          <p:val>
                                            <p:strVal val="ppt_x"/>
                                          </p:val>
                                        </p:tav>
                                        <p:tav tm="100000">
                                          <p:val>
                                            <p:strVal val="ppt_x"/>
                                          </p:val>
                                        </p:tav>
                                      </p:tavLst>
                                    </p:anim>
                                    <p:anim calcmode="lin" valueType="num">
                                      <p:cBhvr additive="base">
                                        <p:cTn id="11" dur="500"/>
                                        <p:tgtEl>
                                          <p:spTgt spid="8"/>
                                        </p:tgtEl>
                                        <p:attrNameLst>
                                          <p:attrName>ppt_y</p:attrName>
                                        </p:attrNameLst>
                                      </p:cBhvr>
                                      <p:tavLst>
                                        <p:tav tm="0">
                                          <p:val>
                                            <p:strVal val="ppt_y"/>
                                          </p:val>
                                        </p:tav>
                                        <p:tav tm="100000">
                                          <p:val>
                                            <p:strVal val="1+ppt_h/2"/>
                                          </p:val>
                                        </p:tav>
                                      </p:tavLst>
                                    </p:anim>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2390D8E4-F420-46B5-8DE8-92C4238D207A}"/>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BCC389D5-C007-4115-AC29-67C2A41986D0}"/>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graphicEl>
                                              <a:dgm id="{C4C24E0B-337D-4B24-B33D-31DDA22CC85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B604282B-FC0F-419C-A614-F3F1616AAAA4}"/>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graphicEl>
                                              <a:dgm id="{967154C5-C3D2-4334-9431-B3931404526A}"/>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graphicEl>
                                              <a:dgm id="{1E5B7D1C-FB56-43A6-8241-1BE6FB94A10E}"/>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graphicEl>
                                              <a:dgm id="{88AC2644-3CBD-4CB7-B7D1-AE91C496C05B}"/>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graphicEl>
                                              <a:dgm id="{653C3DC0-313F-469C-8FBF-00EFC84DD1B2}"/>
                                            </p:graphic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graphicEl>
                                              <a:dgm id="{77B0E005-0A4F-401D-9F8D-F4C0BEC87FE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Graphic spid="7" grpId="0">
        <p:bldSub>
          <a:bldDgm bld="one"/>
        </p:bldSub>
      </p:bldGraphic>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9"/>
            <a:ext cx="8229600" cy="442814"/>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rtlCol="0">
            <a:normAutofit fontScale="90000"/>
          </a:bodyPr>
          <a:lstStyle/>
          <a:p>
            <a:pPr eaLnBrk="1" fontAlgn="auto" hangingPunct="1">
              <a:spcAft>
                <a:spcPts val="0"/>
              </a:spcAft>
              <a:defRPr/>
            </a:pPr>
            <a:r>
              <a:rPr lang="cs-CZ" sz="2800" dirty="0" smtClean="0"/>
              <a:t>Modulace signálu, přenos informace</a:t>
            </a:r>
            <a:endParaRPr lang="cs-CZ" sz="2800" dirty="0"/>
          </a:p>
        </p:txBody>
      </p:sp>
      <p:sp>
        <p:nvSpPr>
          <p:cNvPr id="3" name="TextovéPole 2"/>
          <p:cNvSpPr txBox="1"/>
          <p:nvPr/>
        </p:nvSpPr>
        <p:spPr>
          <a:xfrm>
            <a:off x="471949" y="988143"/>
            <a:ext cx="8200103" cy="584775"/>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fontAlgn="auto">
              <a:spcBef>
                <a:spcPts val="0"/>
              </a:spcBef>
              <a:spcAft>
                <a:spcPts val="0"/>
              </a:spcAft>
              <a:defRPr/>
            </a:pPr>
            <a:r>
              <a:rPr lang="cs-CZ" sz="1600" dirty="0"/>
              <a:t>Pro přenos signálu na různé vzdálenosti se používá vysokofrekvenční vlna různých frekvencí – </a:t>
            </a:r>
            <a:r>
              <a:rPr lang="cs-CZ" sz="1600" b="1" dirty="0"/>
              <a:t>nosná vlna</a:t>
            </a:r>
          </a:p>
        </p:txBody>
      </p:sp>
      <p:sp>
        <p:nvSpPr>
          <p:cNvPr id="4" name="TextovéPole 3"/>
          <p:cNvSpPr txBox="1"/>
          <p:nvPr/>
        </p:nvSpPr>
        <p:spPr>
          <a:xfrm>
            <a:off x="442913" y="1681163"/>
            <a:ext cx="2830512" cy="2062162"/>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defRPr/>
            </a:pPr>
            <a:r>
              <a:rPr lang="cs-CZ" sz="1400" i="1" dirty="0">
                <a:solidFill>
                  <a:srgbClr val="000000"/>
                </a:solidFill>
                <a:latin typeface="Arial" charset="0"/>
                <a:cs typeface="Arial" charset="0"/>
              </a:rPr>
              <a:t>Přenášené zprávy musí vhodným způsobem měnit některé charakteristické veličiny nosné vlny:</a:t>
            </a:r>
          </a:p>
          <a:p>
            <a:pPr>
              <a:buFont typeface="Arial" charset="0"/>
              <a:buChar char="•"/>
              <a:defRPr/>
            </a:pPr>
            <a:r>
              <a:rPr lang="cs-CZ" b="1" dirty="0">
                <a:solidFill>
                  <a:srgbClr val="000000"/>
                </a:solidFill>
                <a:cs typeface="Arial" charset="0"/>
              </a:rPr>
              <a:t>Amplitudu</a:t>
            </a:r>
          </a:p>
          <a:p>
            <a:pPr>
              <a:buFont typeface="Arial" charset="0"/>
              <a:buChar char="•"/>
              <a:defRPr/>
            </a:pPr>
            <a:r>
              <a:rPr lang="cs-CZ" b="1" dirty="0">
                <a:solidFill>
                  <a:srgbClr val="000000"/>
                </a:solidFill>
                <a:cs typeface="Arial" charset="0"/>
              </a:rPr>
              <a:t>Frekvenci</a:t>
            </a:r>
          </a:p>
          <a:p>
            <a:pPr>
              <a:buFont typeface="Arial" charset="0"/>
              <a:buChar char="•"/>
              <a:defRPr/>
            </a:pPr>
            <a:r>
              <a:rPr lang="cs-CZ" b="1" dirty="0">
                <a:solidFill>
                  <a:srgbClr val="000000"/>
                </a:solidFill>
                <a:cs typeface="Arial" charset="0"/>
              </a:rPr>
              <a:t>Fázi</a:t>
            </a:r>
          </a:p>
          <a:p>
            <a:pPr>
              <a:buFont typeface="Arial" charset="0"/>
              <a:buChar char="•"/>
              <a:defRPr/>
            </a:pPr>
            <a:r>
              <a:rPr lang="cs-CZ" b="1" dirty="0">
                <a:solidFill>
                  <a:srgbClr val="000000"/>
                </a:solidFill>
                <a:cs typeface="Arial" charset="0"/>
              </a:rPr>
              <a:t>Sled impulsů</a:t>
            </a:r>
          </a:p>
        </p:txBody>
      </p:sp>
      <p:cxnSp>
        <p:nvCxnSpPr>
          <p:cNvPr id="6" name="Přímá spojovací čára 5"/>
          <p:cNvCxnSpPr/>
          <p:nvPr/>
        </p:nvCxnSpPr>
        <p:spPr>
          <a:xfrm>
            <a:off x="3922713" y="2462213"/>
            <a:ext cx="4217987" cy="0"/>
          </a:xfrm>
          <a:prstGeom prst="line">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rot="5400000">
            <a:off x="3347243" y="2463007"/>
            <a:ext cx="1122363" cy="0"/>
          </a:xfrm>
          <a:prstGeom prst="line">
            <a:avLst/>
          </a:prstGeom>
          <a:ln>
            <a:headEnd type="arrow"/>
            <a:tailEnd type="none"/>
          </a:ln>
        </p:spPr>
        <p:style>
          <a:lnRef idx="1">
            <a:schemeClr val="accent1"/>
          </a:lnRef>
          <a:fillRef idx="0">
            <a:schemeClr val="accent1"/>
          </a:fillRef>
          <a:effectRef idx="0">
            <a:schemeClr val="accent1"/>
          </a:effectRef>
          <a:fontRef idx="minor">
            <a:schemeClr val="tx1"/>
          </a:fontRef>
        </p:style>
      </p:cxnSp>
      <p:sp>
        <p:nvSpPr>
          <p:cNvPr id="9" name="Volný tvar 8"/>
          <p:cNvSpPr/>
          <p:nvPr/>
        </p:nvSpPr>
        <p:spPr>
          <a:xfrm>
            <a:off x="3908425" y="1973263"/>
            <a:ext cx="2846388" cy="963612"/>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12298" name="TextovéPole 10"/>
          <p:cNvSpPr txBox="1">
            <a:spLocks noChangeArrowheads="1"/>
          </p:cNvSpPr>
          <p:nvPr/>
        </p:nvSpPr>
        <p:spPr bwMode="auto">
          <a:xfrm>
            <a:off x="3568700" y="1770063"/>
            <a:ext cx="306388" cy="368300"/>
          </a:xfrm>
          <a:prstGeom prst="rect">
            <a:avLst/>
          </a:prstGeom>
          <a:noFill/>
          <a:ln w="9525">
            <a:noFill/>
            <a:miter lim="800000"/>
            <a:headEnd/>
            <a:tailEnd/>
          </a:ln>
        </p:spPr>
        <p:txBody>
          <a:bodyPr wrap="none">
            <a:spAutoFit/>
          </a:bodyPr>
          <a:lstStyle/>
          <a:p>
            <a:r>
              <a:rPr lang="cs-CZ">
                <a:latin typeface="Calibri" pitchFamily="34" charset="0"/>
              </a:rPr>
              <a:t>u</a:t>
            </a:r>
          </a:p>
        </p:txBody>
      </p:sp>
      <p:sp>
        <p:nvSpPr>
          <p:cNvPr id="12299" name="TextovéPole 11"/>
          <p:cNvSpPr txBox="1">
            <a:spLocks noChangeArrowheads="1"/>
          </p:cNvSpPr>
          <p:nvPr/>
        </p:nvSpPr>
        <p:spPr bwMode="auto">
          <a:xfrm>
            <a:off x="7816850" y="2478088"/>
            <a:ext cx="261938" cy="368300"/>
          </a:xfrm>
          <a:prstGeom prst="rect">
            <a:avLst/>
          </a:prstGeom>
          <a:noFill/>
          <a:ln w="9525">
            <a:noFill/>
            <a:miter lim="800000"/>
            <a:headEnd/>
            <a:tailEnd/>
          </a:ln>
        </p:spPr>
        <p:txBody>
          <a:bodyPr wrap="none">
            <a:spAutoFit/>
          </a:bodyPr>
          <a:lstStyle/>
          <a:p>
            <a:r>
              <a:rPr lang="cs-CZ">
                <a:latin typeface="Calibri" pitchFamily="34" charset="0"/>
              </a:rPr>
              <a:t>t</a:t>
            </a:r>
          </a:p>
        </p:txBody>
      </p:sp>
      <p:sp>
        <p:nvSpPr>
          <p:cNvPr id="12300" name="TextovéPole 12"/>
          <p:cNvSpPr txBox="1">
            <a:spLocks noChangeArrowheads="1"/>
          </p:cNvSpPr>
          <p:nvPr/>
        </p:nvSpPr>
        <p:spPr bwMode="auto">
          <a:xfrm>
            <a:off x="6283325" y="1931988"/>
            <a:ext cx="1773238" cy="369887"/>
          </a:xfrm>
          <a:prstGeom prst="rect">
            <a:avLst/>
          </a:prstGeom>
          <a:noFill/>
          <a:ln w="9525">
            <a:noFill/>
            <a:miter lim="800000"/>
            <a:headEnd/>
            <a:tailEnd/>
          </a:ln>
        </p:spPr>
        <p:txBody>
          <a:bodyPr wrap="none">
            <a:spAutoFit/>
          </a:bodyPr>
          <a:lstStyle/>
          <a:p>
            <a:r>
              <a:rPr lang="cs-CZ">
                <a:latin typeface="Calibri" pitchFamily="34" charset="0"/>
              </a:rPr>
              <a:t>Modulační signál</a:t>
            </a:r>
          </a:p>
        </p:txBody>
      </p:sp>
      <p:cxnSp>
        <p:nvCxnSpPr>
          <p:cNvPr id="14" name="Přímá spojovací čára 13"/>
          <p:cNvCxnSpPr/>
          <p:nvPr/>
        </p:nvCxnSpPr>
        <p:spPr>
          <a:xfrm>
            <a:off x="3927475" y="3559175"/>
            <a:ext cx="4217988" cy="0"/>
          </a:xfrm>
          <a:prstGeom prst="line">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Přímá spojovací čára 14"/>
          <p:cNvCxnSpPr/>
          <p:nvPr/>
        </p:nvCxnSpPr>
        <p:spPr>
          <a:xfrm rot="5400000">
            <a:off x="3352800" y="3559176"/>
            <a:ext cx="1120775" cy="0"/>
          </a:xfrm>
          <a:prstGeom prst="line">
            <a:avLst/>
          </a:prstGeom>
          <a:ln>
            <a:headEnd type="arrow"/>
            <a:tailEnd type="none"/>
          </a:ln>
        </p:spPr>
        <p:style>
          <a:lnRef idx="1">
            <a:schemeClr val="accent1"/>
          </a:lnRef>
          <a:fillRef idx="0">
            <a:schemeClr val="accent1"/>
          </a:fillRef>
          <a:effectRef idx="0">
            <a:schemeClr val="accent1"/>
          </a:effectRef>
          <a:fontRef idx="minor">
            <a:schemeClr val="tx1"/>
          </a:fontRef>
        </p:style>
      </p:cxnSp>
      <p:sp>
        <p:nvSpPr>
          <p:cNvPr id="12303" name="TextovéPole 17"/>
          <p:cNvSpPr txBox="1">
            <a:spLocks noChangeArrowheads="1"/>
          </p:cNvSpPr>
          <p:nvPr/>
        </p:nvSpPr>
        <p:spPr bwMode="auto">
          <a:xfrm>
            <a:off x="3455988" y="2909888"/>
            <a:ext cx="412750" cy="369887"/>
          </a:xfrm>
          <a:prstGeom prst="rect">
            <a:avLst/>
          </a:prstGeom>
          <a:noFill/>
          <a:ln w="9525">
            <a:noFill/>
            <a:miter lim="800000"/>
            <a:headEnd/>
            <a:tailEnd/>
          </a:ln>
        </p:spPr>
        <p:txBody>
          <a:bodyPr wrap="none">
            <a:spAutoFit/>
          </a:bodyPr>
          <a:lstStyle/>
          <a:p>
            <a:r>
              <a:rPr lang="cs-CZ">
                <a:latin typeface="Calibri" pitchFamily="34" charset="0"/>
              </a:rPr>
              <a:t>U</a:t>
            </a:r>
            <a:r>
              <a:rPr lang="cs-CZ" baseline="-25000">
                <a:latin typeface="Calibri" pitchFamily="34" charset="0"/>
              </a:rPr>
              <a:t>n</a:t>
            </a:r>
            <a:endParaRPr lang="cs-CZ">
              <a:latin typeface="Calibri" pitchFamily="34" charset="0"/>
            </a:endParaRPr>
          </a:p>
        </p:txBody>
      </p:sp>
      <p:sp>
        <p:nvSpPr>
          <p:cNvPr id="12304" name="TextovéPole 18"/>
          <p:cNvSpPr txBox="1">
            <a:spLocks noChangeArrowheads="1"/>
          </p:cNvSpPr>
          <p:nvPr/>
        </p:nvSpPr>
        <p:spPr bwMode="auto">
          <a:xfrm>
            <a:off x="7821613" y="3573463"/>
            <a:ext cx="261937" cy="369887"/>
          </a:xfrm>
          <a:prstGeom prst="rect">
            <a:avLst/>
          </a:prstGeom>
          <a:noFill/>
          <a:ln w="9525">
            <a:noFill/>
            <a:miter lim="800000"/>
            <a:headEnd/>
            <a:tailEnd/>
          </a:ln>
        </p:spPr>
        <p:txBody>
          <a:bodyPr wrap="none">
            <a:spAutoFit/>
          </a:bodyPr>
          <a:lstStyle/>
          <a:p>
            <a:r>
              <a:rPr lang="cs-CZ">
                <a:latin typeface="Calibri" pitchFamily="34" charset="0"/>
              </a:rPr>
              <a:t>t</a:t>
            </a:r>
          </a:p>
        </p:txBody>
      </p:sp>
      <p:sp>
        <p:nvSpPr>
          <p:cNvPr id="12305" name="TextovéPole 19"/>
          <p:cNvSpPr txBox="1">
            <a:spLocks noChangeArrowheads="1"/>
          </p:cNvSpPr>
          <p:nvPr/>
        </p:nvSpPr>
        <p:spPr bwMode="auto">
          <a:xfrm>
            <a:off x="6729413" y="3013075"/>
            <a:ext cx="1220787" cy="369888"/>
          </a:xfrm>
          <a:prstGeom prst="rect">
            <a:avLst/>
          </a:prstGeom>
          <a:noFill/>
          <a:ln w="9525">
            <a:noFill/>
            <a:miter lim="800000"/>
            <a:headEnd/>
            <a:tailEnd/>
          </a:ln>
        </p:spPr>
        <p:txBody>
          <a:bodyPr wrap="none">
            <a:spAutoFit/>
          </a:bodyPr>
          <a:lstStyle/>
          <a:p>
            <a:r>
              <a:rPr lang="cs-CZ">
                <a:latin typeface="Calibri" pitchFamily="34" charset="0"/>
              </a:rPr>
              <a:t>Nosná vlna</a:t>
            </a:r>
          </a:p>
        </p:txBody>
      </p:sp>
      <p:grpSp>
        <p:nvGrpSpPr>
          <p:cNvPr id="12306" name="Skupina 25"/>
          <p:cNvGrpSpPr>
            <a:grpSpLocks/>
          </p:cNvGrpSpPr>
          <p:nvPr/>
        </p:nvGrpSpPr>
        <p:grpSpPr bwMode="auto">
          <a:xfrm>
            <a:off x="3913188" y="3030538"/>
            <a:ext cx="1484312" cy="1003300"/>
            <a:chOff x="3913240" y="3030794"/>
            <a:chExt cx="1932042" cy="1002888"/>
          </a:xfrm>
        </p:grpSpPr>
        <p:sp>
          <p:nvSpPr>
            <p:cNvPr id="16" name="Volný tvar 15"/>
            <p:cNvSpPr/>
            <p:nvPr/>
          </p:nvSpPr>
          <p:spPr>
            <a:xfrm>
              <a:off x="3913240" y="3070465"/>
              <a:ext cx="378142" cy="963217"/>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21" name="Volný tvar 20"/>
            <p:cNvSpPr/>
            <p:nvPr/>
          </p:nvSpPr>
          <p:spPr>
            <a:xfrm>
              <a:off x="4301715" y="3060944"/>
              <a:ext cx="378142" cy="963217"/>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22" name="Volný tvar 21"/>
            <p:cNvSpPr/>
            <p:nvPr/>
          </p:nvSpPr>
          <p:spPr>
            <a:xfrm>
              <a:off x="4690190" y="3049836"/>
              <a:ext cx="378142" cy="964804"/>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23" name="Volný tvar 22"/>
            <p:cNvSpPr/>
            <p:nvPr/>
          </p:nvSpPr>
          <p:spPr>
            <a:xfrm>
              <a:off x="5078665" y="3040315"/>
              <a:ext cx="378142" cy="9632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24" name="Volný tvar 23"/>
            <p:cNvSpPr/>
            <p:nvPr/>
          </p:nvSpPr>
          <p:spPr>
            <a:xfrm>
              <a:off x="5467140" y="3030794"/>
              <a:ext cx="378142" cy="9632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grpSp>
        <p:nvGrpSpPr>
          <p:cNvPr id="12307" name="Skupina 26"/>
          <p:cNvGrpSpPr>
            <a:grpSpLocks/>
          </p:cNvGrpSpPr>
          <p:nvPr/>
        </p:nvGrpSpPr>
        <p:grpSpPr bwMode="auto">
          <a:xfrm>
            <a:off x="5392738" y="3051175"/>
            <a:ext cx="1484312" cy="1001713"/>
            <a:chOff x="3913240" y="3030794"/>
            <a:chExt cx="1932042" cy="1002888"/>
          </a:xfrm>
        </p:grpSpPr>
        <p:sp>
          <p:nvSpPr>
            <p:cNvPr id="28" name="Volný tvar 27"/>
            <p:cNvSpPr/>
            <p:nvPr/>
          </p:nvSpPr>
          <p:spPr>
            <a:xfrm>
              <a:off x="3913240" y="3070529"/>
              <a:ext cx="378142" cy="96315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29" name="Volný tvar 28"/>
            <p:cNvSpPr/>
            <p:nvPr/>
          </p:nvSpPr>
          <p:spPr>
            <a:xfrm>
              <a:off x="4301715" y="3060992"/>
              <a:ext cx="378142" cy="96315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30" name="Volný tvar 29"/>
            <p:cNvSpPr/>
            <p:nvPr/>
          </p:nvSpPr>
          <p:spPr>
            <a:xfrm>
              <a:off x="4690190" y="3049866"/>
              <a:ext cx="378142" cy="96474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31" name="Volný tvar 30"/>
            <p:cNvSpPr/>
            <p:nvPr/>
          </p:nvSpPr>
          <p:spPr>
            <a:xfrm>
              <a:off x="5078665" y="3040330"/>
              <a:ext cx="378142" cy="96315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32" name="Volný tvar 31"/>
            <p:cNvSpPr/>
            <p:nvPr/>
          </p:nvSpPr>
          <p:spPr>
            <a:xfrm>
              <a:off x="5467140" y="3030794"/>
              <a:ext cx="378142" cy="96315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cxnSp>
        <p:nvCxnSpPr>
          <p:cNvPr id="33" name="Přímá spojovací čára 32"/>
          <p:cNvCxnSpPr/>
          <p:nvPr/>
        </p:nvCxnSpPr>
        <p:spPr>
          <a:xfrm>
            <a:off x="3917950" y="4773613"/>
            <a:ext cx="4217988" cy="0"/>
          </a:xfrm>
          <a:prstGeom prst="line">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Přímá spojovací čára 33"/>
          <p:cNvCxnSpPr/>
          <p:nvPr/>
        </p:nvCxnSpPr>
        <p:spPr>
          <a:xfrm rot="5400000">
            <a:off x="3343275" y="4773613"/>
            <a:ext cx="1120775" cy="0"/>
          </a:xfrm>
          <a:prstGeom prst="line">
            <a:avLst/>
          </a:prstGeom>
          <a:ln>
            <a:headEnd type="arrow"/>
            <a:tailEnd type="none"/>
          </a:ln>
        </p:spPr>
        <p:style>
          <a:lnRef idx="1">
            <a:schemeClr val="accent1"/>
          </a:lnRef>
          <a:fillRef idx="0">
            <a:schemeClr val="accent1"/>
          </a:fillRef>
          <a:effectRef idx="0">
            <a:schemeClr val="accent1"/>
          </a:effectRef>
          <a:fontRef idx="minor">
            <a:schemeClr val="tx1"/>
          </a:fontRef>
        </p:style>
      </p:cxnSp>
      <p:sp>
        <p:nvSpPr>
          <p:cNvPr id="12310" name="TextovéPole 34"/>
          <p:cNvSpPr txBox="1">
            <a:spLocks noChangeArrowheads="1"/>
          </p:cNvSpPr>
          <p:nvPr/>
        </p:nvSpPr>
        <p:spPr bwMode="auto">
          <a:xfrm>
            <a:off x="3446463" y="4124325"/>
            <a:ext cx="412750" cy="369888"/>
          </a:xfrm>
          <a:prstGeom prst="rect">
            <a:avLst/>
          </a:prstGeom>
          <a:noFill/>
          <a:ln w="9525">
            <a:noFill/>
            <a:miter lim="800000"/>
            <a:headEnd/>
            <a:tailEnd/>
          </a:ln>
        </p:spPr>
        <p:txBody>
          <a:bodyPr wrap="none">
            <a:spAutoFit/>
          </a:bodyPr>
          <a:lstStyle/>
          <a:p>
            <a:r>
              <a:rPr lang="cs-CZ">
                <a:latin typeface="Calibri" pitchFamily="34" charset="0"/>
              </a:rPr>
              <a:t>U</a:t>
            </a:r>
            <a:r>
              <a:rPr lang="cs-CZ" baseline="-25000">
                <a:latin typeface="Calibri" pitchFamily="34" charset="0"/>
              </a:rPr>
              <a:t>n</a:t>
            </a:r>
            <a:endParaRPr lang="cs-CZ">
              <a:latin typeface="Calibri" pitchFamily="34" charset="0"/>
            </a:endParaRPr>
          </a:p>
        </p:txBody>
      </p:sp>
      <p:sp>
        <p:nvSpPr>
          <p:cNvPr id="12311" name="TextovéPole 35"/>
          <p:cNvSpPr txBox="1">
            <a:spLocks noChangeArrowheads="1"/>
          </p:cNvSpPr>
          <p:nvPr/>
        </p:nvSpPr>
        <p:spPr bwMode="auto">
          <a:xfrm>
            <a:off x="7812088" y="4787900"/>
            <a:ext cx="261937" cy="369888"/>
          </a:xfrm>
          <a:prstGeom prst="rect">
            <a:avLst/>
          </a:prstGeom>
          <a:noFill/>
          <a:ln w="9525">
            <a:noFill/>
            <a:miter lim="800000"/>
            <a:headEnd/>
            <a:tailEnd/>
          </a:ln>
        </p:spPr>
        <p:txBody>
          <a:bodyPr wrap="none">
            <a:spAutoFit/>
          </a:bodyPr>
          <a:lstStyle/>
          <a:p>
            <a:r>
              <a:rPr lang="cs-CZ">
                <a:latin typeface="Calibri" pitchFamily="34" charset="0"/>
              </a:rPr>
              <a:t>t</a:t>
            </a:r>
          </a:p>
        </p:txBody>
      </p:sp>
      <p:sp>
        <p:nvSpPr>
          <p:cNvPr id="12312" name="TextovéPole 36"/>
          <p:cNvSpPr txBox="1">
            <a:spLocks noChangeArrowheads="1"/>
          </p:cNvSpPr>
          <p:nvPr/>
        </p:nvSpPr>
        <p:spPr bwMode="auto">
          <a:xfrm>
            <a:off x="6719888" y="4227513"/>
            <a:ext cx="2084387" cy="523875"/>
          </a:xfrm>
          <a:prstGeom prst="rect">
            <a:avLst/>
          </a:prstGeom>
          <a:noFill/>
          <a:ln w="9525">
            <a:noFill/>
            <a:miter lim="800000"/>
            <a:headEnd/>
            <a:tailEnd/>
          </a:ln>
        </p:spPr>
        <p:txBody>
          <a:bodyPr>
            <a:spAutoFit/>
          </a:bodyPr>
          <a:lstStyle/>
          <a:p>
            <a:r>
              <a:rPr lang="cs-CZ" sz="1400">
                <a:latin typeface="Calibri" pitchFamily="34" charset="0"/>
              </a:rPr>
              <a:t>Amplitudově modulovaná nosná vlna</a:t>
            </a:r>
          </a:p>
        </p:txBody>
      </p:sp>
      <p:grpSp>
        <p:nvGrpSpPr>
          <p:cNvPr id="12313" name="Skupina 37"/>
          <p:cNvGrpSpPr>
            <a:grpSpLocks/>
          </p:cNvGrpSpPr>
          <p:nvPr/>
        </p:nvGrpSpPr>
        <p:grpSpPr bwMode="auto">
          <a:xfrm>
            <a:off x="3903663" y="3997325"/>
            <a:ext cx="1484312" cy="1533525"/>
            <a:chOff x="3913240" y="2782529"/>
            <a:chExt cx="1932042" cy="1533832"/>
          </a:xfrm>
        </p:grpSpPr>
        <p:sp>
          <p:nvSpPr>
            <p:cNvPr id="39" name="Volný tvar 38"/>
            <p:cNvSpPr/>
            <p:nvPr/>
          </p:nvSpPr>
          <p:spPr>
            <a:xfrm>
              <a:off x="3913240" y="3069925"/>
              <a:ext cx="378142" cy="963805"/>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0" name="Volný tvar 39"/>
            <p:cNvSpPr/>
            <p:nvPr/>
          </p:nvSpPr>
          <p:spPr>
            <a:xfrm>
              <a:off x="4322378" y="2855569"/>
              <a:ext cx="357479" cy="138775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1" name="Volný tvar 40"/>
            <p:cNvSpPr/>
            <p:nvPr/>
          </p:nvSpPr>
          <p:spPr>
            <a:xfrm>
              <a:off x="4667459" y="2782529"/>
              <a:ext cx="402940" cy="1533832"/>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2" name="Volný tvar 41"/>
            <p:cNvSpPr/>
            <p:nvPr/>
          </p:nvSpPr>
          <p:spPr>
            <a:xfrm>
              <a:off x="5070399" y="2871447"/>
              <a:ext cx="423602" cy="13274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3" name="Volný tvar 42"/>
            <p:cNvSpPr/>
            <p:nvPr/>
          </p:nvSpPr>
          <p:spPr>
            <a:xfrm>
              <a:off x="5496069" y="3030229"/>
              <a:ext cx="349213" cy="96380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grpSp>
        <p:nvGrpSpPr>
          <p:cNvPr id="12314" name="Skupina 43"/>
          <p:cNvGrpSpPr>
            <a:grpSpLocks/>
          </p:cNvGrpSpPr>
          <p:nvPr/>
        </p:nvGrpSpPr>
        <p:grpSpPr bwMode="auto">
          <a:xfrm>
            <a:off x="5387975" y="4351338"/>
            <a:ext cx="1470025" cy="781050"/>
            <a:chOff x="3920038" y="3116825"/>
            <a:chExt cx="1912451" cy="781665"/>
          </a:xfrm>
        </p:grpSpPr>
        <p:sp>
          <p:nvSpPr>
            <p:cNvPr id="45" name="Volný tvar 44"/>
            <p:cNvSpPr/>
            <p:nvPr/>
          </p:nvSpPr>
          <p:spPr>
            <a:xfrm>
              <a:off x="3920038" y="3226448"/>
              <a:ext cx="359359" cy="603725"/>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6" name="Volný tvar 45"/>
            <p:cNvSpPr/>
            <p:nvPr/>
          </p:nvSpPr>
          <p:spPr>
            <a:xfrm>
              <a:off x="4277332" y="3382146"/>
              <a:ext cx="384142" cy="324105"/>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7" name="Volný tvar 46"/>
            <p:cNvSpPr/>
            <p:nvPr/>
          </p:nvSpPr>
          <p:spPr>
            <a:xfrm>
              <a:off x="4680062" y="3412332"/>
              <a:ext cx="404795" cy="22083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8" name="Volný tvar 47"/>
            <p:cNvSpPr/>
            <p:nvPr/>
          </p:nvSpPr>
          <p:spPr>
            <a:xfrm>
              <a:off x="5084857" y="3323362"/>
              <a:ext cx="402731" cy="427373"/>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49" name="Volný tvar 48"/>
            <p:cNvSpPr/>
            <p:nvPr/>
          </p:nvSpPr>
          <p:spPr>
            <a:xfrm>
              <a:off x="5524763" y="3116825"/>
              <a:ext cx="307726" cy="781665"/>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cxnSp>
        <p:nvCxnSpPr>
          <p:cNvPr id="51" name="Přímá spojovací čára 50"/>
          <p:cNvCxnSpPr/>
          <p:nvPr/>
        </p:nvCxnSpPr>
        <p:spPr>
          <a:xfrm>
            <a:off x="3952875" y="6032500"/>
            <a:ext cx="4217988" cy="0"/>
          </a:xfrm>
          <a:prstGeom prst="line">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2" name="Přímá spojovací čára 51"/>
          <p:cNvCxnSpPr/>
          <p:nvPr/>
        </p:nvCxnSpPr>
        <p:spPr>
          <a:xfrm rot="5400000">
            <a:off x="3378200" y="6032501"/>
            <a:ext cx="1120775" cy="0"/>
          </a:xfrm>
          <a:prstGeom prst="line">
            <a:avLst/>
          </a:prstGeom>
          <a:ln>
            <a:headEnd type="arrow"/>
            <a:tailEnd type="none"/>
          </a:ln>
        </p:spPr>
        <p:style>
          <a:lnRef idx="1">
            <a:schemeClr val="accent1"/>
          </a:lnRef>
          <a:fillRef idx="0">
            <a:schemeClr val="accent1"/>
          </a:fillRef>
          <a:effectRef idx="0">
            <a:schemeClr val="accent1"/>
          </a:effectRef>
          <a:fontRef idx="minor">
            <a:schemeClr val="tx1"/>
          </a:fontRef>
        </p:style>
      </p:cxnSp>
      <p:sp>
        <p:nvSpPr>
          <p:cNvPr id="12317" name="TextovéPole 52"/>
          <p:cNvSpPr txBox="1">
            <a:spLocks noChangeArrowheads="1"/>
          </p:cNvSpPr>
          <p:nvPr/>
        </p:nvSpPr>
        <p:spPr bwMode="auto">
          <a:xfrm>
            <a:off x="3481388" y="5383213"/>
            <a:ext cx="411162" cy="369887"/>
          </a:xfrm>
          <a:prstGeom prst="rect">
            <a:avLst/>
          </a:prstGeom>
          <a:noFill/>
          <a:ln w="9525">
            <a:noFill/>
            <a:miter lim="800000"/>
            <a:headEnd/>
            <a:tailEnd/>
          </a:ln>
        </p:spPr>
        <p:txBody>
          <a:bodyPr wrap="none">
            <a:spAutoFit/>
          </a:bodyPr>
          <a:lstStyle/>
          <a:p>
            <a:r>
              <a:rPr lang="cs-CZ">
                <a:latin typeface="Calibri" pitchFamily="34" charset="0"/>
              </a:rPr>
              <a:t>U</a:t>
            </a:r>
            <a:r>
              <a:rPr lang="cs-CZ" baseline="-25000">
                <a:latin typeface="Calibri" pitchFamily="34" charset="0"/>
              </a:rPr>
              <a:t>n</a:t>
            </a:r>
            <a:endParaRPr lang="cs-CZ">
              <a:latin typeface="Calibri" pitchFamily="34" charset="0"/>
            </a:endParaRPr>
          </a:p>
        </p:txBody>
      </p:sp>
      <p:sp>
        <p:nvSpPr>
          <p:cNvPr id="12318" name="TextovéPole 53"/>
          <p:cNvSpPr txBox="1">
            <a:spLocks noChangeArrowheads="1"/>
          </p:cNvSpPr>
          <p:nvPr/>
        </p:nvSpPr>
        <p:spPr bwMode="auto">
          <a:xfrm>
            <a:off x="7845425" y="6046788"/>
            <a:ext cx="206375" cy="369887"/>
          </a:xfrm>
          <a:prstGeom prst="rect">
            <a:avLst/>
          </a:prstGeom>
          <a:noFill/>
          <a:ln w="9525">
            <a:noFill/>
            <a:miter lim="800000"/>
            <a:headEnd/>
            <a:tailEnd/>
          </a:ln>
        </p:spPr>
        <p:txBody>
          <a:bodyPr>
            <a:spAutoFit/>
          </a:bodyPr>
          <a:lstStyle/>
          <a:p>
            <a:r>
              <a:rPr lang="cs-CZ">
                <a:latin typeface="Calibri" pitchFamily="34" charset="0"/>
              </a:rPr>
              <a:t>t</a:t>
            </a:r>
          </a:p>
        </p:txBody>
      </p:sp>
      <p:grpSp>
        <p:nvGrpSpPr>
          <p:cNvPr id="12319" name="Skupina 55"/>
          <p:cNvGrpSpPr>
            <a:grpSpLocks/>
          </p:cNvGrpSpPr>
          <p:nvPr/>
        </p:nvGrpSpPr>
        <p:grpSpPr bwMode="auto">
          <a:xfrm>
            <a:off x="3938588" y="5503863"/>
            <a:ext cx="1120775" cy="1003300"/>
            <a:chOff x="3913240" y="3030794"/>
            <a:chExt cx="1769100" cy="1002888"/>
          </a:xfrm>
        </p:grpSpPr>
        <p:sp>
          <p:nvSpPr>
            <p:cNvPr id="57" name="Volný tvar 56"/>
            <p:cNvSpPr/>
            <p:nvPr/>
          </p:nvSpPr>
          <p:spPr>
            <a:xfrm>
              <a:off x="3913240" y="3070465"/>
              <a:ext cx="378376" cy="963217"/>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58" name="Volný tvar 57"/>
            <p:cNvSpPr/>
            <p:nvPr/>
          </p:nvSpPr>
          <p:spPr>
            <a:xfrm>
              <a:off x="4301639" y="3060944"/>
              <a:ext cx="378378" cy="963217"/>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59" name="Volný tvar 58"/>
            <p:cNvSpPr/>
            <p:nvPr/>
          </p:nvSpPr>
          <p:spPr>
            <a:xfrm>
              <a:off x="4690040" y="3049836"/>
              <a:ext cx="378376" cy="964804"/>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0" name="Volný tvar 59"/>
            <p:cNvSpPr/>
            <p:nvPr/>
          </p:nvSpPr>
          <p:spPr>
            <a:xfrm>
              <a:off x="5078440" y="3040315"/>
              <a:ext cx="378378" cy="9632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1" name="Volný tvar 60"/>
            <p:cNvSpPr/>
            <p:nvPr/>
          </p:nvSpPr>
          <p:spPr>
            <a:xfrm>
              <a:off x="5466841" y="3030794"/>
              <a:ext cx="215499" cy="9632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grpSp>
        <p:nvGrpSpPr>
          <p:cNvPr id="12320" name="Skupina 61"/>
          <p:cNvGrpSpPr>
            <a:grpSpLocks/>
          </p:cNvGrpSpPr>
          <p:nvPr/>
        </p:nvGrpSpPr>
        <p:grpSpPr bwMode="auto">
          <a:xfrm>
            <a:off x="5043488" y="5532438"/>
            <a:ext cx="2079625" cy="993775"/>
            <a:chOff x="3769057" y="3040626"/>
            <a:chExt cx="2904245" cy="993056"/>
          </a:xfrm>
        </p:grpSpPr>
        <p:sp>
          <p:nvSpPr>
            <p:cNvPr id="63" name="Volný tvar 62"/>
            <p:cNvSpPr/>
            <p:nvPr/>
          </p:nvSpPr>
          <p:spPr>
            <a:xfrm>
              <a:off x="3769057" y="3070766"/>
              <a:ext cx="523207" cy="962916"/>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4" name="Volný tvar 63"/>
            <p:cNvSpPr/>
            <p:nvPr/>
          </p:nvSpPr>
          <p:spPr>
            <a:xfrm>
              <a:off x="4301132" y="3059662"/>
              <a:ext cx="379103" cy="964502"/>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5" name="Volný tvar 64"/>
            <p:cNvSpPr/>
            <p:nvPr/>
          </p:nvSpPr>
          <p:spPr>
            <a:xfrm>
              <a:off x="4689103" y="3050144"/>
              <a:ext cx="379104" cy="964502"/>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6" name="Volný tvar 65"/>
            <p:cNvSpPr/>
            <p:nvPr/>
          </p:nvSpPr>
          <p:spPr>
            <a:xfrm>
              <a:off x="5079292" y="3040626"/>
              <a:ext cx="767075" cy="962915"/>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7" name="Volný tvar 66"/>
            <p:cNvSpPr/>
            <p:nvPr/>
          </p:nvSpPr>
          <p:spPr>
            <a:xfrm>
              <a:off x="5839717" y="3045385"/>
              <a:ext cx="833585" cy="964502"/>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grpSp>
      <p:sp>
        <p:nvSpPr>
          <p:cNvPr id="12321" name="TextovéPole 67"/>
          <p:cNvSpPr txBox="1">
            <a:spLocks noChangeArrowheads="1"/>
          </p:cNvSpPr>
          <p:nvPr/>
        </p:nvSpPr>
        <p:spPr bwMode="auto">
          <a:xfrm>
            <a:off x="6813550" y="5353050"/>
            <a:ext cx="2084388" cy="523875"/>
          </a:xfrm>
          <a:prstGeom prst="rect">
            <a:avLst/>
          </a:prstGeom>
          <a:noFill/>
          <a:ln w="9525">
            <a:noFill/>
            <a:miter lim="800000"/>
            <a:headEnd/>
            <a:tailEnd/>
          </a:ln>
        </p:spPr>
        <p:txBody>
          <a:bodyPr>
            <a:spAutoFit/>
          </a:bodyPr>
          <a:lstStyle/>
          <a:p>
            <a:r>
              <a:rPr lang="cs-CZ" sz="1400">
                <a:latin typeface="Calibri" pitchFamily="34" charset="0"/>
              </a:rPr>
              <a:t>Frekvenčně modulovaná nosná vlna</a:t>
            </a:r>
          </a:p>
        </p:txBody>
      </p:sp>
      <p:sp>
        <p:nvSpPr>
          <p:cNvPr id="12322" name="TextovéPole 68"/>
          <p:cNvSpPr txBox="1">
            <a:spLocks noChangeArrowheads="1"/>
          </p:cNvSpPr>
          <p:nvPr/>
        </p:nvSpPr>
        <p:spPr bwMode="auto">
          <a:xfrm>
            <a:off x="460375" y="3984625"/>
            <a:ext cx="2905125" cy="2219325"/>
          </a:xfrm>
          <a:prstGeom prst="rect">
            <a:avLst/>
          </a:prstGeom>
          <a:noFill/>
          <a:ln w="9525">
            <a:noFill/>
            <a:miter lim="800000"/>
            <a:headEnd/>
            <a:tailEnd/>
          </a:ln>
        </p:spPr>
        <p:txBody>
          <a:bodyPr>
            <a:spAutoFit/>
          </a:bodyPr>
          <a:lstStyle/>
          <a:p>
            <a:r>
              <a:rPr lang="cs-CZ" sz="1400"/>
              <a:t>Při </a:t>
            </a:r>
            <a:r>
              <a:rPr lang="cs-CZ" sz="1400" b="1"/>
              <a:t>amplitudové modulaci </a:t>
            </a:r>
            <a:r>
              <a:rPr lang="cs-CZ" sz="1400"/>
              <a:t>(AM), se mění amplituda nosné vlny v závislosti na změnách okamžité hodnoty modulačního signálu. Frekvence nosné vlny zůstává stálá.</a:t>
            </a:r>
          </a:p>
          <a:p>
            <a:r>
              <a:rPr lang="cs-CZ" sz="1400"/>
              <a:t>U </a:t>
            </a:r>
            <a:r>
              <a:rPr lang="cs-CZ" sz="1400" b="1"/>
              <a:t>frekvenční modulace </a:t>
            </a:r>
            <a:r>
              <a:rPr lang="cs-CZ" sz="1400"/>
              <a:t>(FM)  se frekvence nosné vlny mění úměrně se změnami okamžité hodnoty modulačního signálu.</a:t>
            </a:r>
          </a:p>
        </p:txBody>
      </p:sp>
      <p:sp>
        <p:nvSpPr>
          <p:cNvPr id="70" name="Volný tvar 69"/>
          <p:cNvSpPr/>
          <p:nvPr/>
        </p:nvSpPr>
        <p:spPr>
          <a:xfrm>
            <a:off x="3908425" y="3922713"/>
            <a:ext cx="2773363" cy="788987"/>
          </a:xfrm>
          <a:custGeom>
            <a:avLst/>
            <a:gdLst>
              <a:gd name="connsiteX0" fmla="*/ 0 w 1209367"/>
              <a:gd name="connsiteY0" fmla="*/ 489155 h 963560"/>
              <a:gd name="connsiteX1" fmla="*/ 191729 w 1209367"/>
              <a:gd name="connsiteY1" fmla="*/ 120445 h 963560"/>
              <a:gd name="connsiteX2" fmla="*/ 309716 w 1209367"/>
              <a:gd name="connsiteY2" fmla="*/ 17206 h 963560"/>
              <a:gd name="connsiteX3" fmla="*/ 457200 w 1209367"/>
              <a:gd name="connsiteY3" fmla="*/ 223684 h 963560"/>
              <a:gd name="connsiteX4" fmla="*/ 604683 w 1209367"/>
              <a:gd name="connsiteY4" fmla="*/ 562897 h 963560"/>
              <a:gd name="connsiteX5" fmla="*/ 766916 w 1209367"/>
              <a:gd name="connsiteY5" fmla="*/ 902109 h 963560"/>
              <a:gd name="connsiteX6" fmla="*/ 884903 w 1209367"/>
              <a:gd name="connsiteY6" fmla="*/ 931606 h 963560"/>
              <a:gd name="connsiteX7" fmla="*/ 1061883 w 1209367"/>
              <a:gd name="connsiteY7" fmla="*/ 725129 h 963560"/>
              <a:gd name="connsiteX8" fmla="*/ 1209367 w 1209367"/>
              <a:gd name="connsiteY8" fmla="*/ 489155 h 963560"/>
              <a:gd name="connsiteX9" fmla="*/ 1209367 w 1209367"/>
              <a:gd name="connsiteY9" fmla="*/ 489155 h 963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367" h="963560">
                <a:moveTo>
                  <a:pt x="0" y="489155"/>
                </a:moveTo>
                <a:cubicBezTo>
                  <a:pt x="70055" y="344129"/>
                  <a:pt x="140110" y="199103"/>
                  <a:pt x="191729" y="120445"/>
                </a:cubicBezTo>
                <a:cubicBezTo>
                  <a:pt x="243348" y="41787"/>
                  <a:pt x="265471" y="0"/>
                  <a:pt x="309716" y="17206"/>
                </a:cubicBezTo>
                <a:cubicBezTo>
                  <a:pt x="353961" y="34412"/>
                  <a:pt x="408039" y="132735"/>
                  <a:pt x="457200" y="223684"/>
                </a:cubicBezTo>
                <a:cubicBezTo>
                  <a:pt x="506361" y="314633"/>
                  <a:pt x="553064" y="449826"/>
                  <a:pt x="604683" y="562897"/>
                </a:cubicBezTo>
                <a:cubicBezTo>
                  <a:pt x="656302" y="675968"/>
                  <a:pt x="720213" y="840658"/>
                  <a:pt x="766916" y="902109"/>
                </a:cubicBezTo>
                <a:cubicBezTo>
                  <a:pt x="813619" y="963560"/>
                  <a:pt x="835742" y="961103"/>
                  <a:pt x="884903" y="931606"/>
                </a:cubicBezTo>
                <a:cubicBezTo>
                  <a:pt x="934064" y="902109"/>
                  <a:pt x="1007806" y="798871"/>
                  <a:pt x="1061883" y="725129"/>
                </a:cubicBezTo>
                <a:cubicBezTo>
                  <a:pt x="1115960" y="651387"/>
                  <a:pt x="1209367" y="489155"/>
                  <a:pt x="1209367" y="489155"/>
                </a:cubicBezTo>
                <a:lnTo>
                  <a:pt x="1209367" y="489155"/>
                </a:lnTo>
              </a:path>
            </a:pathLst>
          </a:custGeom>
          <a:ln w="12700">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cs-CZ"/>
          </a:p>
        </p:txBody>
      </p:sp>
      <p:sp>
        <p:nvSpPr>
          <p:cNvPr id="68" name="Obdélník 67"/>
          <p:cNvSpPr/>
          <p:nvPr/>
        </p:nvSpPr>
        <p:spPr>
          <a:xfrm>
            <a:off x="407963" y="4051495"/>
            <a:ext cx="8384345" cy="257438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sz="2400" dirty="0" smtClean="0"/>
              <a:t>Které charakteristické vlastnosti nosné vlny lze měnit při modulaci?</a:t>
            </a:r>
          </a:p>
          <a:p>
            <a:pPr marL="342900" indent="-342900">
              <a:buFont typeface="+mj-lt"/>
              <a:buAutoNum type="arabicPeriod"/>
            </a:pPr>
            <a:r>
              <a:rPr lang="cs-CZ" sz="2400" dirty="0" smtClean="0"/>
              <a:t>Nakreslete dva příklady modulace nosné vlny</a:t>
            </a:r>
            <a:endParaRPr lang="cs-CZ" sz="2400" dirty="0"/>
          </a:p>
        </p:txBody>
      </p:sp>
      <p:sp>
        <p:nvSpPr>
          <p:cNvPr id="69" name="Tlačítko akce: Dopředu nebo Další 68">
            <a:hlinkClick r:id="" action="ppaction://hlinkshowjump?jump=nextslide" highlightClick="1"/>
          </p:cNvPr>
          <p:cNvSpPr/>
          <p:nvPr/>
        </p:nvSpPr>
        <p:spPr>
          <a:xfrm>
            <a:off x="8060788" y="281354"/>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amond(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grpId="0" nodeType="clickEffect">
                                  <p:stCondLst>
                                    <p:cond delay="0"/>
                                  </p:stCondLst>
                                  <p:childTnLst>
                                    <p:anim calcmode="lin" valueType="num">
                                      <p:cBhvr additive="base">
                                        <p:cTn id="11" dur="500"/>
                                        <p:tgtEl>
                                          <p:spTgt spid="68"/>
                                        </p:tgtEl>
                                        <p:attrNameLst>
                                          <p:attrName>ppt_x</p:attrName>
                                        </p:attrNameLst>
                                      </p:cBhvr>
                                      <p:tavLst>
                                        <p:tav tm="0">
                                          <p:val>
                                            <p:strVal val="ppt_x"/>
                                          </p:val>
                                        </p:tav>
                                        <p:tav tm="100000">
                                          <p:val>
                                            <p:strVal val="ppt_x"/>
                                          </p:val>
                                        </p:tav>
                                      </p:tavLst>
                                    </p:anim>
                                    <p:anim calcmode="lin" valueType="num">
                                      <p:cBhvr additive="base">
                                        <p:cTn id="12" dur="500"/>
                                        <p:tgtEl>
                                          <p:spTgt spid="68"/>
                                        </p:tgtEl>
                                        <p:attrNameLst>
                                          <p:attrName>ppt_y</p:attrName>
                                        </p:attrNameLst>
                                      </p:cBhvr>
                                      <p:tavLst>
                                        <p:tav tm="0">
                                          <p:val>
                                            <p:strVal val="ppt_y"/>
                                          </p:val>
                                        </p:tav>
                                        <p:tav tm="100000">
                                          <p:val>
                                            <p:strVal val="1+ppt_h/2"/>
                                          </p:val>
                                        </p:tav>
                                      </p:tavLst>
                                    </p:anim>
                                    <p:set>
                                      <p:cBhvr>
                                        <p:cTn id="13" dur="1" fill="hold">
                                          <p:stCondLst>
                                            <p:cond delay="499"/>
                                          </p:stCondLst>
                                        </p:cTn>
                                        <p:tgtEl>
                                          <p:spTgt spid="6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1488" y="204788"/>
            <a:ext cx="8229600" cy="456394"/>
          </a:xfrm>
          <a:solidFill>
            <a:srgbClr val="FFC000"/>
          </a:solidFill>
          <a:ln>
            <a:solidFill>
              <a:srgbClr val="FFC000"/>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defRPr/>
            </a:pPr>
            <a:r>
              <a:rPr lang="cs-CZ" sz="2400" dirty="0" err="1" smtClean="0"/>
              <a:t>Pulsně</a:t>
            </a:r>
            <a:r>
              <a:rPr lang="cs-CZ" sz="2400" dirty="0" smtClean="0"/>
              <a:t> kódovaná modulace - PCM</a:t>
            </a:r>
            <a:endParaRPr lang="cs-CZ" sz="2400" dirty="0"/>
          </a:p>
        </p:txBody>
      </p:sp>
      <p:sp>
        <p:nvSpPr>
          <p:cNvPr id="13315" name="Text Box 5"/>
          <p:cNvSpPr txBox="1">
            <a:spLocks noChangeArrowheads="1"/>
          </p:cNvSpPr>
          <p:nvPr/>
        </p:nvSpPr>
        <p:spPr bwMode="auto">
          <a:xfrm>
            <a:off x="890588" y="803275"/>
            <a:ext cx="7188200" cy="369888"/>
          </a:xfrm>
          <a:prstGeom prst="rect">
            <a:avLst/>
          </a:prstGeom>
          <a:noFill/>
          <a:ln w="9525">
            <a:noFill/>
            <a:miter lim="800000"/>
            <a:headEnd/>
            <a:tailEnd/>
          </a:ln>
        </p:spPr>
        <p:txBody>
          <a:bodyPr wrap="none">
            <a:spAutoFit/>
          </a:bodyPr>
          <a:lstStyle/>
          <a:p>
            <a:r>
              <a:rPr lang="cs-CZ" i="1" dirty="0" err="1"/>
              <a:t>Pulsně</a:t>
            </a:r>
            <a:r>
              <a:rPr lang="cs-CZ" i="1" dirty="0"/>
              <a:t> kódovaná modulace – základní princip, bez komprese a šifrování dat</a:t>
            </a:r>
          </a:p>
        </p:txBody>
      </p:sp>
      <p:sp>
        <p:nvSpPr>
          <p:cNvPr id="13316" name="Line 6"/>
          <p:cNvSpPr>
            <a:spLocks noChangeShapeType="1"/>
          </p:cNvSpPr>
          <p:nvPr/>
        </p:nvSpPr>
        <p:spPr bwMode="auto">
          <a:xfrm>
            <a:off x="1116013" y="2060575"/>
            <a:ext cx="0" cy="3024188"/>
          </a:xfrm>
          <a:prstGeom prst="line">
            <a:avLst/>
          </a:prstGeom>
          <a:noFill/>
          <a:ln w="9525">
            <a:solidFill>
              <a:schemeClr val="tx1"/>
            </a:solidFill>
            <a:round/>
            <a:headEnd/>
            <a:tailEnd/>
          </a:ln>
        </p:spPr>
        <p:txBody>
          <a:bodyPr/>
          <a:lstStyle/>
          <a:p>
            <a:endParaRPr lang="cs-CZ"/>
          </a:p>
        </p:txBody>
      </p:sp>
      <p:sp>
        <p:nvSpPr>
          <p:cNvPr id="13317" name="Line 7"/>
          <p:cNvSpPr>
            <a:spLocks noChangeShapeType="1"/>
          </p:cNvSpPr>
          <p:nvPr/>
        </p:nvSpPr>
        <p:spPr bwMode="auto">
          <a:xfrm>
            <a:off x="1116013" y="5084763"/>
            <a:ext cx="4895850" cy="0"/>
          </a:xfrm>
          <a:prstGeom prst="line">
            <a:avLst/>
          </a:prstGeom>
          <a:noFill/>
          <a:ln w="9525">
            <a:solidFill>
              <a:schemeClr val="tx1"/>
            </a:solidFill>
            <a:round/>
            <a:headEnd/>
            <a:tailEnd/>
          </a:ln>
        </p:spPr>
        <p:txBody>
          <a:bodyPr/>
          <a:lstStyle/>
          <a:p>
            <a:endParaRPr lang="cs-CZ"/>
          </a:p>
        </p:txBody>
      </p:sp>
      <p:sp>
        <p:nvSpPr>
          <p:cNvPr id="13318" name="Freeform 8"/>
          <p:cNvSpPr>
            <a:spLocks/>
          </p:cNvSpPr>
          <p:nvPr/>
        </p:nvSpPr>
        <p:spPr bwMode="auto">
          <a:xfrm>
            <a:off x="1116013" y="2660650"/>
            <a:ext cx="3527425" cy="1560513"/>
          </a:xfrm>
          <a:custGeom>
            <a:avLst/>
            <a:gdLst>
              <a:gd name="T0" fmla="*/ 0 w 2222"/>
              <a:gd name="T1" fmla="*/ 2147483647 h 983"/>
              <a:gd name="T2" fmla="*/ 2147483647 w 2222"/>
              <a:gd name="T3" fmla="*/ 2147483647 h 983"/>
              <a:gd name="T4" fmla="*/ 2147483647 w 2222"/>
              <a:gd name="T5" fmla="*/ 2147483647 h 983"/>
              <a:gd name="T6" fmla="*/ 2147483647 w 2222"/>
              <a:gd name="T7" fmla="*/ 2147483647 h 983"/>
              <a:gd name="T8" fmla="*/ 2147483647 w 2222"/>
              <a:gd name="T9" fmla="*/ 2147483647 h 983"/>
              <a:gd name="T10" fmla="*/ 0 60000 65536"/>
              <a:gd name="T11" fmla="*/ 0 60000 65536"/>
              <a:gd name="T12" fmla="*/ 0 60000 65536"/>
              <a:gd name="T13" fmla="*/ 0 60000 65536"/>
              <a:gd name="T14" fmla="*/ 0 60000 65536"/>
              <a:gd name="T15" fmla="*/ 0 w 2222"/>
              <a:gd name="T16" fmla="*/ 0 h 983"/>
              <a:gd name="T17" fmla="*/ 2222 w 2222"/>
              <a:gd name="T18" fmla="*/ 983 h 983"/>
            </a:gdLst>
            <a:ahLst/>
            <a:cxnLst>
              <a:cxn ang="T10">
                <a:pos x="T0" y="T1"/>
              </a:cxn>
              <a:cxn ang="T11">
                <a:pos x="T2" y="T3"/>
              </a:cxn>
              <a:cxn ang="T12">
                <a:pos x="T4" y="T5"/>
              </a:cxn>
              <a:cxn ang="T13">
                <a:pos x="T6" y="T7"/>
              </a:cxn>
              <a:cxn ang="T14">
                <a:pos x="T8" y="T9"/>
              </a:cxn>
            </a:cxnLst>
            <a:rect l="T15" t="T16" r="T17" b="T18"/>
            <a:pathLst>
              <a:path w="2222" h="983">
                <a:moveTo>
                  <a:pt x="0" y="983"/>
                </a:moveTo>
                <a:cubicBezTo>
                  <a:pt x="177" y="745"/>
                  <a:pt x="355" y="507"/>
                  <a:pt x="544" y="348"/>
                </a:cubicBezTo>
                <a:cubicBezTo>
                  <a:pt x="733" y="189"/>
                  <a:pt x="892" y="60"/>
                  <a:pt x="1134" y="30"/>
                </a:cubicBezTo>
                <a:cubicBezTo>
                  <a:pt x="1376" y="0"/>
                  <a:pt x="1815" y="128"/>
                  <a:pt x="1996" y="166"/>
                </a:cubicBezTo>
                <a:cubicBezTo>
                  <a:pt x="2177" y="204"/>
                  <a:pt x="2199" y="230"/>
                  <a:pt x="2222" y="257"/>
                </a:cubicBezTo>
              </a:path>
            </a:pathLst>
          </a:custGeom>
          <a:noFill/>
          <a:ln w="25400">
            <a:solidFill>
              <a:schemeClr val="tx1"/>
            </a:solidFill>
            <a:round/>
            <a:headEnd/>
            <a:tailEnd/>
          </a:ln>
        </p:spPr>
        <p:txBody>
          <a:bodyPr/>
          <a:lstStyle/>
          <a:p>
            <a:endParaRPr lang="cs-CZ"/>
          </a:p>
        </p:txBody>
      </p:sp>
      <p:sp>
        <p:nvSpPr>
          <p:cNvPr id="7" name="Rectangle 9"/>
          <p:cNvSpPr>
            <a:spLocks noChangeArrowheads="1"/>
          </p:cNvSpPr>
          <p:nvPr/>
        </p:nvSpPr>
        <p:spPr bwMode="auto">
          <a:xfrm>
            <a:off x="1476375" y="3716338"/>
            <a:ext cx="142875" cy="1368425"/>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cs-CZ"/>
          </a:p>
        </p:txBody>
      </p:sp>
      <p:sp>
        <p:nvSpPr>
          <p:cNvPr id="8" name="Rectangle 10"/>
          <p:cNvSpPr>
            <a:spLocks noChangeArrowheads="1"/>
          </p:cNvSpPr>
          <p:nvPr/>
        </p:nvSpPr>
        <p:spPr bwMode="auto">
          <a:xfrm>
            <a:off x="1619250" y="3573463"/>
            <a:ext cx="144463" cy="1511300"/>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cs-CZ"/>
          </a:p>
        </p:txBody>
      </p:sp>
      <p:sp>
        <p:nvSpPr>
          <p:cNvPr id="9" name="Rectangle 11"/>
          <p:cNvSpPr>
            <a:spLocks noChangeArrowheads="1"/>
          </p:cNvSpPr>
          <p:nvPr/>
        </p:nvSpPr>
        <p:spPr bwMode="auto">
          <a:xfrm>
            <a:off x="1763713" y="3429000"/>
            <a:ext cx="144462" cy="1655763"/>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cs-CZ"/>
          </a:p>
        </p:txBody>
      </p:sp>
      <p:sp>
        <p:nvSpPr>
          <p:cNvPr id="10" name="Rectangle 12"/>
          <p:cNvSpPr>
            <a:spLocks noChangeArrowheads="1"/>
          </p:cNvSpPr>
          <p:nvPr/>
        </p:nvSpPr>
        <p:spPr bwMode="auto">
          <a:xfrm>
            <a:off x="1908175" y="3284538"/>
            <a:ext cx="142875" cy="1800225"/>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cs-CZ"/>
          </a:p>
        </p:txBody>
      </p:sp>
      <p:sp>
        <p:nvSpPr>
          <p:cNvPr id="13331" name="Line 13"/>
          <p:cNvSpPr>
            <a:spLocks noChangeShapeType="1"/>
          </p:cNvSpPr>
          <p:nvPr/>
        </p:nvSpPr>
        <p:spPr bwMode="auto">
          <a:xfrm flipV="1">
            <a:off x="1476375" y="2276475"/>
            <a:ext cx="0" cy="1368425"/>
          </a:xfrm>
          <a:prstGeom prst="line">
            <a:avLst/>
          </a:prstGeom>
          <a:noFill/>
          <a:ln w="9525">
            <a:solidFill>
              <a:schemeClr val="tx1"/>
            </a:solidFill>
            <a:round/>
            <a:headEnd/>
            <a:tailEnd/>
          </a:ln>
        </p:spPr>
        <p:txBody>
          <a:bodyPr/>
          <a:lstStyle/>
          <a:p>
            <a:endParaRPr lang="cs-CZ"/>
          </a:p>
        </p:txBody>
      </p:sp>
      <p:sp>
        <p:nvSpPr>
          <p:cNvPr id="13332" name="Line 14"/>
          <p:cNvSpPr>
            <a:spLocks noChangeShapeType="1"/>
          </p:cNvSpPr>
          <p:nvPr/>
        </p:nvSpPr>
        <p:spPr bwMode="auto">
          <a:xfrm>
            <a:off x="1692275" y="2420938"/>
            <a:ext cx="2808288" cy="0"/>
          </a:xfrm>
          <a:prstGeom prst="line">
            <a:avLst/>
          </a:prstGeom>
          <a:noFill/>
          <a:ln w="9525">
            <a:solidFill>
              <a:schemeClr val="tx1"/>
            </a:solidFill>
            <a:round/>
            <a:headEnd type="triangle" w="med" len="med"/>
            <a:tailEnd type="triangle" w="med" len="med"/>
          </a:ln>
        </p:spPr>
        <p:txBody>
          <a:bodyPr/>
          <a:lstStyle/>
          <a:p>
            <a:endParaRPr lang="cs-CZ"/>
          </a:p>
        </p:txBody>
      </p:sp>
      <p:sp>
        <p:nvSpPr>
          <p:cNvPr id="13333" name="Text Box 15"/>
          <p:cNvSpPr txBox="1">
            <a:spLocks noChangeArrowheads="1"/>
          </p:cNvSpPr>
          <p:nvPr/>
        </p:nvSpPr>
        <p:spPr bwMode="auto">
          <a:xfrm>
            <a:off x="1958975" y="2081213"/>
            <a:ext cx="2541588" cy="274637"/>
          </a:xfrm>
          <a:prstGeom prst="rect">
            <a:avLst/>
          </a:prstGeom>
          <a:noFill/>
          <a:ln w="9525">
            <a:noFill/>
            <a:miter lim="800000"/>
            <a:headEnd/>
            <a:tailEnd/>
          </a:ln>
        </p:spPr>
        <p:txBody>
          <a:bodyPr>
            <a:spAutoFit/>
          </a:bodyPr>
          <a:lstStyle/>
          <a:p>
            <a:r>
              <a:rPr lang="cs-CZ" sz="1200"/>
              <a:t>Vzorkování analogového signálu</a:t>
            </a:r>
          </a:p>
        </p:txBody>
      </p:sp>
      <p:sp>
        <p:nvSpPr>
          <p:cNvPr id="13334" name="Line 16"/>
          <p:cNvSpPr>
            <a:spLocks noChangeShapeType="1"/>
          </p:cNvSpPr>
          <p:nvPr/>
        </p:nvSpPr>
        <p:spPr bwMode="auto">
          <a:xfrm>
            <a:off x="1476375" y="5084763"/>
            <a:ext cx="0" cy="576262"/>
          </a:xfrm>
          <a:prstGeom prst="line">
            <a:avLst/>
          </a:prstGeom>
          <a:noFill/>
          <a:ln w="9525">
            <a:solidFill>
              <a:schemeClr val="tx1"/>
            </a:solidFill>
            <a:round/>
            <a:headEnd/>
            <a:tailEnd/>
          </a:ln>
        </p:spPr>
        <p:txBody>
          <a:bodyPr/>
          <a:lstStyle/>
          <a:p>
            <a:endParaRPr lang="cs-CZ"/>
          </a:p>
        </p:txBody>
      </p:sp>
      <p:sp>
        <p:nvSpPr>
          <p:cNvPr id="13335" name="Line 17"/>
          <p:cNvSpPr>
            <a:spLocks noChangeShapeType="1"/>
          </p:cNvSpPr>
          <p:nvPr/>
        </p:nvSpPr>
        <p:spPr bwMode="auto">
          <a:xfrm>
            <a:off x="1619250" y="5084763"/>
            <a:ext cx="0" cy="576262"/>
          </a:xfrm>
          <a:prstGeom prst="line">
            <a:avLst/>
          </a:prstGeom>
          <a:noFill/>
          <a:ln w="9525">
            <a:solidFill>
              <a:schemeClr val="tx1"/>
            </a:solidFill>
            <a:round/>
            <a:headEnd/>
            <a:tailEnd/>
          </a:ln>
        </p:spPr>
        <p:txBody>
          <a:bodyPr/>
          <a:lstStyle/>
          <a:p>
            <a:endParaRPr lang="cs-CZ"/>
          </a:p>
        </p:txBody>
      </p:sp>
      <p:sp>
        <p:nvSpPr>
          <p:cNvPr id="13336" name="Line 18"/>
          <p:cNvSpPr>
            <a:spLocks noChangeShapeType="1"/>
          </p:cNvSpPr>
          <p:nvPr/>
        </p:nvSpPr>
        <p:spPr bwMode="auto">
          <a:xfrm>
            <a:off x="1042988" y="5589588"/>
            <a:ext cx="433387" cy="0"/>
          </a:xfrm>
          <a:prstGeom prst="line">
            <a:avLst/>
          </a:prstGeom>
          <a:noFill/>
          <a:ln w="9525">
            <a:solidFill>
              <a:schemeClr val="tx1"/>
            </a:solidFill>
            <a:round/>
            <a:headEnd/>
            <a:tailEnd type="triangle" w="med" len="med"/>
          </a:ln>
        </p:spPr>
        <p:txBody>
          <a:bodyPr/>
          <a:lstStyle/>
          <a:p>
            <a:endParaRPr lang="cs-CZ"/>
          </a:p>
        </p:txBody>
      </p:sp>
      <p:sp>
        <p:nvSpPr>
          <p:cNvPr id="13337" name="Line 19"/>
          <p:cNvSpPr>
            <a:spLocks noChangeShapeType="1"/>
          </p:cNvSpPr>
          <p:nvPr/>
        </p:nvSpPr>
        <p:spPr bwMode="auto">
          <a:xfrm flipH="1">
            <a:off x="1619250" y="5589588"/>
            <a:ext cx="576263" cy="0"/>
          </a:xfrm>
          <a:prstGeom prst="line">
            <a:avLst/>
          </a:prstGeom>
          <a:noFill/>
          <a:ln w="9525">
            <a:solidFill>
              <a:schemeClr val="tx1"/>
            </a:solidFill>
            <a:round/>
            <a:headEnd/>
            <a:tailEnd type="triangle" w="med" len="med"/>
          </a:ln>
        </p:spPr>
        <p:txBody>
          <a:bodyPr/>
          <a:lstStyle/>
          <a:p>
            <a:endParaRPr lang="cs-CZ"/>
          </a:p>
        </p:txBody>
      </p:sp>
      <p:sp>
        <p:nvSpPr>
          <p:cNvPr id="13338" name="Line 20"/>
          <p:cNvSpPr>
            <a:spLocks noChangeShapeType="1"/>
          </p:cNvSpPr>
          <p:nvPr/>
        </p:nvSpPr>
        <p:spPr bwMode="auto">
          <a:xfrm>
            <a:off x="1476375" y="5589588"/>
            <a:ext cx="142875" cy="0"/>
          </a:xfrm>
          <a:prstGeom prst="line">
            <a:avLst/>
          </a:prstGeom>
          <a:noFill/>
          <a:ln w="9525">
            <a:solidFill>
              <a:schemeClr val="tx1"/>
            </a:solidFill>
            <a:round/>
            <a:headEnd/>
            <a:tailEnd/>
          </a:ln>
        </p:spPr>
        <p:txBody>
          <a:bodyPr/>
          <a:lstStyle/>
          <a:p>
            <a:endParaRPr lang="cs-CZ"/>
          </a:p>
        </p:txBody>
      </p:sp>
      <p:sp>
        <p:nvSpPr>
          <p:cNvPr id="13339" name="Text Box 21"/>
          <p:cNvSpPr txBox="1">
            <a:spLocks noChangeArrowheads="1"/>
          </p:cNvSpPr>
          <p:nvPr/>
        </p:nvSpPr>
        <p:spPr bwMode="auto">
          <a:xfrm>
            <a:off x="1692275" y="5300663"/>
            <a:ext cx="1439863" cy="274637"/>
          </a:xfrm>
          <a:prstGeom prst="rect">
            <a:avLst/>
          </a:prstGeom>
          <a:noFill/>
          <a:ln w="9525">
            <a:noFill/>
            <a:miter lim="800000"/>
            <a:headEnd/>
            <a:tailEnd/>
          </a:ln>
        </p:spPr>
        <p:txBody>
          <a:bodyPr>
            <a:spAutoFit/>
          </a:bodyPr>
          <a:lstStyle/>
          <a:p>
            <a:r>
              <a:rPr lang="cs-CZ" sz="1200"/>
              <a:t>125 mikrosekund</a:t>
            </a:r>
          </a:p>
        </p:txBody>
      </p:sp>
      <p:sp>
        <p:nvSpPr>
          <p:cNvPr id="20" name="Rectangle 22"/>
          <p:cNvSpPr>
            <a:spLocks noChangeArrowheads="1"/>
          </p:cNvSpPr>
          <p:nvPr/>
        </p:nvSpPr>
        <p:spPr bwMode="auto">
          <a:xfrm>
            <a:off x="5148263" y="3284538"/>
            <a:ext cx="142875" cy="1800225"/>
          </a:xfrm>
          <a:prstGeom prst="rect">
            <a:avLst/>
          </a:prstGeom>
          <a:ln>
            <a:headEnd/>
            <a:tailEnd/>
          </a:ln>
        </p:spPr>
        <p:style>
          <a:lnRef idx="0">
            <a:schemeClr val="accent1"/>
          </a:lnRef>
          <a:fillRef idx="3">
            <a:schemeClr val="accent1"/>
          </a:fillRef>
          <a:effectRef idx="3">
            <a:schemeClr val="accent1"/>
          </a:effectRef>
          <a:fontRef idx="minor">
            <a:schemeClr val="lt1"/>
          </a:fontRef>
        </p:style>
        <p:txBody>
          <a:bodyPr wrap="none" anchor="ctr"/>
          <a:lstStyle/>
          <a:p>
            <a:pPr>
              <a:defRPr/>
            </a:pPr>
            <a:endParaRPr lang="cs-CZ"/>
          </a:p>
        </p:txBody>
      </p:sp>
      <p:sp>
        <p:nvSpPr>
          <p:cNvPr id="13343" name="Line 23"/>
          <p:cNvSpPr>
            <a:spLocks noChangeShapeType="1"/>
          </p:cNvSpPr>
          <p:nvPr/>
        </p:nvSpPr>
        <p:spPr bwMode="auto">
          <a:xfrm>
            <a:off x="5003800" y="3284538"/>
            <a:ext cx="504825" cy="0"/>
          </a:xfrm>
          <a:prstGeom prst="line">
            <a:avLst/>
          </a:prstGeom>
          <a:noFill/>
          <a:ln w="9525">
            <a:solidFill>
              <a:schemeClr val="tx1"/>
            </a:solidFill>
            <a:round/>
            <a:headEnd/>
            <a:tailEnd/>
          </a:ln>
        </p:spPr>
        <p:txBody>
          <a:bodyPr/>
          <a:lstStyle/>
          <a:p>
            <a:endParaRPr lang="cs-CZ"/>
          </a:p>
        </p:txBody>
      </p:sp>
      <p:sp>
        <p:nvSpPr>
          <p:cNvPr id="13344" name="Line 24"/>
          <p:cNvSpPr>
            <a:spLocks noChangeShapeType="1"/>
          </p:cNvSpPr>
          <p:nvPr/>
        </p:nvSpPr>
        <p:spPr bwMode="auto">
          <a:xfrm>
            <a:off x="5508625" y="2924175"/>
            <a:ext cx="0" cy="2160588"/>
          </a:xfrm>
          <a:prstGeom prst="line">
            <a:avLst/>
          </a:prstGeom>
          <a:noFill/>
          <a:ln w="9525">
            <a:solidFill>
              <a:schemeClr val="tx1"/>
            </a:solidFill>
            <a:round/>
            <a:headEnd/>
            <a:tailEnd/>
          </a:ln>
        </p:spPr>
        <p:txBody>
          <a:bodyPr/>
          <a:lstStyle/>
          <a:p>
            <a:endParaRPr lang="cs-CZ"/>
          </a:p>
        </p:txBody>
      </p:sp>
      <p:sp>
        <p:nvSpPr>
          <p:cNvPr id="13345" name="Line 25"/>
          <p:cNvSpPr>
            <a:spLocks noChangeShapeType="1"/>
          </p:cNvSpPr>
          <p:nvPr/>
        </p:nvSpPr>
        <p:spPr bwMode="auto">
          <a:xfrm>
            <a:off x="5580063" y="3284538"/>
            <a:ext cx="144462" cy="0"/>
          </a:xfrm>
          <a:prstGeom prst="line">
            <a:avLst/>
          </a:prstGeom>
          <a:noFill/>
          <a:ln w="9525">
            <a:solidFill>
              <a:schemeClr val="tx1"/>
            </a:solidFill>
            <a:round/>
            <a:headEnd/>
            <a:tailEnd/>
          </a:ln>
        </p:spPr>
        <p:txBody>
          <a:bodyPr/>
          <a:lstStyle/>
          <a:p>
            <a:endParaRPr lang="cs-CZ"/>
          </a:p>
        </p:txBody>
      </p:sp>
      <p:sp>
        <p:nvSpPr>
          <p:cNvPr id="13346" name="Text Box 26"/>
          <p:cNvSpPr txBox="1">
            <a:spLocks noChangeArrowheads="1"/>
          </p:cNvSpPr>
          <p:nvPr/>
        </p:nvSpPr>
        <p:spPr bwMode="auto">
          <a:xfrm>
            <a:off x="5795963" y="2997200"/>
            <a:ext cx="742950" cy="396875"/>
          </a:xfrm>
          <a:prstGeom prst="rect">
            <a:avLst/>
          </a:prstGeom>
          <a:noFill/>
          <a:ln w="9525">
            <a:noFill/>
            <a:miter lim="800000"/>
            <a:headEnd/>
            <a:tailEnd/>
          </a:ln>
        </p:spPr>
        <p:txBody>
          <a:bodyPr wrap="none">
            <a:spAutoFit/>
          </a:bodyPr>
          <a:lstStyle/>
          <a:p>
            <a:r>
              <a:rPr lang="cs-CZ" sz="1000"/>
              <a:t>01001110</a:t>
            </a:r>
          </a:p>
          <a:p>
            <a:r>
              <a:rPr lang="cs-CZ" sz="1000"/>
              <a:t>01001101</a:t>
            </a:r>
          </a:p>
        </p:txBody>
      </p:sp>
      <p:sp>
        <p:nvSpPr>
          <p:cNvPr id="13347" name="Line 27"/>
          <p:cNvSpPr>
            <a:spLocks noChangeShapeType="1"/>
          </p:cNvSpPr>
          <p:nvPr/>
        </p:nvSpPr>
        <p:spPr bwMode="auto">
          <a:xfrm>
            <a:off x="1979613" y="4076700"/>
            <a:ext cx="3097212" cy="0"/>
          </a:xfrm>
          <a:prstGeom prst="line">
            <a:avLst/>
          </a:prstGeom>
          <a:noFill/>
          <a:ln w="9525">
            <a:solidFill>
              <a:schemeClr val="tx1"/>
            </a:solidFill>
            <a:round/>
            <a:headEnd/>
            <a:tailEnd type="triangle" w="med" len="med"/>
          </a:ln>
        </p:spPr>
        <p:txBody>
          <a:bodyPr/>
          <a:lstStyle/>
          <a:p>
            <a:endParaRPr lang="cs-CZ"/>
          </a:p>
        </p:txBody>
      </p:sp>
      <p:sp>
        <p:nvSpPr>
          <p:cNvPr id="26" name="AutoShape 28"/>
          <p:cNvSpPr>
            <a:spLocks noChangeArrowheads="1"/>
          </p:cNvSpPr>
          <p:nvPr/>
        </p:nvSpPr>
        <p:spPr bwMode="auto">
          <a:xfrm>
            <a:off x="6443663" y="2420938"/>
            <a:ext cx="1800225" cy="647700"/>
          </a:xfrm>
          <a:prstGeom prst="wedgeRoundRectCallout">
            <a:avLst>
              <a:gd name="adj1" fmla="val -47972"/>
              <a:gd name="adj2" fmla="val 8186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defRPr/>
            </a:pPr>
            <a:r>
              <a:rPr lang="cs-CZ" sz="1200" dirty="0"/>
              <a:t>Vyjádření hodnoty vzorku ve formě binárního čísla</a:t>
            </a:r>
          </a:p>
        </p:txBody>
      </p:sp>
      <p:sp>
        <p:nvSpPr>
          <p:cNvPr id="13349" name="Line 29"/>
          <p:cNvSpPr>
            <a:spLocks noChangeShapeType="1"/>
          </p:cNvSpPr>
          <p:nvPr/>
        </p:nvSpPr>
        <p:spPr bwMode="auto">
          <a:xfrm>
            <a:off x="5003800" y="5300663"/>
            <a:ext cx="863600" cy="0"/>
          </a:xfrm>
          <a:prstGeom prst="line">
            <a:avLst/>
          </a:prstGeom>
          <a:noFill/>
          <a:ln w="9525">
            <a:solidFill>
              <a:schemeClr val="tx1"/>
            </a:solidFill>
            <a:round/>
            <a:headEnd/>
            <a:tailEnd type="triangle" w="med" len="med"/>
          </a:ln>
        </p:spPr>
        <p:txBody>
          <a:bodyPr/>
          <a:lstStyle/>
          <a:p>
            <a:endParaRPr lang="cs-CZ"/>
          </a:p>
        </p:txBody>
      </p:sp>
      <p:sp>
        <p:nvSpPr>
          <p:cNvPr id="13350" name="Text Box 30"/>
          <p:cNvSpPr txBox="1">
            <a:spLocks noChangeArrowheads="1"/>
          </p:cNvSpPr>
          <p:nvPr/>
        </p:nvSpPr>
        <p:spPr bwMode="auto">
          <a:xfrm>
            <a:off x="5148263" y="5300663"/>
            <a:ext cx="539750" cy="366712"/>
          </a:xfrm>
          <a:prstGeom prst="rect">
            <a:avLst/>
          </a:prstGeom>
          <a:noFill/>
          <a:ln w="9525">
            <a:noFill/>
            <a:miter lim="800000"/>
            <a:headEnd/>
            <a:tailEnd/>
          </a:ln>
        </p:spPr>
        <p:txBody>
          <a:bodyPr wrap="none">
            <a:spAutoFit/>
          </a:bodyPr>
          <a:lstStyle/>
          <a:p>
            <a:r>
              <a:rPr lang="cs-CZ"/>
              <a:t>čas</a:t>
            </a:r>
          </a:p>
        </p:txBody>
      </p:sp>
      <p:sp>
        <p:nvSpPr>
          <p:cNvPr id="13351" name="Text Box 31"/>
          <p:cNvSpPr txBox="1">
            <a:spLocks noChangeArrowheads="1"/>
          </p:cNvSpPr>
          <p:nvPr/>
        </p:nvSpPr>
        <p:spPr bwMode="auto">
          <a:xfrm rot="-5400000">
            <a:off x="-161131" y="2832894"/>
            <a:ext cx="1911350" cy="366712"/>
          </a:xfrm>
          <a:prstGeom prst="rect">
            <a:avLst/>
          </a:prstGeom>
          <a:noFill/>
          <a:ln w="9525">
            <a:noFill/>
            <a:miter lim="800000"/>
            <a:headEnd/>
            <a:tailEnd/>
          </a:ln>
        </p:spPr>
        <p:txBody>
          <a:bodyPr wrap="none">
            <a:spAutoFit/>
          </a:bodyPr>
          <a:lstStyle/>
          <a:p>
            <a:r>
              <a:rPr lang="cs-CZ"/>
              <a:t>Analogový signál</a:t>
            </a:r>
          </a:p>
        </p:txBody>
      </p:sp>
      <p:sp>
        <p:nvSpPr>
          <p:cNvPr id="13352" name="Text Box 32"/>
          <p:cNvSpPr txBox="1">
            <a:spLocks noChangeArrowheads="1"/>
          </p:cNvSpPr>
          <p:nvPr/>
        </p:nvSpPr>
        <p:spPr bwMode="auto">
          <a:xfrm>
            <a:off x="5992813" y="3643313"/>
            <a:ext cx="2682875" cy="2110373"/>
          </a:xfrm>
          <a:prstGeom prst="rect">
            <a:avLst/>
          </a:prstGeom>
          <a:noFill/>
          <a:ln w="9525">
            <a:noFill/>
            <a:miter lim="800000"/>
            <a:headEnd/>
            <a:tailEnd/>
          </a:ln>
        </p:spPr>
        <p:txBody>
          <a:bodyPr wrap="square">
            <a:spAutoFit/>
          </a:bodyPr>
          <a:lstStyle/>
          <a:p>
            <a:r>
              <a:rPr lang="cs-CZ" sz="1600" dirty="0"/>
              <a:t>Analogový signál je nejprve „vyvzorkován“ (jsou sejmuty vzorky jeho okamžité hodnoty a tyto vzorky jsou „změřeny“ ) - jejich amplituda je vyjádřena jako binární číslo.</a:t>
            </a:r>
          </a:p>
        </p:txBody>
      </p:sp>
      <p:sp>
        <p:nvSpPr>
          <p:cNvPr id="32" name="TextovéPole 31"/>
          <p:cNvSpPr txBox="1"/>
          <p:nvPr/>
        </p:nvSpPr>
        <p:spPr>
          <a:xfrm>
            <a:off x="604684" y="5619137"/>
            <a:ext cx="6887496" cy="733663"/>
          </a:xfrm>
          <a:prstGeom prst="rightArrow">
            <a:avLst>
              <a:gd name="adj1" fmla="val 50000"/>
              <a:gd name="adj2" fmla="val 68092"/>
            </a:avLst>
          </a:prstGeom>
        </p:spPr>
        <p:style>
          <a:lnRef idx="0">
            <a:schemeClr val="accent4"/>
          </a:lnRef>
          <a:fillRef idx="3">
            <a:schemeClr val="accent4"/>
          </a:fillRef>
          <a:effectRef idx="3">
            <a:schemeClr val="accent4"/>
          </a:effectRef>
          <a:fontRef idx="minor">
            <a:schemeClr val="lt1"/>
          </a:fontRef>
        </p:style>
        <p:txBody>
          <a:bodyPr>
            <a:spAutoFit/>
          </a:bodyPr>
          <a:lstStyle/>
          <a:p>
            <a:pPr>
              <a:defRPr/>
            </a:pPr>
            <a:r>
              <a:rPr lang="cs-CZ" dirty="0"/>
              <a:t>Podle počtu bitů lze docílit určitého počtu úrovní jednotlivých pulsů</a:t>
            </a:r>
          </a:p>
        </p:txBody>
      </p:sp>
      <p:sp>
        <p:nvSpPr>
          <p:cNvPr id="33" name="TextovéPole 32"/>
          <p:cNvSpPr txBox="1"/>
          <p:nvPr/>
        </p:nvSpPr>
        <p:spPr>
          <a:xfrm>
            <a:off x="7669213" y="5751513"/>
            <a:ext cx="938212" cy="461962"/>
          </a:xfrm>
          <a:prstGeom prst="rect">
            <a:avLst/>
          </a:prstGeom>
        </p:spPr>
        <p:style>
          <a:lnRef idx="1">
            <a:schemeClr val="accent3"/>
          </a:lnRef>
          <a:fillRef idx="2">
            <a:schemeClr val="accent3"/>
          </a:fillRef>
          <a:effectRef idx="1">
            <a:schemeClr val="accent3"/>
          </a:effectRef>
          <a:fontRef idx="minor">
            <a:schemeClr val="dk1"/>
          </a:fontRef>
        </p:style>
        <p:txBody>
          <a:bodyPr wrap="none">
            <a:spAutoFit/>
          </a:bodyPr>
          <a:lstStyle/>
          <a:p>
            <a:pPr>
              <a:defRPr/>
            </a:pPr>
            <a:r>
              <a:rPr lang="cs-CZ" sz="2400" dirty="0"/>
              <a:t>N = 2</a:t>
            </a:r>
            <a:r>
              <a:rPr lang="cs-CZ" sz="2400" baseline="30000" dirty="0"/>
              <a:t>n</a:t>
            </a:r>
            <a:endParaRPr lang="cs-CZ" sz="2400" dirty="0"/>
          </a:p>
        </p:txBody>
      </p:sp>
      <p:sp>
        <p:nvSpPr>
          <p:cNvPr id="13357" name="TextovéPole 33"/>
          <p:cNvSpPr txBox="1">
            <a:spLocks noChangeArrowheads="1"/>
          </p:cNvSpPr>
          <p:nvPr/>
        </p:nvSpPr>
        <p:spPr bwMode="auto">
          <a:xfrm>
            <a:off x="1017588" y="6238875"/>
            <a:ext cx="5643562" cy="368300"/>
          </a:xfrm>
          <a:prstGeom prst="rect">
            <a:avLst/>
          </a:prstGeom>
          <a:noFill/>
          <a:ln w="9525">
            <a:noFill/>
            <a:miter lim="800000"/>
            <a:headEnd/>
            <a:tailEnd/>
          </a:ln>
        </p:spPr>
        <p:txBody>
          <a:bodyPr wrap="none">
            <a:spAutoFit/>
          </a:bodyPr>
          <a:lstStyle/>
          <a:p>
            <a:r>
              <a:rPr lang="cs-CZ"/>
              <a:t>N … počet úrovní	n … počet bitů   »   pro n = 8 je N = 256</a:t>
            </a:r>
          </a:p>
        </p:txBody>
      </p:sp>
      <p:sp>
        <p:nvSpPr>
          <p:cNvPr id="35" name="Šipka doleva 34"/>
          <p:cNvSpPr/>
          <p:nvPr/>
        </p:nvSpPr>
        <p:spPr>
          <a:xfrm>
            <a:off x="2051050" y="3213100"/>
            <a:ext cx="2952750" cy="647700"/>
          </a:xfrm>
          <a:prstGeom prst="leftArrow">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cs-CZ" dirty="0"/>
              <a:t>Po použití A/D převodníku</a:t>
            </a:r>
          </a:p>
        </p:txBody>
      </p:sp>
      <p:sp>
        <p:nvSpPr>
          <p:cNvPr id="36" name="TextovéPole 35"/>
          <p:cNvSpPr txBox="1"/>
          <p:nvPr/>
        </p:nvSpPr>
        <p:spPr>
          <a:xfrm>
            <a:off x="1042988" y="1341438"/>
            <a:ext cx="5400675" cy="646112"/>
          </a:xfrm>
          <a:prstGeom prst="rect">
            <a:avLst/>
          </a:prstGeom>
        </p:spPr>
        <p:style>
          <a:lnRef idx="1">
            <a:schemeClr val="accent2"/>
          </a:lnRef>
          <a:fillRef idx="2">
            <a:schemeClr val="accent2"/>
          </a:fillRef>
          <a:effectRef idx="1">
            <a:schemeClr val="accent2"/>
          </a:effectRef>
          <a:fontRef idx="minor">
            <a:schemeClr val="dk1"/>
          </a:fontRef>
        </p:style>
        <p:txBody>
          <a:bodyPr>
            <a:spAutoFit/>
          </a:bodyPr>
          <a:lstStyle/>
          <a:p>
            <a:pPr>
              <a:defRPr/>
            </a:pPr>
            <a:r>
              <a:rPr lang="cs-CZ" dirty="0"/>
              <a:t>Vzorkovací frekvence by měla být alespoň dvojnásobná oproti frekvenci zaznamenaného signálu</a:t>
            </a:r>
          </a:p>
        </p:txBody>
      </p:sp>
      <p:graphicFrame>
        <p:nvGraphicFramePr>
          <p:cNvPr id="37" name="Diagram 36"/>
          <p:cNvGraphicFramePr/>
          <p:nvPr/>
        </p:nvGraphicFramePr>
        <p:xfrm>
          <a:off x="6372200" y="1052736"/>
          <a:ext cx="2508448" cy="1224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361" name="Obdélník 37"/>
          <p:cNvSpPr>
            <a:spLocks noChangeArrowheads="1"/>
          </p:cNvSpPr>
          <p:nvPr/>
        </p:nvSpPr>
        <p:spPr bwMode="auto">
          <a:xfrm>
            <a:off x="6372225" y="2133600"/>
            <a:ext cx="2562225" cy="260350"/>
          </a:xfrm>
          <a:prstGeom prst="rect">
            <a:avLst/>
          </a:prstGeom>
          <a:noFill/>
          <a:ln w="9525">
            <a:noFill/>
            <a:miter lim="800000"/>
            <a:headEnd/>
            <a:tailEnd/>
          </a:ln>
        </p:spPr>
        <p:txBody>
          <a:bodyPr wrap="none">
            <a:spAutoFit/>
          </a:bodyPr>
          <a:lstStyle/>
          <a:p>
            <a:r>
              <a:rPr lang="cs-CZ" sz="1100"/>
              <a:t> 44100 · 16 · 2 · 60 : 8 = 10 584 000 byte</a:t>
            </a:r>
          </a:p>
        </p:txBody>
      </p:sp>
      <p:sp>
        <p:nvSpPr>
          <p:cNvPr id="39" name="Šipka doprava 38"/>
          <p:cNvSpPr/>
          <p:nvPr/>
        </p:nvSpPr>
        <p:spPr>
          <a:xfrm>
            <a:off x="4572000" y="2060575"/>
            <a:ext cx="1871663" cy="431800"/>
          </a:xfrm>
          <a:prstGeom prst="rightArrow">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cs-CZ" sz="1400" dirty="0"/>
              <a:t>1 minuta záznamu</a:t>
            </a:r>
          </a:p>
        </p:txBody>
      </p:sp>
      <p:sp>
        <p:nvSpPr>
          <p:cNvPr id="40" name="Obdélník 39"/>
          <p:cNvSpPr/>
          <p:nvPr/>
        </p:nvSpPr>
        <p:spPr>
          <a:xfrm>
            <a:off x="436098" y="5683348"/>
            <a:ext cx="8384345" cy="9847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Kolikrát větší musí být vzorkovací frekvence oproti frekvenci signálu?</a:t>
            </a:r>
          </a:p>
          <a:p>
            <a:pPr marL="342900" indent="-342900">
              <a:buFont typeface="+mj-lt"/>
              <a:buAutoNum type="arabicPeriod"/>
            </a:pPr>
            <a:r>
              <a:rPr lang="cs-CZ" dirty="0" smtClean="0"/>
              <a:t>Kolik pulsů lze popsat 8 bitovým číslem?</a:t>
            </a:r>
          </a:p>
          <a:p>
            <a:pPr marL="342900" indent="-342900">
              <a:buFont typeface="+mj-lt"/>
              <a:buAutoNum type="arabicPeriod"/>
            </a:pPr>
            <a:r>
              <a:rPr lang="cs-CZ" dirty="0" smtClean="0"/>
              <a:t>Šířka pulsu 125 mikrosekund odpovídá modulaci telefonního hovoru nebo audio CD?</a:t>
            </a:r>
            <a:endParaRPr lang="cs-CZ" dirty="0"/>
          </a:p>
        </p:txBody>
      </p:sp>
      <p:sp>
        <p:nvSpPr>
          <p:cNvPr id="41" name="Tlačítko akce: Dopředu nebo Další 40">
            <a:hlinkClick r:id="" action="ppaction://hlinkshowjump?jump=nextslide" highlightClick="1"/>
          </p:cNvPr>
          <p:cNvSpPr/>
          <p:nvPr/>
        </p:nvSpPr>
        <p:spPr>
          <a:xfrm>
            <a:off x="8060788" y="211016"/>
            <a:ext cx="633046" cy="534572"/>
          </a:xfrm>
          <a:prstGeom prst="actionButtonForwardNex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52" grpId="0"/>
      <p:bldP spid="36" grpId="0" animBg="1"/>
      <p:bldP spid="4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70950"/>
          </a:xfrm>
          <a:solidFill>
            <a:srgbClr val="FFC000"/>
          </a:solidFill>
        </p:spPr>
        <p:txBody>
          <a:bodyPr/>
          <a:lstStyle/>
          <a:p>
            <a:r>
              <a:rPr lang="cs-CZ" sz="2800" dirty="0" smtClean="0"/>
              <a:t>Ukázka pracovního listu</a:t>
            </a:r>
            <a:endParaRPr lang="cs-CZ" sz="2800" dirty="0"/>
          </a:p>
        </p:txBody>
      </p:sp>
      <p:pic>
        <p:nvPicPr>
          <p:cNvPr id="3" name="Obrázek 2" descr="TEST RZ šíření signálu 1.JPG"/>
          <p:cNvPicPr>
            <a:picLocks noChangeAspect="1"/>
          </p:cNvPicPr>
          <p:nvPr/>
        </p:nvPicPr>
        <p:blipFill>
          <a:blip r:embed="rId2" cstate="print">
            <a:lum contrast="10000"/>
          </a:blip>
          <a:stretch>
            <a:fillRect/>
          </a:stretch>
        </p:blipFill>
        <p:spPr>
          <a:xfrm>
            <a:off x="442106" y="732985"/>
            <a:ext cx="8205871" cy="5766288"/>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9085"/>
          </a:xfrm>
          <a:solidFill>
            <a:srgbClr val="FFC000"/>
          </a:solidFill>
        </p:spPr>
        <p:txBody>
          <a:bodyPr/>
          <a:lstStyle/>
          <a:p>
            <a:r>
              <a:rPr lang="cs-CZ" sz="2800" dirty="0" smtClean="0"/>
              <a:t>Ukázka pracovního listu 2</a:t>
            </a:r>
            <a:endParaRPr lang="cs-CZ" sz="2800" dirty="0"/>
          </a:p>
        </p:txBody>
      </p:sp>
      <p:pic>
        <p:nvPicPr>
          <p:cNvPr id="3" name="Obrázek 2" descr="TEST RZ šíření signálu 2.JPG"/>
          <p:cNvPicPr>
            <a:picLocks noChangeAspect="1"/>
          </p:cNvPicPr>
          <p:nvPr/>
        </p:nvPicPr>
        <p:blipFill>
          <a:blip r:embed="rId2" cstate="print">
            <a:lum contrast="10000"/>
          </a:blip>
          <a:stretch>
            <a:fillRect/>
          </a:stretch>
        </p:blipFill>
        <p:spPr>
          <a:xfrm>
            <a:off x="481085" y="785812"/>
            <a:ext cx="8198681" cy="5730816"/>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a:xfrm>
            <a:off x="3347864" y="6309320"/>
            <a:ext cx="2895600" cy="328464"/>
          </a:xfrm>
        </p:spPr>
        <p:txBody>
          <a:bodyPr/>
          <a:lstStyle/>
          <a:p>
            <a:pPr algn="ctr">
              <a:defRPr/>
            </a:pPr>
            <a:r>
              <a:rPr lang="cs-CZ" dirty="0">
                <a:solidFill>
                  <a:schemeClr val="bg2">
                    <a:lumMod val="25000"/>
                  </a:schemeClr>
                </a:solidFill>
              </a:rPr>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14</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20482" name="Picture 2"/>
          <p:cNvPicPr>
            <a:picLocks noChangeAspect="1" noChangeArrowheads="1"/>
          </p:cNvPicPr>
          <p:nvPr/>
        </p:nvPicPr>
        <p:blipFill>
          <a:blip r:embed="rId2" cstate="print"/>
          <a:srcRect/>
          <a:stretch>
            <a:fillRect/>
          </a:stretch>
        </p:blipFill>
        <p:spPr bwMode="auto">
          <a:xfrm>
            <a:off x="1475656" y="1412776"/>
            <a:ext cx="6613608" cy="3960000"/>
          </a:xfrm>
          <a:prstGeom prst="rect">
            <a:avLst/>
          </a:prstGeom>
          <a:ln>
            <a:noFill/>
          </a:ln>
          <a:effectLst>
            <a:softEdge rad="112500"/>
          </a:effectLst>
        </p:spPr>
      </p:pic>
    </p:spTree>
  </p:cSld>
  <p:clrMapOvr>
    <a:masterClrMapping/>
  </p:clrMapOvr>
  <p:transition>
    <p:wedg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1449</TotalTime>
  <Words>1650</Words>
  <Application>Microsoft Office PowerPoint</Application>
  <PresentationFormat>Předvádění na obrazovce (4:3)</PresentationFormat>
  <Paragraphs>284</Paragraphs>
  <Slides>14</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14</vt:i4>
      </vt:variant>
    </vt:vector>
  </HeadingPairs>
  <TitlesOfParts>
    <vt:vector size="16" baseType="lpstr">
      <vt:lpstr>Motiv sady Office</vt:lpstr>
      <vt:lpstr>CorelDRAW</vt:lpstr>
      <vt:lpstr>Snímek 1</vt:lpstr>
      <vt:lpstr>Vyzařování elektromagnetického pole</vt:lpstr>
      <vt:lpstr>Šíření elektromagnetických vln prostorem</vt:lpstr>
      <vt:lpstr>Rozdělení elektromagnetických vln (zkrácená verze)</vt:lpstr>
      <vt:lpstr>Přenos signálu, přenosová cesta</vt:lpstr>
      <vt:lpstr>Vysokofrekvenční vedení</vt:lpstr>
      <vt:lpstr>Metalická vedení</vt:lpstr>
      <vt:lpstr>Optická vlákna</vt:lpstr>
      <vt:lpstr>Modulování signálu</vt:lpstr>
      <vt:lpstr>Modulace signálu, přenos informace</vt:lpstr>
      <vt:lpstr>Pulsně kódovaná modulace - PCM</vt:lpstr>
      <vt:lpstr>Ukázka pracovního listu</vt:lpstr>
      <vt:lpstr>Ukázka pracovního listu 2</vt:lpstr>
      <vt:lpstr>Konec prezentace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Vznik a šíření elektromagnetických vln</dc:title>
  <dc:creator>Opatrný</dc:creator>
  <cp:lastModifiedBy>Opatrný</cp:lastModifiedBy>
  <cp:revision>71</cp:revision>
  <dcterms:created xsi:type="dcterms:W3CDTF">2011-05-03T09:43:51Z</dcterms:created>
  <dcterms:modified xsi:type="dcterms:W3CDTF">2013-05-10T11:10:04Z</dcterms:modified>
</cp:coreProperties>
</file>