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65" r:id="rId3"/>
    <p:sldId id="256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="0" dirty="0" smtClean="0">
              <a:solidFill>
                <a:schemeClr val="tx1"/>
              </a:solidFill>
            </a:rPr>
            <a:t>NÁZEV:</a:t>
          </a:r>
          <a:r>
            <a:rPr lang="cs-CZ" sz="2000" b="0" baseline="0" dirty="0" smtClean="0">
              <a:solidFill>
                <a:schemeClr val="tx1"/>
              </a:solidFill>
            </a:rPr>
            <a:t> </a:t>
          </a:r>
          <a:r>
            <a:rPr lang="cs-CZ" sz="1600" b="0" baseline="0" dirty="0" smtClean="0">
              <a:solidFill>
                <a:schemeClr val="tx1"/>
              </a:solidFill>
            </a:rPr>
            <a:t>VY_42_INOVACE_01_CISLO A POCETNI OPERACE_13</a:t>
          </a:r>
          <a:endParaRPr lang="cs-CZ" sz="16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100" dirty="0" smtClean="0"/>
            <a:t>Základní škola, Uherský Ostroh, okres Uherské Hradiště, příspěvková organizace</a:t>
          </a:r>
          <a:endParaRPr lang="cs-CZ" sz="11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2000" dirty="0" smtClean="0">
              <a:solidFill>
                <a:schemeClr val="tx1"/>
              </a:solidFill>
            </a:rPr>
            <a:t>Mgr. Andrea </a:t>
          </a:r>
          <a:r>
            <a:rPr lang="cs-CZ" sz="2000" dirty="0" err="1" smtClean="0">
              <a:solidFill>
                <a:schemeClr val="tx1"/>
              </a:solidFill>
            </a:rPr>
            <a:t>Kunovjánková</a:t>
          </a:r>
          <a:endParaRPr lang="cs-CZ" sz="2000" dirty="0">
            <a:solidFill>
              <a:schemeClr val="tx1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1"/>
              </a:solidFill>
            </a:rPr>
            <a:t>TÉMA: M – 1.B – Sčítání v oboru čísel do 9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CZ.1.07/1.4.00/21.1616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1177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0A7C758-F8D8-4100-8D23-730E66E4CD11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ED6D101-AD1D-455D-83F4-A66E8C1660BE}" type="presOf" srcId="{D8197B8C-B260-4A16-BDF4-0947B075E274}" destId="{5A5FFA88-C948-4069-8E93-59FA12366E83}" srcOrd="1" destOrd="0" presId="urn:microsoft.com/office/officeart/2005/8/layout/target3"/>
    <dgm:cxn modelId="{83BFFDEB-E620-4D73-BC31-6F2DF2144045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AB5F1D79-D90E-48D3-A796-7E8CC8D90EE6}" type="presOf" srcId="{D8197B8C-B260-4A16-BDF4-0947B075E274}" destId="{25B08C86-7E15-44DC-BE7F-FFB55DD49D12}" srcOrd="0" destOrd="0" presId="urn:microsoft.com/office/officeart/2005/8/layout/target3"/>
    <dgm:cxn modelId="{AFC8C8BC-FA3B-4B10-896F-D02E55D53278}" type="presOf" srcId="{757F3AB3-0718-4624-B441-E567A8F0AB56}" destId="{333A1088-737F-45CB-B68E-254E46348037}" srcOrd="0" destOrd="0" presId="urn:microsoft.com/office/officeart/2005/8/layout/target3"/>
    <dgm:cxn modelId="{2F76B9D5-5206-4BF8-AB44-639EB4B6A8B5}" type="presOf" srcId="{D1B46980-6531-4606-95E6-44980827E919}" destId="{2BE915AB-18AA-4053-B92C-3BFC9ED204BB}" srcOrd="1" destOrd="0" presId="urn:microsoft.com/office/officeart/2005/8/layout/target3"/>
    <dgm:cxn modelId="{7636A684-E108-4022-A76E-D8E5AB9D2148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8924C4B-D12B-44BE-A97A-8E88B6891FBC}" type="presOf" srcId="{D1D4F407-5343-4D3F-B5B9-D407B03CAEB4}" destId="{D005CE8C-CC26-4C3E-AC11-E15060ECD759}" srcOrd="0" destOrd="0" presId="urn:microsoft.com/office/officeart/2005/8/layout/target3"/>
    <dgm:cxn modelId="{E7DBDF7D-B4DF-47B0-8740-947D7F153855}" type="presOf" srcId="{4C35D32F-0EAB-4CD7-82EE-45574DC2A586}" destId="{890E4F0B-2866-4A3F-A3C7-2A14B1797930}" srcOrd="1" destOrd="0" presId="urn:microsoft.com/office/officeart/2005/8/layout/target3"/>
    <dgm:cxn modelId="{D0996F3C-00A2-46CD-812E-21B130D97574}" type="presOf" srcId="{D1D4F407-5343-4D3F-B5B9-D407B03CAEB4}" destId="{AED2198E-93D5-4001-81B4-73124B309672}" srcOrd="1" destOrd="0" presId="urn:microsoft.com/office/officeart/2005/8/layout/target3"/>
    <dgm:cxn modelId="{57708F24-8C96-405F-ADBE-6E6E288343D2}" type="presOf" srcId="{B651F6E3-6281-48DB-9319-2AEAFDAE7572}" destId="{619D679B-A015-4ECF-8348-D1034C574F40}" srcOrd="0" destOrd="0" presId="urn:microsoft.com/office/officeart/2005/8/layout/target3"/>
    <dgm:cxn modelId="{F52707BB-80A0-44D0-9461-3DFC8894491E}" type="presParOf" srcId="{333A1088-737F-45CB-B68E-254E46348037}" destId="{F5ABB229-8D3B-4694-996A-96F23CF14429}" srcOrd="0" destOrd="0" presId="urn:microsoft.com/office/officeart/2005/8/layout/target3"/>
    <dgm:cxn modelId="{0973AC13-66A8-4F76-97EB-DBFE89F7BC7D}" type="presParOf" srcId="{333A1088-737F-45CB-B68E-254E46348037}" destId="{F41139FD-01EE-4571-8B17-4FB00FC51163}" srcOrd="1" destOrd="0" presId="urn:microsoft.com/office/officeart/2005/8/layout/target3"/>
    <dgm:cxn modelId="{28192B76-84E2-497A-8082-1E3AEB321F15}" type="presParOf" srcId="{333A1088-737F-45CB-B68E-254E46348037}" destId="{D005CE8C-CC26-4C3E-AC11-E15060ECD759}" srcOrd="2" destOrd="0" presId="urn:microsoft.com/office/officeart/2005/8/layout/target3"/>
    <dgm:cxn modelId="{DD42F79F-4E8B-42F8-B05B-F9640601E490}" type="presParOf" srcId="{333A1088-737F-45CB-B68E-254E46348037}" destId="{2C702D82-9B77-49B7-9568-BB8EB47C3372}" srcOrd="3" destOrd="0" presId="urn:microsoft.com/office/officeart/2005/8/layout/target3"/>
    <dgm:cxn modelId="{E9C23E8E-96D9-43EE-9B10-61438D8C387A}" type="presParOf" srcId="{333A1088-737F-45CB-B68E-254E46348037}" destId="{A52A0455-90FF-4808-ABD0-F02540D31D5A}" srcOrd="4" destOrd="0" presId="urn:microsoft.com/office/officeart/2005/8/layout/target3"/>
    <dgm:cxn modelId="{CE3C2C18-B9A2-44FF-99FF-E8B0A3396C40}" type="presParOf" srcId="{333A1088-737F-45CB-B68E-254E46348037}" destId="{6140AFEC-043D-4C43-A2F9-D0F5331DF3A3}" srcOrd="5" destOrd="0" presId="urn:microsoft.com/office/officeart/2005/8/layout/target3"/>
    <dgm:cxn modelId="{C9B62065-CC1F-4C40-8CB4-D759378B4536}" type="presParOf" srcId="{333A1088-737F-45CB-B68E-254E46348037}" destId="{9358AC05-5D7D-4327-9F80-1AD486AEA664}" srcOrd="6" destOrd="0" presId="urn:microsoft.com/office/officeart/2005/8/layout/target3"/>
    <dgm:cxn modelId="{AEF1A557-AC2B-412B-9BD6-7F32450D67A4}" type="presParOf" srcId="{333A1088-737F-45CB-B68E-254E46348037}" destId="{313FC574-E1CD-4FB4-B054-0B805CE0447D}" srcOrd="7" destOrd="0" presId="urn:microsoft.com/office/officeart/2005/8/layout/target3"/>
    <dgm:cxn modelId="{8647D2B9-DCC1-441A-B31A-F3F88B196F69}" type="presParOf" srcId="{333A1088-737F-45CB-B68E-254E46348037}" destId="{619D679B-A015-4ECF-8348-D1034C574F40}" srcOrd="8" destOrd="0" presId="urn:microsoft.com/office/officeart/2005/8/layout/target3"/>
    <dgm:cxn modelId="{51689DF2-297B-49C2-A5BB-ABFA75417659}" type="presParOf" srcId="{333A1088-737F-45CB-B68E-254E46348037}" destId="{322283A8-4A27-4CDA-BAE3-F381106A9174}" srcOrd="9" destOrd="0" presId="urn:microsoft.com/office/officeart/2005/8/layout/target3"/>
    <dgm:cxn modelId="{FE4EE8C2-0AA9-4850-BFC4-247F83E9F1F8}" type="presParOf" srcId="{333A1088-737F-45CB-B68E-254E46348037}" destId="{FFC9F71D-1B4F-4AD9-A4A6-86ADEFC8AF5C}" srcOrd="10" destOrd="0" presId="urn:microsoft.com/office/officeart/2005/8/layout/target3"/>
    <dgm:cxn modelId="{0BEA355D-DF0B-4B1C-AD59-B47CAD8DB53B}" type="presParOf" srcId="{333A1088-737F-45CB-B68E-254E46348037}" destId="{25B08C86-7E15-44DC-BE7F-FFB55DD49D12}" srcOrd="11" destOrd="0" presId="urn:microsoft.com/office/officeart/2005/8/layout/target3"/>
    <dgm:cxn modelId="{292BFCEC-692A-4647-A59F-F88567F08864}" type="presParOf" srcId="{333A1088-737F-45CB-B68E-254E46348037}" destId="{76644BE8-9D7C-4C09-B250-3D10AF48CBB7}" srcOrd="12" destOrd="0" presId="urn:microsoft.com/office/officeart/2005/8/layout/target3"/>
    <dgm:cxn modelId="{69928A66-4643-4D4E-96ED-19011B6F5AC3}" type="presParOf" srcId="{333A1088-737F-45CB-B68E-254E46348037}" destId="{EE85B701-7295-41C0-BA7A-34D3756A2AE6}" srcOrd="13" destOrd="0" presId="urn:microsoft.com/office/officeart/2005/8/layout/target3"/>
    <dgm:cxn modelId="{8543E8A3-8EC5-4DE3-A983-6CEE060CAA23}" type="presParOf" srcId="{333A1088-737F-45CB-B68E-254E46348037}" destId="{8BEBB6EC-1DAA-4CAC-8A25-BC0FCBD5DBD5}" srcOrd="14" destOrd="0" presId="urn:microsoft.com/office/officeart/2005/8/layout/target3"/>
    <dgm:cxn modelId="{44612388-BC5F-4B87-9C98-5D82FBED1FB5}" type="presParOf" srcId="{333A1088-737F-45CB-B68E-254E46348037}" destId="{AED2198E-93D5-4001-81B4-73124B309672}" srcOrd="15" destOrd="0" presId="urn:microsoft.com/office/officeart/2005/8/layout/target3"/>
    <dgm:cxn modelId="{C3421A91-134D-483C-A89B-DF23227D82CB}" type="presParOf" srcId="{333A1088-737F-45CB-B68E-254E46348037}" destId="{2BE915AB-18AA-4053-B92C-3BFC9ED204BB}" srcOrd="16" destOrd="0" presId="urn:microsoft.com/office/officeart/2005/8/layout/target3"/>
    <dgm:cxn modelId="{6F330F8B-92AC-4053-98D4-9124D1441986}" type="presParOf" srcId="{333A1088-737F-45CB-B68E-254E46348037}" destId="{6BB5E863-4638-4E1D-BFDE-399D028AC4ED}" srcOrd="17" destOrd="0" presId="urn:microsoft.com/office/officeart/2005/8/layout/target3"/>
    <dgm:cxn modelId="{5C4026EE-2A25-4103-BE6C-D27074952AB4}" type="presParOf" srcId="{333A1088-737F-45CB-B68E-254E46348037}" destId="{5A5FFA88-C948-4069-8E93-59FA12366E83}" srcOrd="18" destOrd="0" presId="urn:microsoft.com/office/officeart/2005/8/layout/target3"/>
    <dgm:cxn modelId="{6A95E7BF-278F-4446-80CE-40F109F9C63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100" kern="1200" dirty="0" smtClean="0"/>
            <a:t>Základní škola, Uherský Ostroh, okres Uherské Hradiště, příspěvková organizace</a:t>
          </a:r>
          <a:endParaRPr lang="cs-CZ" sz="11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2000" kern="1200" dirty="0" smtClean="0">
              <a:solidFill>
                <a:schemeClr val="tx1"/>
              </a:solidFill>
            </a:rPr>
            <a:t>Mgr. Andrea </a:t>
          </a:r>
          <a:r>
            <a:rPr lang="cs-CZ" sz="2000" kern="1200" dirty="0" err="1" smtClean="0">
              <a:solidFill>
                <a:schemeClr val="tx1"/>
              </a:solidFill>
            </a:rPr>
            <a:t>Kunovjánková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>
              <a:solidFill>
                <a:schemeClr val="tx1"/>
              </a:solidFill>
            </a:rPr>
            <a:t>NÁZEV:</a:t>
          </a:r>
          <a:r>
            <a:rPr lang="cs-CZ" sz="2000" b="0" kern="1200" baseline="0" dirty="0" smtClean="0">
              <a:solidFill>
                <a:schemeClr val="tx1"/>
              </a:solidFill>
            </a:rPr>
            <a:t> </a:t>
          </a:r>
          <a:r>
            <a:rPr lang="cs-CZ" sz="1600" b="0" kern="1200" baseline="0" dirty="0" smtClean="0">
              <a:solidFill>
                <a:schemeClr val="tx1"/>
              </a:solidFill>
            </a:rPr>
            <a:t>VY_42_INOVACE_01_CISLO A POCETNI OPERACE_13</a:t>
          </a:r>
          <a:endParaRPr lang="cs-CZ" sz="1600" b="0" kern="1200" dirty="0">
            <a:solidFill>
              <a:schemeClr val="tx1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1"/>
              </a:solidFill>
            </a:rPr>
            <a:t>TÉMA: M – 1.B – Sčítání v oboru čísel do 9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8000"/>
                <a:shade val="25000"/>
                <a:satMod val="250000"/>
              </a:schemeClr>
            </a:gs>
            <a:gs pos="68000">
              <a:schemeClr val="accent1">
                <a:hueOff val="0"/>
                <a:satOff val="0"/>
                <a:lumOff val="0"/>
                <a:alphaOff val="0"/>
                <a:tint val="86000"/>
                <a:satMod val="11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>
          <a:noFill/>
        </a:ln>
        <a:effectLst>
          <a:outerShdw blurRad="57150" dist="38100" dir="5400000" algn="ctr" rotWithShape="0">
            <a:schemeClr val="accent1"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  <a:scene3d>
          <a:camera prst="orthographicFront" fov="0">
            <a:rot lat="0" lon="0" rev="0"/>
          </a:camera>
          <a:lightRig rig="glow" dir="tl">
            <a:rot lat="0" lon="0" rev="900000"/>
          </a:lightRig>
        </a:scene3d>
        <a:sp3d prstMaterial="powder">
          <a:bevelT w="25400" h="381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7150" dist="38100" dir="5400000" algn="ctr" rotWithShape="0">
            <a:schemeClr val="lt1">
              <a:alpha val="90000"/>
              <a:hueOff val="0"/>
              <a:satOff val="0"/>
              <a:lumOff val="0"/>
              <a:alphaOff val="0"/>
              <a:shade val="9000"/>
              <a:satMod val="105000"/>
              <a:alpha val="48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CZ.1.07/1.4.00/21.1616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40FE84-488C-4F41-9E5D-5BCC83B8890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203852-F5AC-41E6-98F1-03EA9F6C92C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2203852-F5AC-41E6-98F1-03EA9F6C92C7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50E8636-8A90-4641-BE25-140FDD0F2C31}" type="datetimeFigureOut">
              <a:rPr lang="cs-CZ" smtClean="0"/>
              <a:pPr/>
              <a:t>5.1.2012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486C181-CE37-4782-B0C7-A4285979547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88137032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>
              <a:defRPr/>
            </a:pPr>
            <a:r>
              <a:rPr lang="cs-CZ" sz="4400" dirty="0" smtClean="0">
                <a:solidFill>
                  <a:schemeClr val="accent1"/>
                </a:solidFill>
              </a:rPr>
              <a:t>Anotace</a:t>
            </a:r>
            <a:endParaRPr lang="cs-CZ" sz="440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solidFill>
                <a:schemeClr val="accent1"/>
              </a:solidFill>
              <a:effectLst/>
            </a:endParaRPr>
          </a:p>
        </p:txBody>
      </p:sp>
      <p:sp>
        <p:nvSpPr>
          <p:cNvPr id="9219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eaLnBrk="1" hangingPunct="1"/>
            <a:r>
              <a:rPr lang="cs-CZ" sz="2800" dirty="0" smtClean="0"/>
              <a:t>určeno pro žáky 1.tříd</a:t>
            </a:r>
          </a:p>
          <a:p>
            <a:pPr eaLnBrk="1" hangingPunct="1"/>
            <a:r>
              <a:rPr lang="cs-CZ" sz="2800" dirty="0" smtClean="0"/>
              <a:t>je použit PowerPoint</a:t>
            </a:r>
          </a:p>
          <a:p>
            <a:pPr eaLnBrk="1" hangingPunct="1"/>
            <a:r>
              <a:rPr lang="cs-CZ" sz="2800" dirty="0" smtClean="0"/>
              <a:t>je určeno pro interaktivní tabuli</a:t>
            </a:r>
          </a:p>
          <a:p>
            <a:r>
              <a:rPr lang="cs-CZ" sz="2800" dirty="0" smtClean="0"/>
              <a:t>je zařazeno v procvičovací části matematiky</a:t>
            </a:r>
          </a:p>
          <a:p>
            <a:pPr lvl="0"/>
            <a:r>
              <a:rPr lang="cs-CZ" sz="2800" dirty="0" smtClean="0"/>
              <a:t>leden</a:t>
            </a:r>
          </a:p>
          <a:p>
            <a:pPr lvl="0"/>
            <a:r>
              <a:rPr lang="cs-CZ" sz="2800" dirty="0" smtClean="0"/>
              <a:t>děti práce bavila, s radostí a fantazií vymýšlely různá zadání</a:t>
            </a:r>
          </a:p>
          <a:p>
            <a:r>
              <a:rPr lang="cs-CZ" sz="2800" dirty="0" smtClean="0"/>
              <a:t>propojení matematiky a českého jazyka (čtení)</a:t>
            </a:r>
          </a:p>
          <a:p>
            <a:r>
              <a:rPr lang="cs-CZ" sz="2800" dirty="0" smtClean="0"/>
              <a:t>je možné vytisknout jako pracovní listy</a:t>
            </a:r>
          </a:p>
          <a:p>
            <a:pPr lvl="0">
              <a:buNone/>
            </a:pPr>
            <a:endParaRPr lang="cs-CZ" sz="2800" dirty="0" smtClean="0"/>
          </a:p>
          <a:p>
            <a:pPr eaLnBrk="1" hangingPunct="1"/>
            <a:endParaRPr lang="cs-CZ" dirty="0" smtClean="0"/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Sčítání v oboru čísel do 9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Slovní úlohy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00702"/>
            <a:ext cx="8183880" cy="10515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Děti si přečtou zadání, vymyslí otázku, znázorní, vypočítají a řeknou odpověď.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staví …</a:t>
            </a:r>
            <a:endParaRPr lang="cs-CZ" dirty="0"/>
          </a:p>
        </p:txBody>
      </p:sp>
      <p:pic>
        <p:nvPicPr>
          <p:cNvPr id="2050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3240" y="785794"/>
            <a:ext cx="955435" cy="1159372"/>
          </a:xfrm>
          <a:prstGeom prst="rect">
            <a:avLst/>
          </a:prstGeom>
          <a:noFill/>
        </p:spPr>
      </p:pic>
      <p:pic>
        <p:nvPicPr>
          <p:cNvPr id="5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43306" y="1857364"/>
            <a:ext cx="955435" cy="1159372"/>
          </a:xfrm>
          <a:prstGeom prst="rect">
            <a:avLst/>
          </a:prstGeom>
          <a:noFill/>
        </p:spPr>
      </p:pic>
      <p:pic>
        <p:nvPicPr>
          <p:cNvPr id="6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4876" y="1857364"/>
            <a:ext cx="955435" cy="1159372"/>
          </a:xfrm>
          <a:prstGeom prst="rect">
            <a:avLst/>
          </a:prstGeom>
          <a:noFill/>
        </p:spPr>
      </p:pic>
      <p:pic>
        <p:nvPicPr>
          <p:cNvPr id="7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14942" y="714356"/>
            <a:ext cx="955435" cy="1159372"/>
          </a:xfrm>
          <a:prstGeom prst="rect">
            <a:avLst/>
          </a:prstGeom>
          <a:noFill/>
        </p:spPr>
      </p:pic>
      <p:pic>
        <p:nvPicPr>
          <p:cNvPr id="8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43372" y="714356"/>
            <a:ext cx="955435" cy="1159372"/>
          </a:xfrm>
          <a:prstGeom prst="rect">
            <a:avLst/>
          </a:prstGeom>
          <a:noFill/>
        </p:spPr>
      </p:pic>
      <p:pic>
        <p:nvPicPr>
          <p:cNvPr id="9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29454" y="2214554"/>
            <a:ext cx="571504" cy="693491"/>
          </a:xfrm>
          <a:prstGeom prst="rect">
            <a:avLst/>
          </a:prstGeom>
          <a:noFill/>
        </p:spPr>
      </p:pic>
      <p:pic>
        <p:nvPicPr>
          <p:cNvPr id="10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58082" y="1571612"/>
            <a:ext cx="571504" cy="693491"/>
          </a:xfrm>
          <a:prstGeom prst="rect">
            <a:avLst/>
          </a:prstGeom>
          <a:noFill/>
        </p:spPr>
      </p:pic>
      <p:pic>
        <p:nvPicPr>
          <p:cNvPr id="11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1285860"/>
            <a:ext cx="571504" cy="693491"/>
          </a:xfrm>
          <a:prstGeom prst="rect">
            <a:avLst/>
          </a:prstGeom>
          <a:noFill/>
        </p:spPr>
      </p:pic>
      <p:pic>
        <p:nvPicPr>
          <p:cNvPr id="12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1928802"/>
            <a:ext cx="571504" cy="693491"/>
          </a:xfrm>
          <a:prstGeom prst="rect">
            <a:avLst/>
          </a:prstGeom>
          <a:noFill/>
        </p:spPr>
      </p:pic>
      <p:cxnSp>
        <p:nvCxnSpPr>
          <p:cNvPr id="14" name="Přímá spojovací čára 13"/>
          <p:cNvCxnSpPr/>
          <p:nvPr/>
        </p:nvCxnSpPr>
        <p:spPr>
          <a:xfrm flipV="1">
            <a:off x="642910" y="435769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42910" y="5214950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42910" y="400050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485776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00702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Řešení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staví …</a:t>
            </a:r>
            <a:endParaRPr lang="cs-CZ" dirty="0"/>
          </a:p>
        </p:txBody>
      </p:sp>
      <p:pic>
        <p:nvPicPr>
          <p:cNvPr id="2050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785794"/>
            <a:ext cx="955435" cy="1159372"/>
          </a:xfrm>
          <a:prstGeom prst="rect">
            <a:avLst/>
          </a:prstGeom>
          <a:noFill/>
        </p:spPr>
      </p:pic>
      <p:pic>
        <p:nvPicPr>
          <p:cNvPr id="5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1857364"/>
            <a:ext cx="955435" cy="1159372"/>
          </a:xfrm>
          <a:prstGeom prst="rect">
            <a:avLst/>
          </a:prstGeom>
          <a:noFill/>
        </p:spPr>
      </p:pic>
      <p:pic>
        <p:nvPicPr>
          <p:cNvPr id="6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857364"/>
            <a:ext cx="955435" cy="1159372"/>
          </a:xfrm>
          <a:prstGeom prst="rect">
            <a:avLst/>
          </a:prstGeom>
          <a:noFill/>
        </p:spPr>
      </p:pic>
      <p:pic>
        <p:nvPicPr>
          <p:cNvPr id="7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14942" y="714356"/>
            <a:ext cx="955435" cy="1159372"/>
          </a:xfrm>
          <a:prstGeom prst="rect">
            <a:avLst/>
          </a:prstGeom>
          <a:noFill/>
        </p:spPr>
      </p:pic>
      <p:pic>
        <p:nvPicPr>
          <p:cNvPr id="8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714356"/>
            <a:ext cx="955435" cy="1159372"/>
          </a:xfrm>
          <a:prstGeom prst="rect">
            <a:avLst/>
          </a:prstGeom>
          <a:noFill/>
        </p:spPr>
      </p:pic>
      <p:pic>
        <p:nvPicPr>
          <p:cNvPr id="9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29454" y="2214554"/>
            <a:ext cx="571504" cy="693491"/>
          </a:xfrm>
          <a:prstGeom prst="rect">
            <a:avLst/>
          </a:prstGeom>
          <a:noFill/>
        </p:spPr>
      </p:pic>
      <p:pic>
        <p:nvPicPr>
          <p:cNvPr id="10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58082" y="1571612"/>
            <a:ext cx="571504" cy="693491"/>
          </a:xfrm>
          <a:prstGeom prst="rect">
            <a:avLst/>
          </a:prstGeom>
          <a:noFill/>
        </p:spPr>
      </p:pic>
      <p:pic>
        <p:nvPicPr>
          <p:cNvPr id="11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1285860"/>
            <a:ext cx="571504" cy="693491"/>
          </a:xfrm>
          <a:prstGeom prst="rect">
            <a:avLst/>
          </a:prstGeom>
          <a:noFill/>
        </p:spPr>
      </p:pic>
      <p:pic>
        <p:nvPicPr>
          <p:cNvPr id="12" name="Picture 2" descr="C:\Documents and Settings\ZŠ\Local Settings\Temporary Internet Files\Content.IE5\YE345P0G\MC90023861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286512" y="1928802"/>
            <a:ext cx="571504" cy="693491"/>
          </a:xfrm>
          <a:prstGeom prst="rect">
            <a:avLst/>
          </a:prstGeom>
          <a:noFill/>
        </p:spPr>
      </p:pic>
      <p:cxnSp>
        <p:nvCxnSpPr>
          <p:cNvPr id="14" name="Přímá spojovací čára 13"/>
          <p:cNvCxnSpPr/>
          <p:nvPr/>
        </p:nvCxnSpPr>
        <p:spPr>
          <a:xfrm flipV="1">
            <a:off x="642910" y="435769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42910" y="5214950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42910" y="400050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485776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2143108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643174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143240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643306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143372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643438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143504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5643570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143636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071670" y="4714884"/>
            <a:ext cx="371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5 + 4 = 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5500702"/>
            <a:ext cx="8183880" cy="10515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Stejně pokračujeme další slovní úlohou. Otázka, znázornění, výpočet, odpověď.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kopci roste …</a:t>
            </a:r>
            <a:endParaRPr lang="cs-CZ" dirty="0"/>
          </a:p>
        </p:txBody>
      </p:sp>
      <p:pic>
        <p:nvPicPr>
          <p:cNvPr id="1027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1857364"/>
            <a:ext cx="683696" cy="1181291"/>
          </a:xfrm>
          <a:prstGeom prst="rect">
            <a:avLst/>
          </a:prstGeom>
          <a:noFill/>
        </p:spPr>
      </p:pic>
      <p:pic>
        <p:nvPicPr>
          <p:cNvPr id="6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00496" y="857232"/>
            <a:ext cx="683696" cy="1181291"/>
          </a:xfrm>
          <a:prstGeom prst="rect">
            <a:avLst/>
          </a:prstGeom>
          <a:noFill/>
        </p:spPr>
      </p:pic>
      <p:pic>
        <p:nvPicPr>
          <p:cNvPr id="7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857364"/>
            <a:ext cx="683696" cy="1181291"/>
          </a:xfrm>
          <a:prstGeom prst="rect">
            <a:avLst/>
          </a:prstGeom>
          <a:noFill/>
        </p:spPr>
      </p:pic>
      <p:pic>
        <p:nvPicPr>
          <p:cNvPr id="8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857232"/>
            <a:ext cx="683696" cy="1181291"/>
          </a:xfrm>
          <a:prstGeom prst="rect">
            <a:avLst/>
          </a:prstGeom>
          <a:noFill/>
        </p:spPr>
      </p:pic>
      <p:pic>
        <p:nvPicPr>
          <p:cNvPr id="9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1857364"/>
            <a:ext cx="683696" cy="1181291"/>
          </a:xfrm>
          <a:prstGeom prst="rect">
            <a:avLst/>
          </a:prstGeom>
          <a:noFill/>
        </p:spPr>
      </p:pic>
      <p:pic>
        <p:nvPicPr>
          <p:cNvPr id="10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8" y="857232"/>
            <a:ext cx="683696" cy="1181291"/>
          </a:xfrm>
          <a:prstGeom prst="rect">
            <a:avLst/>
          </a:prstGeom>
          <a:noFill/>
        </p:spPr>
      </p:pic>
      <p:pic>
        <p:nvPicPr>
          <p:cNvPr id="1028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786578" y="1214422"/>
            <a:ext cx="453087" cy="2000264"/>
          </a:xfrm>
          <a:prstGeom prst="rect">
            <a:avLst/>
          </a:prstGeom>
          <a:noFill/>
        </p:spPr>
      </p:pic>
      <p:pic>
        <p:nvPicPr>
          <p:cNvPr id="14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86644" y="714356"/>
            <a:ext cx="453087" cy="2000264"/>
          </a:xfrm>
          <a:prstGeom prst="rect">
            <a:avLst/>
          </a:prstGeom>
          <a:noFill/>
        </p:spPr>
      </p:pic>
      <p:pic>
        <p:nvPicPr>
          <p:cNvPr id="15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86710" y="1000108"/>
            <a:ext cx="453087" cy="2000264"/>
          </a:xfrm>
          <a:prstGeom prst="rect">
            <a:avLst/>
          </a:prstGeom>
          <a:noFill/>
        </p:spPr>
      </p:pic>
      <p:cxnSp>
        <p:nvCxnSpPr>
          <p:cNvPr id="17" name="Přímá spojovací čára 16"/>
          <p:cNvCxnSpPr/>
          <p:nvPr/>
        </p:nvCxnSpPr>
        <p:spPr>
          <a:xfrm>
            <a:off x="642910" y="4357694"/>
            <a:ext cx="792961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42910" y="5214950"/>
            <a:ext cx="79296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42910" y="400050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910" y="4857760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517232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Řešení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 kopci roste …</a:t>
            </a:r>
            <a:endParaRPr lang="cs-CZ" dirty="0"/>
          </a:p>
        </p:txBody>
      </p:sp>
      <p:pic>
        <p:nvPicPr>
          <p:cNvPr id="1027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868" y="1857364"/>
            <a:ext cx="683696" cy="1181291"/>
          </a:xfrm>
          <a:prstGeom prst="rect">
            <a:avLst/>
          </a:prstGeom>
          <a:noFill/>
        </p:spPr>
      </p:pic>
      <p:pic>
        <p:nvPicPr>
          <p:cNvPr id="6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00496" y="857232"/>
            <a:ext cx="683696" cy="1181291"/>
          </a:xfrm>
          <a:prstGeom prst="rect">
            <a:avLst/>
          </a:prstGeom>
          <a:noFill/>
        </p:spPr>
      </p:pic>
      <p:pic>
        <p:nvPicPr>
          <p:cNvPr id="7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9124" y="1857364"/>
            <a:ext cx="683696" cy="1181291"/>
          </a:xfrm>
          <a:prstGeom prst="rect">
            <a:avLst/>
          </a:prstGeom>
          <a:noFill/>
        </p:spPr>
      </p:pic>
      <p:pic>
        <p:nvPicPr>
          <p:cNvPr id="8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57752" y="857232"/>
            <a:ext cx="683696" cy="1181291"/>
          </a:xfrm>
          <a:prstGeom prst="rect">
            <a:avLst/>
          </a:prstGeom>
          <a:noFill/>
        </p:spPr>
      </p:pic>
      <p:pic>
        <p:nvPicPr>
          <p:cNvPr id="9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57818" y="1857364"/>
            <a:ext cx="683696" cy="1181291"/>
          </a:xfrm>
          <a:prstGeom prst="rect">
            <a:avLst/>
          </a:prstGeom>
          <a:noFill/>
        </p:spPr>
      </p:pic>
      <p:pic>
        <p:nvPicPr>
          <p:cNvPr id="10" name="Picture 3" descr="C:\Documents and Settings\ZŠ\Local Settings\Temporary Internet Files\Content.IE5\2YJKNLEF\MC90035134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15008" y="857232"/>
            <a:ext cx="683696" cy="1181291"/>
          </a:xfrm>
          <a:prstGeom prst="rect">
            <a:avLst/>
          </a:prstGeom>
          <a:noFill/>
        </p:spPr>
      </p:pic>
      <p:pic>
        <p:nvPicPr>
          <p:cNvPr id="1028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1214422"/>
            <a:ext cx="453087" cy="2000264"/>
          </a:xfrm>
          <a:prstGeom prst="rect">
            <a:avLst/>
          </a:prstGeom>
          <a:noFill/>
        </p:spPr>
      </p:pic>
      <p:pic>
        <p:nvPicPr>
          <p:cNvPr id="14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6644" y="714356"/>
            <a:ext cx="453087" cy="2000264"/>
          </a:xfrm>
          <a:prstGeom prst="rect">
            <a:avLst/>
          </a:prstGeom>
          <a:noFill/>
        </p:spPr>
      </p:pic>
      <p:pic>
        <p:nvPicPr>
          <p:cNvPr id="15" name="Picture 4" descr="C:\Documents and Settings\ZŠ\Local Settings\Temporary Internet Files\Content.IE5\J14G9LMB\MC90003012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786710" y="1000108"/>
            <a:ext cx="453087" cy="2000264"/>
          </a:xfrm>
          <a:prstGeom prst="rect">
            <a:avLst/>
          </a:prstGeom>
          <a:noFill/>
        </p:spPr>
      </p:pic>
      <p:cxnSp>
        <p:nvCxnSpPr>
          <p:cNvPr id="17" name="Přímá spojovací čára 16"/>
          <p:cNvCxnSpPr/>
          <p:nvPr/>
        </p:nvCxnSpPr>
        <p:spPr>
          <a:xfrm>
            <a:off x="642910" y="4357694"/>
            <a:ext cx="7929618" cy="7143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čára 19"/>
          <p:cNvCxnSpPr/>
          <p:nvPr/>
        </p:nvCxnSpPr>
        <p:spPr>
          <a:xfrm>
            <a:off x="642910" y="5214950"/>
            <a:ext cx="7929618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>
            <a:off x="642910" y="4000504"/>
            <a:ext cx="278608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42910" y="4857760"/>
            <a:ext cx="235745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18" name="Vývojový diagram: spojka 17"/>
          <p:cNvSpPr/>
          <p:nvPr/>
        </p:nvSpPr>
        <p:spPr>
          <a:xfrm>
            <a:off x="2143108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Vývojový diagram: spojka 18"/>
          <p:cNvSpPr/>
          <p:nvPr/>
        </p:nvSpPr>
        <p:spPr>
          <a:xfrm>
            <a:off x="2643174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4143372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4643438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3143240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3643306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5143504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Vývojový diagram: spojka 27"/>
          <p:cNvSpPr/>
          <p:nvPr/>
        </p:nvSpPr>
        <p:spPr>
          <a:xfrm>
            <a:off x="5643570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Vývojový diagram: spojka 28"/>
          <p:cNvSpPr/>
          <p:nvPr/>
        </p:nvSpPr>
        <p:spPr>
          <a:xfrm>
            <a:off x="6143636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2071670" y="4714884"/>
            <a:ext cx="37862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smtClean="0">
                <a:latin typeface="Arial" pitchFamily="34" charset="0"/>
                <a:cs typeface="Arial" pitchFamily="34" charset="0"/>
              </a:rPr>
              <a:t>6 + 3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= 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00702"/>
            <a:ext cx="8183880" cy="1051560"/>
          </a:xfrm>
        </p:spPr>
        <p:txBody>
          <a:bodyPr>
            <a:normAutofit/>
          </a:bodyPr>
          <a:lstStyle/>
          <a:p>
            <a:r>
              <a:rPr lang="cs-CZ" sz="2000" dirty="0" smtClean="0"/>
              <a:t>Stejně pokračujeme další slovní úlohou. Otázka, znázornění, výpočet, odpověď. 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dostaly do sešitu…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642910" y="435769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42910" y="5214950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42910" y="400050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485776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29" name="Veselý obličej 28"/>
          <p:cNvSpPr/>
          <p:nvPr/>
        </p:nvSpPr>
        <p:spPr>
          <a:xfrm>
            <a:off x="2428860" y="2214554"/>
            <a:ext cx="642942" cy="785818"/>
          </a:xfrm>
          <a:prstGeom prst="smileyFac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86116" y="2214554"/>
            <a:ext cx="642942" cy="78581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2857488" y="1357298"/>
            <a:ext cx="642942" cy="78581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4572000" y="1428736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4572000" y="2285992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5357818" y="2285992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5357818" y="1428736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6715140" y="2214554"/>
            <a:ext cx="642942" cy="785818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6715140" y="1357298"/>
            <a:ext cx="642942" cy="785818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5500702"/>
            <a:ext cx="8183880" cy="105156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chemeClr val="accent1"/>
                </a:solidFill>
              </a:rPr>
              <a:t>Řešení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Děti dostaly do sešitu…</a:t>
            </a:r>
            <a:endParaRPr lang="cs-CZ" dirty="0"/>
          </a:p>
        </p:txBody>
      </p:sp>
      <p:cxnSp>
        <p:nvCxnSpPr>
          <p:cNvPr id="14" name="Přímá spojovací čára 13"/>
          <p:cNvCxnSpPr/>
          <p:nvPr/>
        </p:nvCxnSpPr>
        <p:spPr>
          <a:xfrm flipV="1">
            <a:off x="642910" y="4357694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642910" y="5214950"/>
            <a:ext cx="7786742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642910" y="4000504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Znázorni: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42910" y="4857760"/>
            <a:ext cx="20717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Vypočítej:</a:t>
            </a:r>
            <a:endParaRPr lang="cs-CZ" dirty="0"/>
          </a:p>
        </p:txBody>
      </p:sp>
      <p:sp>
        <p:nvSpPr>
          <p:cNvPr id="17" name="Vývojový diagram: spojka 16"/>
          <p:cNvSpPr/>
          <p:nvPr/>
        </p:nvSpPr>
        <p:spPr>
          <a:xfrm>
            <a:off x="2143108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Vývojový diagram: spojka 17"/>
          <p:cNvSpPr/>
          <p:nvPr/>
        </p:nvSpPr>
        <p:spPr>
          <a:xfrm>
            <a:off x="2643174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Vývojový diagram: spojka 20"/>
          <p:cNvSpPr/>
          <p:nvPr/>
        </p:nvSpPr>
        <p:spPr>
          <a:xfrm>
            <a:off x="3143240" y="3857628"/>
            <a:ext cx="432000" cy="432000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Vývojový diagram: spojka 21"/>
          <p:cNvSpPr/>
          <p:nvPr/>
        </p:nvSpPr>
        <p:spPr>
          <a:xfrm>
            <a:off x="3643306" y="3857628"/>
            <a:ext cx="432000" cy="4320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Vývojový diagram: spojka 22"/>
          <p:cNvSpPr/>
          <p:nvPr/>
        </p:nvSpPr>
        <p:spPr>
          <a:xfrm>
            <a:off x="4143372" y="3857628"/>
            <a:ext cx="432000" cy="432000"/>
          </a:xfrm>
          <a:prstGeom prst="flowChartConnector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Vývojový diagram: spojka 23"/>
          <p:cNvSpPr/>
          <p:nvPr/>
        </p:nvSpPr>
        <p:spPr>
          <a:xfrm>
            <a:off x="4643438" y="3857628"/>
            <a:ext cx="432000" cy="4320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Vývojový diagram: spojka 24"/>
          <p:cNvSpPr/>
          <p:nvPr/>
        </p:nvSpPr>
        <p:spPr>
          <a:xfrm>
            <a:off x="5143504" y="3857628"/>
            <a:ext cx="432000" cy="432000"/>
          </a:xfrm>
          <a:prstGeom prst="flowChartConnector">
            <a:avLst/>
          </a:prstGeom>
          <a:solidFill>
            <a:schemeClr val="tx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Vývojový diagram: spojka 25"/>
          <p:cNvSpPr/>
          <p:nvPr/>
        </p:nvSpPr>
        <p:spPr>
          <a:xfrm>
            <a:off x="5643570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Vývojový diagram: spojka 26"/>
          <p:cNvSpPr/>
          <p:nvPr/>
        </p:nvSpPr>
        <p:spPr>
          <a:xfrm>
            <a:off x="6143636" y="3857628"/>
            <a:ext cx="432000" cy="432000"/>
          </a:xfrm>
          <a:prstGeom prst="flowChartConnector">
            <a:avLst/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>
            <a:off x="2071670" y="4714884"/>
            <a:ext cx="371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Arial" pitchFamily="34" charset="0"/>
                <a:cs typeface="Arial" pitchFamily="34" charset="0"/>
              </a:rPr>
              <a:t>3 + 4 + 2 = 9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Veselý obličej 28"/>
          <p:cNvSpPr/>
          <p:nvPr/>
        </p:nvSpPr>
        <p:spPr>
          <a:xfrm>
            <a:off x="2428860" y="2214554"/>
            <a:ext cx="642942" cy="785818"/>
          </a:xfrm>
          <a:prstGeom prst="smileyFace">
            <a:avLst/>
          </a:prstGeom>
          <a:solidFill>
            <a:schemeClr val="accent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Veselý obličej 29"/>
          <p:cNvSpPr/>
          <p:nvPr/>
        </p:nvSpPr>
        <p:spPr>
          <a:xfrm>
            <a:off x="3286116" y="2214554"/>
            <a:ext cx="642942" cy="78581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Veselý obličej 30"/>
          <p:cNvSpPr/>
          <p:nvPr/>
        </p:nvSpPr>
        <p:spPr>
          <a:xfrm>
            <a:off x="2857488" y="1357298"/>
            <a:ext cx="642942" cy="785818"/>
          </a:xfrm>
          <a:prstGeom prst="smileyFac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Veselý obličej 31"/>
          <p:cNvSpPr/>
          <p:nvPr/>
        </p:nvSpPr>
        <p:spPr>
          <a:xfrm>
            <a:off x="4572000" y="1428736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Veselý obličej 32"/>
          <p:cNvSpPr/>
          <p:nvPr/>
        </p:nvSpPr>
        <p:spPr>
          <a:xfrm>
            <a:off x="4572000" y="2285992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Veselý obličej 33"/>
          <p:cNvSpPr/>
          <p:nvPr/>
        </p:nvSpPr>
        <p:spPr>
          <a:xfrm>
            <a:off x="5357818" y="2285992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Veselý obličej 34"/>
          <p:cNvSpPr/>
          <p:nvPr/>
        </p:nvSpPr>
        <p:spPr>
          <a:xfrm>
            <a:off x="5357818" y="1428736"/>
            <a:ext cx="642942" cy="785818"/>
          </a:xfrm>
          <a:prstGeom prst="smileyFace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Veselý obličej 35"/>
          <p:cNvSpPr/>
          <p:nvPr/>
        </p:nvSpPr>
        <p:spPr>
          <a:xfrm>
            <a:off x="6715140" y="2214554"/>
            <a:ext cx="642942" cy="785818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Veselý obličej 36"/>
          <p:cNvSpPr/>
          <p:nvPr/>
        </p:nvSpPr>
        <p:spPr>
          <a:xfrm>
            <a:off x="6715140" y="1357298"/>
            <a:ext cx="642942" cy="785818"/>
          </a:xfrm>
          <a:prstGeom prst="smileyFace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dissolve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dirty="0" smtClean="0">
                <a:solidFill>
                  <a:schemeClr val="accent1"/>
                </a:solidFill>
              </a:rPr>
              <a:t>Zdroje</a:t>
            </a:r>
            <a:endParaRPr lang="cs-CZ" sz="4400" dirty="0">
              <a:solidFill>
                <a:schemeClr val="accent1"/>
              </a:solidFill>
            </a:endParaRPr>
          </a:p>
        </p:txBody>
      </p:sp>
      <p:sp>
        <p:nvSpPr>
          <p:cNvPr id="13315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eaLnBrk="1" hangingPunct="1"/>
            <a:endParaRPr lang="cs-CZ" dirty="0" smtClean="0"/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Ilustrace: www.office.</a:t>
            </a:r>
            <a:r>
              <a:rPr lang="cs-CZ" dirty="0" err="1" smtClean="0"/>
              <a:t>microsoft.com</a:t>
            </a:r>
            <a:endParaRPr lang="cs-CZ" dirty="0" smtClean="0"/>
          </a:p>
          <a:p>
            <a:pPr eaLnBrk="1" hangingPunct="1"/>
            <a:r>
              <a:rPr lang="cs-CZ" dirty="0" smtClean="0"/>
              <a:t>Text:  vlastní autorské dílo</a:t>
            </a:r>
          </a:p>
          <a:p>
            <a:pPr eaLnBrk="1" hangingPunct="1"/>
            <a:endParaRPr lang="cs-CZ" sz="3200" dirty="0" smtClean="0"/>
          </a:p>
          <a:p>
            <a:pPr eaLnBrk="1" hangingPunct="1">
              <a:buNone/>
            </a:pPr>
            <a:endParaRPr lang="cs-CZ" sz="3200" dirty="0" smtClean="0"/>
          </a:p>
          <a:p>
            <a:pPr eaLnBrk="1" hangingPunct="1"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71</TotalTime>
  <Words>218</Words>
  <Application>Microsoft Office PowerPoint</Application>
  <PresentationFormat>Předvádění na obrazovce (4:3)</PresentationFormat>
  <Paragraphs>52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Aspekt</vt:lpstr>
      <vt:lpstr>Snímek 1</vt:lpstr>
      <vt:lpstr>Anotace</vt:lpstr>
      <vt:lpstr>Sčítání v oboru čísel do 9</vt:lpstr>
      <vt:lpstr>Děti si přečtou zadání, vymyslí otázku, znázorní, vypočítají a řeknou odpověď.</vt:lpstr>
      <vt:lpstr>Řešení</vt:lpstr>
      <vt:lpstr>Stejně pokračujeme další slovní úlohou. Otázka, znázornění, výpočet, odpověď. </vt:lpstr>
      <vt:lpstr>Řešení</vt:lpstr>
      <vt:lpstr>Stejně pokračujeme další slovní úlohou. Otázka, znázornění, výpočet, odpověď. </vt:lpstr>
      <vt:lpstr>Řešení</vt:lpstr>
      <vt:lpstr>Zdroje</vt:lpstr>
    </vt:vector>
  </TitlesOfParts>
  <Company>ZŠ Uh.Ostroh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ZŠ Uh.Ostroh</dc:creator>
  <cp:lastModifiedBy>Tatínek a maminka</cp:lastModifiedBy>
  <cp:revision>11</cp:revision>
  <dcterms:created xsi:type="dcterms:W3CDTF">2011-12-16T13:00:02Z</dcterms:created>
  <dcterms:modified xsi:type="dcterms:W3CDTF">2012-01-05T17:34:30Z</dcterms:modified>
</cp:coreProperties>
</file>