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21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333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8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074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853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657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09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663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598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44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438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6147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8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49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0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1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152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6153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155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5AF0E7E-A187-4C7A-9714-A2FD0B66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</p:spTree>
    <p:extLst>
      <p:ext uri="{BB962C8B-B14F-4D97-AF65-F5344CB8AC3E}">
        <p14:creationId xmlns:p14="http://schemas.microsoft.com/office/powerpoint/2010/main" val="28843163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688EEB-CF64-401C-8DB3-4D72269008E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068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F8327B-554D-4AB9-AC6F-8D4796ADE00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44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4D425-3CDA-4CEF-A52D-FCB45221B3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125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B1F861-060E-4346-B18A-902A836B50F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1011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438B0-E539-4351-B010-F5C27786A1A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5873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EBB7FF-ACE0-42E7-9B5C-08C510152EE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899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C04320-862D-4118-8F6C-E1D382B04D5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859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1D1306-71B3-40BF-B16B-D7625882E65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1136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F90CC8-566C-4024-905A-57254562BE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1251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87A838-AF0B-4271-862E-B5032A92798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36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1E0B8-9074-4588-B7D4-7FE26AE826F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65BA0-BBB9-4DE4-BEA5-5BC81AAD92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51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5123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4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5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6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861BA0B-B326-4FB9-B1D9-6AF050FC4C37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val="1493276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0128128"/>
              </p:ext>
            </p:extLst>
          </p:nvPr>
        </p:nvGraphicFramePr>
        <p:xfrm>
          <a:off x="1085850" y="514350"/>
          <a:ext cx="6848475" cy="6057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70086" imgH="9770156" progId="Word.Document.8">
                  <p:embed/>
                </p:oleObj>
              </mc:Choice>
              <mc:Fallback>
                <p:oleObj name="Document" r:id="rId3" imgW="11070086" imgH="9770156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5850" y="514350"/>
                        <a:ext cx="6848475" cy="6057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819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Složené úrokování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Využití </a:t>
            </a:r>
            <a:r>
              <a:rPr lang="cs-CZ" dirty="0" smtClean="0">
                <a:solidFill>
                  <a:srgbClr val="FF0000"/>
                </a:solidFill>
              </a:rPr>
              <a:t>geometrické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posloupnosti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31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Vzorec</a:t>
            </a:r>
            <a:endParaRPr lang="cs-CZ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 anchor="t">
                <a:normAutofit/>
              </a:bodyPr>
              <a:lstStyle/>
              <a:p>
                <a:pPr algn="ctr"/>
                <a:r>
                  <a:rPr lang="cs-CZ" sz="4400" b="1" dirty="0" smtClean="0">
                    <a:solidFill>
                      <a:srgbClr val="C00000"/>
                    </a:solidFill>
                  </a:rPr>
                  <a:t>J</a:t>
                </a:r>
                <a:r>
                  <a:rPr lang="cs-CZ" sz="4400" b="1" baseline="-25000" dirty="0" err="1" smtClean="0">
                    <a:solidFill>
                      <a:srgbClr val="C00000"/>
                    </a:solidFill>
                  </a:rPr>
                  <a:t>n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J</a:t>
                </a:r>
                <a:r>
                  <a:rPr lang="cs-CZ" sz="4400" b="1" baseline="-25000" dirty="0" smtClean="0">
                    <a:solidFill>
                      <a:srgbClr val="C00000"/>
                    </a:solidFill>
                  </a:rPr>
                  <a:t>0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.(1 + 0,85.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4400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400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𝒑</m:t>
                            </m:r>
                          </m:num>
                          <m:den>
                            <m:r>
                              <a:rPr lang="cs-CZ" sz="4400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𝟏𝟎𝟎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</a:rPr>
                  <a:t>)</a:t>
                </a:r>
                <a:r>
                  <a:rPr lang="cs-CZ" sz="4400" b="1" baseline="30000" dirty="0" smtClean="0">
                    <a:solidFill>
                      <a:srgbClr val="C00000"/>
                    </a:solidFill>
                  </a:rPr>
                  <a:t>n</a:t>
                </a:r>
              </a:p>
              <a:p>
                <a:r>
                  <a:rPr lang="cs-CZ" sz="3600" b="1" dirty="0" err="1" smtClean="0"/>
                  <a:t>J</a:t>
                </a:r>
                <a:r>
                  <a:rPr lang="cs-CZ" sz="3600" b="1" baseline="-25000" dirty="0" err="1" smtClean="0"/>
                  <a:t>n</a:t>
                </a:r>
                <a:r>
                  <a:rPr lang="cs-CZ" sz="3600" b="1" baseline="-25000" dirty="0" smtClean="0"/>
                  <a:t> </a:t>
                </a:r>
                <a:r>
                  <a:rPr lang="cs-CZ" sz="3600" b="1" dirty="0" smtClean="0"/>
                  <a:t>– stav po n obdobích</a:t>
                </a:r>
              </a:p>
              <a:p>
                <a:r>
                  <a:rPr lang="cs-CZ" sz="3600" b="1" dirty="0" smtClean="0"/>
                  <a:t>J</a:t>
                </a:r>
                <a:r>
                  <a:rPr lang="cs-CZ" sz="3600" b="1" baseline="-25000" dirty="0" smtClean="0"/>
                  <a:t>0</a:t>
                </a:r>
                <a:r>
                  <a:rPr lang="cs-CZ" sz="3600" b="1" dirty="0" smtClean="0"/>
                  <a:t> – počáteční stav</a:t>
                </a:r>
              </a:p>
              <a:p>
                <a:r>
                  <a:rPr lang="cs-CZ" sz="3600" b="1" dirty="0" smtClean="0"/>
                  <a:t>p – úroková míra </a:t>
                </a:r>
              </a:p>
              <a:p>
                <a:r>
                  <a:rPr lang="cs-CZ" sz="3600" b="1" dirty="0" smtClean="0"/>
                  <a:t>n – počet úrokovacích období</a:t>
                </a:r>
              </a:p>
              <a:p>
                <a:r>
                  <a:rPr lang="cs-CZ" sz="3600" b="1" dirty="0" smtClean="0"/>
                  <a:t>0,85 - daň z úroku je 15%</a:t>
                </a:r>
                <a:endParaRPr lang="cs-CZ" sz="36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000" t="-8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655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Podnikatel uložil 1 000 000 Kč na termínovaný vklad na 5 let s úrokovou mírou 2,5% </a:t>
            </a:r>
            <a:r>
              <a:rPr lang="cs-CZ" dirty="0" err="1" smtClean="0"/>
              <a:t>p.a</a:t>
            </a:r>
            <a:r>
              <a:rPr lang="cs-CZ" dirty="0" smtClean="0"/>
              <a:t>.. Jakou částku bude mít na svém účtu? </a:t>
            </a:r>
          </a:p>
          <a:p>
            <a:r>
              <a:rPr lang="cs-CZ" b="1" dirty="0" smtClean="0"/>
              <a:t>J</a:t>
            </a:r>
            <a:r>
              <a:rPr lang="cs-CZ" b="1" baseline="-25000" dirty="0" smtClean="0"/>
              <a:t>5 </a:t>
            </a:r>
            <a:r>
              <a:rPr lang="cs-CZ" b="1" dirty="0" smtClean="0"/>
              <a:t>– stav po 5 letech</a:t>
            </a:r>
          </a:p>
          <a:p>
            <a:r>
              <a:rPr lang="cs-CZ" b="1" dirty="0" smtClean="0"/>
              <a:t>J</a:t>
            </a:r>
            <a:r>
              <a:rPr lang="cs-CZ" b="1" baseline="-25000" dirty="0" smtClean="0"/>
              <a:t>0</a:t>
            </a:r>
            <a:r>
              <a:rPr lang="cs-CZ" b="1" dirty="0" smtClean="0"/>
              <a:t> – 1 000 000</a:t>
            </a:r>
          </a:p>
          <a:p>
            <a:r>
              <a:rPr lang="cs-CZ" b="1" dirty="0" smtClean="0"/>
              <a:t>p – 2,5%</a:t>
            </a:r>
          </a:p>
          <a:p>
            <a:r>
              <a:rPr lang="cs-CZ" b="1" dirty="0" smtClean="0"/>
              <a:t>n – 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26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b="1" dirty="0" smtClean="0"/>
                  <a:t>J</a:t>
                </a:r>
                <a:r>
                  <a:rPr lang="cs-CZ" b="1" baseline="-25000" dirty="0" smtClean="0"/>
                  <a:t>5</a:t>
                </a:r>
                <a:r>
                  <a:rPr lang="cs-CZ" b="1" dirty="0" smtClean="0"/>
                  <a:t> = 1000000.(1 + 0,85.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b="1" i="1" smtClean="0"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,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𝟓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𝟏𝟎𝟎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5</a:t>
                </a:r>
                <a:r>
                  <a:rPr lang="cs-CZ" dirty="0" smtClean="0"/>
                  <a:t> </a:t>
                </a:r>
              </a:p>
              <a:p>
                <a:r>
                  <a:rPr lang="cs-CZ" b="1" dirty="0" smtClean="0"/>
                  <a:t>J</a:t>
                </a:r>
                <a:r>
                  <a:rPr lang="cs-CZ" b="1" baseline="-25000" dirty="0" smtClean="0"/>
                  <a:t>5</a:t>
                </a:r>
                <a:r>
                  <a:rPr lang="cs-CZ" b="1" dirty="0" smtClean="0"/>
                  <a:t> = 1  110 863,- Kč</a:t>
                </a:r>
              </a:p>
              <a:p>
                <a:endParaRPr lang="cs-CZ" b="1" dirty="0"/>
              </a:p>
              <a:p>
                <a:endParaRPr lang="cs-CZ" b="1" dirty="0" smtClean="0"/>
              </a:p>
              <a:p>
                <a:r>
                  <a:rPr lang="cs-CZ" b="1" dirty="0" smtClean="0"/>
                  <a:t>Jak se změní výsledek, jestliže úrokovací období bude půl roku?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940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tedy změnilo?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</a:t>
            </a:r>
            <a:r>
              <a:rPr lang="cs-CZ" b="1" baseline="-25000" dirty="0" smtClean="0"/>
              <a:t>10</a:t>
            </a:r>
            <a:r>
              <a:rPr lang="cs-CZ" b="1" dirty="0" smtClean="0"/>
              <a:t>– stav po 5 letech, ale dvojnásobný počet období</a:t>
            </a:r>
          </a:p>
          <a:p>
            <a:r>
              <a:rPr lang="cs-CZ" b="1" dirty="0" smtClean="0"/>
              <a:t>J</a:t>
            </a:r>
            <a:r>
              <a:rPr lang="cs-CZ" b="1" baseline="-25000" dirty="0" smtClean="0"/>
              <a:t>0</a:t>
            </a:r>
            <a:r>
              <a:rPr lang="cs-CZ" b="1" dirty="0" smtClean="0"/>
              <a:t> – 1 000 000 </a:t>
            </a:r>
            <a:r>
              <a:rPr lang="cs-CZ" b="1" dirty="0" smtClean="0">
                <a:solidFill>
                  <a:srgbClr val="FF0000"/>
                </a:solidFill>
              </a:rPr>
              <a:t>nemění se</a:t>
            </a:r>
          </a:p>
          <a:p>
            <a:r>
              <a:rPr lang="cs-CZ" b="1" dirty="0" smtClean="0"/>
              <a:t>p – 1,25% úroková míra poloviční</a:t>
            </a:r>
          </a:p>
          <a:p>
            <a:r>
              <a:rPr lang="cs-CZ" b="1" dirty="0" smtClean="0"/>
              <a:t>n – 10 </a:t>
            </a:r>
          </a:p>
          <a:p>
            <a:r>
              <a:rPr lang="cs-CZ" sz="4400" b="1" dirty="0" smtClean="0">
                <a:solidFill>
                  <a:srgbClr val="C00000"/>
                </a:solidFill>
              </a:rPr>
              <a:t>Přemýšlej!</a:t>
            </a:r>
            <a:endParaRPr lang="cs-CZ" sz="4400" b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04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b="1" dirty="0" smtClean="0"/>
                  <a:t>J</a:t>
                </a:r>
                <a:r>
                  <a:rPr lang="cs-CZ" b="1" baseline="-25000" dirty="0" smtClean="0"/>
                  <a:t>10</a:t>
                </a:r>
                <a:r>
                  <a:rPr lang="cs-CZ" b="1" dirty="0" smtClean="0"/>
                  <a:t> </a:t>
                </a:r>
                <a:r>
                  <a:rPr lang="cs-CZ" b="1" dirty="0" smtClean="0"/>
                  <a:t>= 1000000.(1 + 0,85.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b="1" i="1" smtClean="0">
                            <a:latin typeface="Cambria Math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,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𝟐𝟓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𝟏𝟎𝟎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10</a:t>
                </a:r>
                <a:r>
                  <a:rPr lang="cs-CZ" dirty="0" smtClean="0"/>
                  <a:t> </a:t>
                </a:r>
              </a:p>
              <a:p>
                <a:r>
                  <a:rPr lang="cs-CZ" b="1" dirty="0" smtClean="0"/>
                  <a:t>J</a:t>
                </a:r>
                <a:r>
                  <a:rPr lang="cs-CZ" b="1" baseline="-25000" dirty="0" smtClean="0"/>
                  <a:t>10</a:t>
                </a:r>
                <a:r>
                  <a:rPr lang="cs-CZ" b="1" dirty="0" smtClean="0"/>
                  <a:t> = 1 114 767,- Kč</a:t>
                </a:r>
              </a:p>
              <a:p>
                <a:endParaRPr lang="cs-CZ" b="1" dirty="0"/>
              </a:p>
              <a:p>
                <a:r>
                  <a:rPr lang="cs-CZ" b="1" dirty="0" smtClean="0"/>
                  <a:t>Který způsob úrokování je pro banku výhodnější?</a:t>
                </a:r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496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Autorská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54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197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Vodotisk</vt:lpstr>
      <vt:lpstr>Microsoft Word 97 - 2003 Document</vt:lpstr>
      <vt:lpstr>Prezentace aplikace PowerPoint</vt:lpstr>
      <vt:lpstr>Složené úrokování</vt:lpstr>
      <vt:lpstr>Vzorec</vt:lpstr>
      <vt:lpstr>Příklad</vt:lpstr>
      <vt:lpstr>Výsledek:</vt:lpstr>
      <vt:lpstr>Co se tedy změnilo?</vt:lpstr>
      <vt:lpstr>Výsledek:</vt:lpstr>
      <vt:lpstr>Autorská prezentace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Složené úrokování</dc:title>
  <dc:creator>Husáková Jitka</dc:creator>
  <cp:lastModifiedBy>Husáková Jitka</cp:lastModifiedBy>
  <cp:revision>7</cp:revision>
  <dcterms:created xsi:type="dcterms:W3CDTF">2013-05-10T10:47:57Z</dcterms:created>
  <dcterms:modified xsi:type="dcterms:W3CDTF">2013-05-10T11:50:48Z</dcterms:modified>
</cp:coreProperties>
</file>