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57" r:id="rId2"/>
    <p:sldId id="258" r:id="rId3"/>
    <p:sldId id="267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700" b="0" dirty="0" smtClean="0"/>
            <a:t>NÁZEV</a:t>
          </a:r>
          <a:r>
            <a:rPr lang="cs-CZ" sz="1700" b="0" dirty="0" smtClean="0">
              <a:solidFill>
                <a:schemeClr val="bg1"/>
              </a:solidFill>
            </a:rPr>
            <a:t>:</a:t>
          </a:r>
          <a:r>
            <a:rPr lang="cs-CZ" sz="1700" b="0" baseline="0" dirty="0" smtClean="0">
              <a:solidFill>
                <a:schemeClr val="bg1"/>
              </a:solidFill>
            </a:rPr>
            <a:t> </a:t>
          </a:r>
          <a:r>
            <a:rPr lang="cs-CZ" sz="1600" b="0" baseline="0" dirty="0" smtClean="0">
              <a:solidFill>
                <a:schemeClr val="bg1"/>
              </a:solidFill>
            </a:rPr>
            <a:t>VY_42_INOVACE_01_CISLO A POCETNI OPERACE_14</a:t>
          </a:r>
          <a:endParaRPr lang="cs-CZ" sz="1600" b="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9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>
            <a:solidFill>
              <a:schemeClr val="tx1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AUTOR: Mgr. Andrea </a:t>
          </a:r>
          <a:r>
            <a:rPr lang="cs-CZ" sz="2000" dirty="0" err="1" smtClean="0">
              <a:solidFill>
                <a:schemeClr val="bg1"/>
              </a:solidFill>
            </a:rPr>
            <a:t>Kunovjánková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TÉMA: M – 1.B – Sčítání a odčítání v oboru čísel do 9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ČÍSLO PROJEKTU: CZ.1.07/1.4.00/21.1616 </a:t>
          </a:r>
          <a:endParaRPr lang="cs-CZ" sz="2000" dirty="0">
            <a:solidFill>
              <a:schemeClr val="bg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ACA396-1121-493F-9602-F359A0140CAB}" type="presOf" srcId="{D1B46980-6531-4606-95E6-44980827E919}" destId="{2BE915AB-18AA-4053-B92C-3BFC9ED204BB}" srcOrd="1" destOrd="0" presId="urn:microsoft.com/office/officeart/2005/8/layout/target3"/>
    <dgm:cxn modelId="{0CF78F2A-EAB1-4605-AFFE-AEB04EFF5B3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98625A4-8163-4A48-ACA6-40C764D34D7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4E2C83-45BA-4DCA-A4EB-A02CC855C8D7}" type="presOf" srcId="{D8197B8C-B260-4A16-BDF4-0947B075E274}" destId="{5A5FFA88-C948-4069-8E93-59FA12366E83}" srcOrd="1" destOrd="0" presId="urn:microsoft.com/office/officeart/2005/8/layout/target3"/>
    <dgm:cxn modelId="{EF293B70-3674-42DB-8F0C-5DB7B2F23BA4}" type="presOf" srcId="{4C35D32F-0EAB-4CD7-82EE-45574DC2A586}" destId="{890E4F0B-2866-4A3F-A3C7-2A14B1797930}" srcOrd="1" destOrd="0" presId="urn:microsoft.com/office/officeart/2005/8/layout/target3"/>
    <dgm:cxn modelId="{029BB06C-8ABE-41C2-9F8C-9E43DA89857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2DBBB02-47FD-459C-9A80-F87013338E84}" type="presOf" srcId="{D8197B8C-B260-4A16-BDF4-0947B075E274}" destId="{25B08C86-7E15-44DC-BE7F-FFB55DD49D12}" srcOrd="0" destOrd="0" presId="urn:microsoft.com/office/officeart/2005/8/layout/target3"/>
    <dgm:cxn modelId="{37F3110A-A409-4D2E-8520-1F50920F0426}" type="presOf" srcId="{D1B46980-6531-4606-95E6-44980827E919}" destId="{6140AFEC-043D-4C43-A2F9-D0F5331DF3A3}" srcOrd="0" destOrd="0" presId="urn:microsoft.com/office/officeart/2005/8/layout/target3"/>
    <dgm:cxn modelId="{13375E04-E092-423E-9F90-C6CDF7A92619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856210-4495-4B71-B900-598770AFA391}" type="presOf" srcId="{B651F6E3-6281-48DB-9319-2AEAFDAE7572}" destId="{6BB5E863-4638-4E1D-BFDE-399D028AC4ED}" srcOrd="1" destOrd="0" presId="urn:microsoft.com/office/officeart/2005/8/layout/target3"/>
    <dgm:cxn modelId="{77D87BE6-75C5-434B-8FE3-9A845047AA68}" type="presOf" srcId="{B651F6E3-6281-48DB-9319-2AEAFDAE7572}" destId="{619D679B-A015-4ECF-8348-D1034C574F40}" srcOrd="0" destOrd="0" presId="urn:microsoft.com/office/officeart/2005/8/layout/target3"/>
    <dgm:cxn modelId="{40DBC788-C7BA-4B23-BDE3-806F5A94E192}" type="presParOf" srcId="{333A1088-737F-45CB-B68E-254E46348037}" destId="{F5ABB229-8D3B-4694-996A-96F23CF14429}" srcOrd="0" destOrd="0" presId="urn:microsoft.com/office/officeart/2005/8/layout/target3"/>
    <dgm:cxn modelId="{A5F9312D-7EAE-471A-8A7A-B7629C9A82A0}" type="presParOf" srcId="{333A1088-737F-45CB-B68E-254E46348037}" destId="{F41139FD-01EE-4571-8B17-4FB00FC51163}" srcOrd="1" destOrd="0" presId="urn:microsoft.com/office/officeart/2005/8/layout/target3"/>
    <dgm:cxn modelId="{990276EA-C35C-4F26-BF2A-930A7315483A}" type="presParOf" srcId="{333A1088-737F-45CB-B68E-254E46348037}" destId="{D005CE8C-CC26-4C3E-AC11-E15060ECD759}" srcOrd="2" destOrd="0" presId="urn:microsoft.com/office/officeart/2005/8/layout/target3"/>
    <dgm:cxn modelId="{7BD74C36-6C14-4234-8B4B-B9842FF98423}" type="presParOf" srcId="{333A1088-737F-45CB-B68E-254E46348037}" destId="{2C702D82-9B77-49B7-9568-BB8EB47C3372}" srcOrd="3" destOrd="0" presId="urn:microsoft.com/office/officeart/2005/8/layout/target3"/>
    <dgm:cxn modelId="{CD82FEF8-6B47-426F-A6FC-2A1A42B827E1}" type="presParOf" srcId="{333A1088-737F-45CB-B68E-254E46348037}" destId="{A52A0455-90FF-4808-ABD0-F02540D31D5A}" srcOrd="4" destOrd="0" presId="urn:microsoft.com/office/officeart/2005/8/layout/target3"/>
    <dgm:cxn modelId="{BD47ED9F-B0C2-4EE0-A9BE-48211A13DFB3}" type="presParOf" srcId="{333A1088-737F-45CB-B68E-254E46348037}" destId="{6140AFEC-043D-4C43-A2F9-D0F5331DF3A3}" srcOrd="5" destOrd="0" presId="urn:microsoft.com/office/officeart/2005/8/layout/target3"/>
    <dgm:cxn modelId="{6FA2EC43-2080-4B5E-87BE-54BAD0F5D883}" type="presParOf" srcId="{333A1088-737F-45CB-B68E-254E46348037}" destId="{9358AC05-5D7D-4327-9F80-1AD486AEA664}" srcOrd="6" destOrd="0" presId="urn:microsoft.com/office/officeart/2005/8/layout/target3"/>
    <dgm:cxn modelId="{34E26677-8CF5-41F5-AFEB-6A75FDB7126C}" type="presParOf" srcId="{333A1088-737F-45CB-B68E-254E46348037}" destId="{313FC574-E1CD-4FB4-B054-0B805CE0447D}" srcOrd="7" destOrd="0" presId="urn:microsoft.com/office/officeart/2005/8/layout/target3"/>
    <dgm:cxn modelId="{9DB43F1C-8D9A-498B-86B7-EFD79BDB7FD5}" type="presParOf" srcId="{333A1088-737F-45CB-B68E-254E46348037}" destId="{619D679B-A015-4ECF-8348-D1034C574F40}" srcOrd="8" destOrd="0" presId="urn:microsoft.com/office/officeart/2005/8/layout/target3"/>
    <dgm:cxn modelId="{1239DED0-129B-48DC-A624-55546DC99D46}" type="presParOf" srcId="{333A1088-737F-45CB-B68E-254E46348037}" destId="{322283A8-4A27-4CDA-BAE3-F381106A9174}" srcOrd="9" destOrd="0" presId="urn:microsoft.com/office/officeart/2005/8/layout/target3"/>
    <dgm:cxn modelId="{CBB66E46-FC82-4135-B55D-7F3E3058B68C}" type="presParOf" srcId="{333A1088-737F-45CB-B68E-254E46348037}" destId="{FFC9F71D-1B4F-4AD9-A4A6-86ADEFC8AF5C}" srcOrd="10" destOrd="0" presId="urn:microsoft.com/office/officeart/2005/8/layout/target3"/>
    <dgm:cxn modelId="{C6222765-A9FB-4268-8B9D-A17505057F82}" type="presParOf" srcId="{333A1088-737F-45CB-B68E-254E46348037}" destId="{25B08C86-7E15-44DC-BE7F-FFB55DD49D12}" srcOrd="11" destOrd="0" presId="urn:microsoft.com/office/officeart/2005/8/layout/target3"/>
    <dgm:cxn modelId="{53ED25EB-5557-4311-9077-CCFA1E740373}" type="presParOf" srcId="{333A1088-737F-45CB-B68E-254E46348037}" destId="{76644BE8-9D7C-4C09-B250-3D10AF48CBB7}" srcOrd="12" destOrd="0" presId="urn:microsoft.com/office/officeart/2005/8/layout/target3"/>
    <dgm:cxn modelId="{280520EC-814B-418E-92A7-BEA0F2FF08A7}" type="presParOf" srcId="{333A1088-737F-45CB-B68E-254E46348037}" destId="{EE85B701-7295-41C0-BA7A-34D3756A2AE6}" srcOrd="13" destOrd="0" presId="urn:microsoft.com/office/officeart/2005/8/layout/target3"/>
    <dgm:cxn modelId="{27BCFB0B-E41E-4820-B7A8-4E3CBBB9880F}" type="presParOf" srcId="{333A1088-737F-45CB-B68E-254E46348037}" destId="{8BEBB6EC-1DAA-4CAC-8A25-BC0FCBD5DBD5}" srcOrd="14" destOrd="0" presId="urn:microsoft.com/office/officeart/2005/8/layout/target3"/>
    <dgm:cxn modelId="{4497D7D2-E45F-450B-ADA1-D82100B92CC3}" type="presParOf" srcId="{333A1088-737F-45CB-B68E-254E46348037}" destId="{AED2198E-93D5-4001-81B4-73124B309672}" srcOrd="15" destOrd="0" presId="urn:microsoft.com/office/officeart/2005/8/layout/target3"/>
    <dgm:cxn modelId="{CDF8D1D8-9272-48C3-8892-E285DF31CFB6}" type="presParOf" srcId="{333A1088-737F-45CB-B68E-254E46348037}" destId="{2BE915AB-18AA-4053-B92C-3BFC9ED204BB}" srcOrd="16" destOrd="0" presId="urn:microsoft.com/office/officeart/2005/8/layout/target3"/>
    <dgm:cxn modelId="{760E03F4-0589-4B28-ABF3-5D9E773B8B0D}" type="presParOf" srcId="{333A1088-737F-45CB-B68E-254E46348037}" destId="{6BB5E863-4638-4E1D-BFDE-399D028AC4ED}" srcOrd="17" destOrd="0" presId="urn:microsoft.com/office/officeart/2005/8/layout/target3"/>
    <dgm:cxn modelId="{5A885A43-718E-4157-915C-5A423EA9D078}" type="presParOf" srcId="{333A1088-737F-45CB-B68E-254E46348037}" destId="{5A5FFA88-C948-4069-8E93-59FA12366E83}" srcOrd="18" destOrd="0" presId="urn:microsoft.com/office/officeart/2005/8/layout/target3"/>
    <dgm:cxn modelId="{35CDC9A1-3636-4770-8B33-D877B7C36E6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>
            <a:solidFill>
              <a:schemeClr val="tx1"/>
            </a:solidFill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AUTOR: Mgr. Andrea </a:t>
          </a:r>
          <a:r>
            <a:rPr lang="cs-CZ" sz="2000" kern="1200" dirty="0" err="1" smtClean="0">
              <a:solidFill>
                <a:schemeClr val="bg1"/>
              </a:solidFill>
            </a:rPr>
            <a:t>Kunovjánková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0" kern="1200" dirty="0" smtClean="0"/>
            <a:t>NÁZEV</a:t>
          </a:r>
          <a:r>
            <a:rPr lang="cs-CZ" sz="1700" b="0" kern="1200" dirty="0" smtClean="0">
              <a:solidFill>
                <a:schemeClr val="bg1"/>
              </a:solidFill>
            </a:rPr>
            <a:t>:</a:t>
          </a:r>
          <a:r>
            <a:rPr lang="cs-CZ" sz="1700" b="0" kern="1200" baseline="0" dirty="0" smtClean="0">
              <a:solidFill>
                <a:schemeClr val="bg1"/>
              </a:solidFill>
            </a:rPr>
            <a:t> </a:t>
          </a:r>
          <a:r>
            <a:rPr lang="cs-CZ" sz="1600" b="0" kern="1200" baseline="0" dirty="0" smtClean="0">
              <a:solidFill>
                <a:schemeClr val="bg1"/>
              </a:solidFill>
            </a:rPr>
            <a:t>VY_42_INOVACE_01_CISLO A POCETNI OPERACE_14</a:t>
          </a:r>
          <a:endParaRPr lang="cs-CZ" sz="1600" b="0" kern="1200" dirty="0">
            <a:solidFill>
              <a:schemeClr val="bg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TÉMA: M – 1.B – Sčítání a odčítání v oboru čísel do 9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ČÍSLO PROJEKTU: CZ.1.07/1.4.00/21.1616 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0BD382-6D03-411E-8E5A-EF8518D33A22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067A13-CF34-4A3C-A3D0-2BBBC60340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B3163FC-F471-4D44-8070-4B3AA7AB0A4C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ACE0093-5F19-472E-93FC-FE6C27F34A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určeno pro žáky 1.tříd</a:t>
            </a:r>
          </a:p>
          <a:p>
            <a:pPr eaLnBrk="1" hangingPunct="1"/>
            <a:r>
              <a:rPr lang="cs-CZ" sz="2800" dirty="0" smtClean="0"/>
              <a:t>použit PowerPoint</a:t>
            </a:r>
          </a:p>
          <a:p>
            <a:pPr eaLnBrk="1" hangingPunct="1"/>
            <a:r>
              <a:rPr lang="cs-CZ" sz="2800" dirty="0" smtClean="0"/>
              <a:t>určeno pro interaktivní tabuli</a:t>
            </a:r>
          </a:p>
          <a:p>
            <a:r>
              <a:rPr lang="cs-CZ" sz="2800" dirty="0" smtClean="0"/>
              <a:t>zařazeno v procvičovací části matematiky</a:t>
            </a:r>
          </a:p>
          <a:p>
            <a:pPr lvl="0"/>
            <a:r>
              <a:rPr lang="cs-CZ" sz="2800" dirty="0" smtClean="0"/>
              <a:t>leden</a:t>
            </a:r>
          </a:p>
          <a:p>
            <a:pPr lvl="0"/>
            <a:r>
              <a:rPr lang="cs-CZ" sz="2800" dirty="0" smtClean="0"/>
              <a:t>děti práce bavila</a:t>
            </a:r>
          </a:p>
          <a:p>
            <a:r>
              <a:rPr lang="cs-CZ" sz="2800" dirty="0" smtClean="0"/>
              <a:t>propojení matematiky a českého jazyka (čtení)</a:t>
            </a:r>
          </a:p>
          <a:p>
            <a:r>
              <a:rPr lang="cs-CZ" sz="2800" dirty="0" smtClean="0"/>
              <a:t>doporučuji vytisknout  jako pracovní listy, karty pak vystřihnout</a:t>
            </a:r>
          </a:p>
          <a:p>
            <a:pPr lvl="0">
              <a:buNone/>
            </a:pPr>
            <a:endParaRPr lang="cs-CZ" sz="2800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         V OBORU ČÍSEL DO 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a procvičování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 příkladům přiřazuj výsledky. Pokud se nespleteš, složíš tři věty. Pro efektivnost práce doporučuji vytisknout jako pracovní list a slova vystřihnout.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1916832"/>
            <a:ext cx="1440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4797152"/>
            <a:ext cx="1440000" cy="86400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3356992"/>
            <a:ext cx="1440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8" y="4797152"/>
            <a:ext cx="1440000" cy="864000"/>
          </a:xfrm>
          <a:prstGeom prst="rect">
            <a:avLst/>
          </a:prstGeom>
          <a:solidFill>
            <a:srgbClr val="FF000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4797152"/>
            <a:ext cx="1440000" cy="864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1916832"/>
            <a:ext cx="1440000" cy="864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472514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+ 5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47251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522920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maso.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15816" y="1916832"/>
            <a:ext cx="1440000" cy="864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15816" y="3356992"/>
            <a:ext cx="1404000" cy="864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4" y="3356992"/>
            <a:ext cx="1440000" cy="864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378904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Teta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75856" y="234888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75656" y="522920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mete.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75656" y="378904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Táta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234888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75656" y="234888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Pepu.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07704" y="328498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+ 6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18448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07904" y="472514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8 - </a:t>
            </a:r>
            <a:r>
              <a:rPr lang="cs-CZ" sz="2400" dirty="0" err="1" smtClean="0"/>
              <a:t>8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2000" y="32849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36096" y="32849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7 - 4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43808" y="184482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563888" y="184482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+ 3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15616" y="472514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436096" y="184482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8 - 6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115616" y="184482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907704" y="472514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+ </a:t>
            </a:r>
            <a:r>
              <a:rPr lang="cs-CZ" sz="2400" dirty="0" err="1" smtClean="0"/>
              <a:t>3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115616" y="328498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378904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mele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55" name="Picture 7" descr="C:\Documents and Settings\Tatínek a maminka\Local Settings\Temporary Internet Files\Content.IE5\QGYT5UDS\MC9002902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869160"/>
            <a:ext cx="1012568" cy="1151050"/>
          </a:xfrm>
          <a:prstGeom prst="rect">
            <a:avLst/>
          </a:prstGeom>
          <a:noFill/>
        </p:spPr>
      </p:pic>
      <p:pic>
        <p:nvPicPr>
          <p:cNvPr id="2056" name="Picture 8" descr="C:\Documents and Settings\Tatínek a maminka\Local Settings\Temporary Internet Files\Content.IE5\LLUCA7QA\MP9004066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916832"/>
            <a:ext cx="768460" cy="115212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843808" y="32849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328498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+ 7</a:t>
            </a:r>
            <a:endParaRPr lang="cs-CZ" sz="2400" dirty="0"/>
          </a:p>
        </p:txBody>
      </p:sp>
      <p:pic>
        <p:nvPicPr>
          <p:cNvPr id="48" name="Picture 2" descr="C:\Documents and Settings\Tatínek a maminka\Local Settings\Temporary Internet Files\Content.IE5\EZN97I6K\MC9002373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429000"/>
            <a:ext cx="1132112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860032" y="522920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Máma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1916832"/>
            <a:ext cx="1440000" cy="864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34888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Máma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4797152"/>
            <a:ext cx="1440000" cy="86400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8" y="3356992"/>
            <a:ext cx="1440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8" y="4797152"/>
            <a:ext cx="1440000" cy="864000"/>
          </a:xfrm>
          <a:prstGeom prst="rect">
            <a:avLst/>
          </a:prstGeom>
          <a:solidFill>
            <a:schemeClr val="accent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4797152"/>
            <a:ext cx="1440000" cy="864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1916832"/>
            <a:ext cx="1440000" cy="864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184482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+ 5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184482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234888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maso.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15816" y="1916832"/>
            <a:ext cx="1440000" cy="864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15816" y="3356992"/>
            <a:ext cx="1404000" cy="864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4" y="3356992"/>
            <a:ext cx="1440000" cy="864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75656" y="378904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Teta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75856" y="378904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378904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mete.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75656" y="522920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Táta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522920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522920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Pepu.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07704" y="472514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+ 6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843808" y="472514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36096" y="184482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8 - </a:t>
            </a:r>
            <a:r>
              <a:rPr lang="cs-CZ" sz="2400" dirty="0" err="1" smtClean="0"/>
              <a:t>8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15616" y="32849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979712" y="32849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7 - 4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43808" y="328498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563888" y="328498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+ 3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572000" y="328498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07904" y="472514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8 - 6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572000" y="472514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364088" y="328498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+ </a:t>
            </a:r>
            <a:r>
              <a:rPr lang="cs-CZ" sz="2400" dirty="0" err="1" smtClean="0"/>
              <a:t>3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115616" y="472514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23488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mele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55" name="Picture 7" descr="C:\Documents and Settings\Tatínek a maminka\Local Settings\Temporary Internet Files\Content.IE5\QGYT5UDS\MC9002902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3140968"/>
            <a:ext cx="1012568" cy="1151050"/>
          </a:xfrm>
          <a:prstGeom prst="rect">
            <a:avLst/>
          </a:prstGeom>
          <a:noFill/>
        </p:spPr>
      </p:pic>
      <p:pic>
        <p:nvPicPr>
          <p:cNvPr id="2056" name="Picture 8" descr="C:\Documents and Settings\Tatínek a maminka\Local Settings\Temporary Internet Files\Content.IE5\LLUCA7QA\MP9004066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653136"/>
            <a:ext cx="768460" cy="115212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843808" y="18448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184482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+ 7</a:t>
            </a:r>
            <a:endParaRPr lang="cs-CZ" sz="2400" dirty="0"/>
          </a:p>
        </p:txBody>
      </p:sp>
      <p:pic>
        <p:nvPicPr>
          <p:cNvPr id="3074" name="Picture 2" descr="C:\Documents and Settings\Tatínek a maminka\Local Settings\Temporary Internet Files\Content.IE5\EZN97I6K\MC9002373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844824"/>
            <a:ext cx="1132112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/>
      <p:bldP spid="21" grpId="0"/>
      <p:bldP spid="22" grpId="0"/>
      <p:bldP spid="23" grpId="0"/>
      <p:bldP spid="24" grpId="0"/>
      <p:bldP spid="25" grpId="0"/>
      <p:bldP spid="26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Podle první karty počítej další. Čísla seřaď podle velikosti od nejmenšího, přiřaď písmena  a napiš tajenku. Pro efektivnost práce doporučuji vytisknout jako pracovní list a karty vystřihnout.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666023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3975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95936" y="4221088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8011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5576" y="4221088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35696" y="4221088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15816" y="4221088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1987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9999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>
            <a:stCxn id="5" idx="1"/>
            <a:endCxn id="5" idx="0"/>
          </p:cNvCxnSpPr>
          <p:nvPr/>
        </p:nvCxnSpPr>
        <p:spPr>
          <a:xfrm flipV="1">
            <a:off x="125963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6" idx="1"/>
            <a:endCxn id="6" idx="0"/>
          </p:cNvCxnSpPr>
          <p:nvPr/>
        </p:nvCxnSpPr>
        <p:spPr>
          <a:xfrm flipV="1">
            <a:off x="233975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12" idx="1"/>
            <a:endCxn id="12" idx="0"/>
          </p:cNvCxnSpPr>
          <p:nvPr/>
        </p:nvCxnSpPr>
        <p:spPr>
          <a:xfrm flipV="1">
            <a:off x="341987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3" idx="1"/>
            <a:endCxn id="13" idx="0"/>
          </p:cNvCxnSpPr>
          <p:nvPr/>
        </p:nvCxnSpPr>
        <p:spPr>
          <a:xfrm flipV="1">
            <a:off x="449999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8" idx="1"/>
            <a:endCxn id="8" idx="0"/>
          </p:cNvCxnSpPr>
          <p:nvPr/>
        </p:nvCxnSpPr>
        <p:spPr>
          <a:xfrm flipV="1">
            <a:off x="558011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4" idx="1"/>
            <a:endCxn id="4" idx="0"/>
          </p:cNvCxnSpPr>
          <p:nvPr/>
        </p:nvCxnSpPr>
        <p:spPr>
          <a:xfrm flipV="1">
            <a:off x="666023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9" idx="1"/>
            <a:endCxn id="9" idx="0"/>
          </p:cNvCxnSpPr>
          <p:nvPr/>
        </p:nvCxnSpPr>
        <p:spPr>
          <a:xfrm flipV="1">
            <a:off x="755576" y="4221088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10" idx="1"/>
            <a:endCxn id="10" idx="0"/>
          </p:cNvCxnSpPr>
          <p:nvPr/>
        </p:nvCxnSpPr>
        <p:spPr>
          <a:xfrm flipV="1">
            <a:off x="1835696" y="4221088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11" idx="1"/>
            <a:endCxn id="11" idx="0"/>
          </p:cNvCxnSpPr>
          <p:nvPr/>
        </p:nvCxnSpPr>
        <p:spPr>
          <a:xfrm flipV="1">
            <a:off x="2915816" y="4221088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7" idx="1"/>
            <a:endCxn id="7" idx="0"/>
          </p:cNvCxnSpPr>
          <p:nvPr/>
        </p:nvCxnSpPr>
        <p:spPr>
          <a:xfrm flipV="1">
            <a:off x="3995936" y="4221088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Elipsa 33"/>
          <p:cNvSpPr/>
          <p:nvPr/>
        </p:nvSpPr>
        <p:spPr>
          <a:xfrm>
            <a:off x="377991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86003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594015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702027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115616" y="5301208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195736" y="5301208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3275856" y="5301208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4355976" y="5301208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161967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269979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259632" y="191683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5576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66023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58011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33975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+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41987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+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49999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+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835696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915816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+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995936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187624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267744" y="314096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Á.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419872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I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27984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508104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660232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L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55576" y="54452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763688" y="54452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915816" y="54452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923928" y="544522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691680" y="29969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169168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835696" y="486916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347864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 </a:t>
            </a:r>
            <a:endParaRPr lang="cs-CZ" sz="24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915816" y="486916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427984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3995936" y="486916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41987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493204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49999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601216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58011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709228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66023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2267744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277180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33975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385192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25963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1187624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755576" y="486916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364088" y="443711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</a:t>
            </a:r>
            <a:endParaRPr lang="cs-CZ" dirty="0"/>
          </a:p>
        </p:txBody>
      </p:sp>
      <p:cxnSp>
        <p:nvCxnSpPr>
          <p:cNvPr id="96" name="Přímá spojovací čára 95"/>
          <p:cNvCxnSpPr/>
          <p:nvPr/>
        </p:nvCxnSpPr>
        <p:spPr>
          <a:xfrm>
            <a:off x="5004048" y="5517232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666023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3975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95936" y="4221088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8011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5576" y="4221088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35696" y="4221088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15816" y="4221088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1987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99992" y="1916832"/>
            <a:ext cx="900000" cy="1620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>
            <a:stCxn id="5" idx="1"/>
            <a:endCxn id="5" idx="0"/>
          </p:cNvCxnSpPr>
          <p:nvPr/>
        </p:nvCxnSpPr>
        <p:spPr>
          <a:xfrm flipV="1">
            <a:off x="125963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6" idx="1"/>
            <a:endCxn id="6" idx="0"/>
          </p:cNvCxnSpPr>
          <p:nvPr/>
        </p:nvCxnSpPr>
        <p:spPr>
          <a:xfrm flipV="1">
            <a:off x="233975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12" idx="1"/>
            <a:endCxn id="12" idx="0"/>
          </p:cNvCxnSpPr>
          <p:nvPr/>
        </p:nvCxnSpPr>
        <p:spPr>
          <a:xfrm flipV="1">
            <a:off x="341987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3" idx="1"/>
            <a:endCxn id="13" idx="0"/>
          </p:cNvCxnSpPr>
          <p:nvPr/>
        </p:nvCxnSpPr>
        <p:spPr>
          <a:xfrm flipV="1">
            <a:off x="449999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8" idx="1"/>
            <a:endCxn id="8" idx="0"/>
          </p:cNvCxnSpPr>
          <p:nvPr/>
        </p:nvCxnSpPr>
        <p:spPr>
          <a:xfrm flipV="1">
            <a:off x="558011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4" idx="1"/>
            <a:endCxn id="4" idx="0"/>
          </p:cNvCxnSpPr>
          <p:nvPr/>
        </p:nvCxnSpPr>
        <p:spPr>
          <a:xfrm flipV="1">
            <a:off x="6660232" y="1916832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9" idx="1"/>
            <a:endCxn id="9" idx="0"/>
          </p:cNvCxnSpPr>
          <p:nvPr/>
        </p:nvCxnSpPr>
        <p:spPr>
          <a:xfrm flipV="1">
            <a:off x="755576" y="4221088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10" idx="1"/>
            <a:endCxn id="10" idx="0"/>
          </p:cNvCxnSpPr>
          <p:nvPr/>
        </p:nvCxnSpPr>
        <p:spPr>
          <a:xfrm flipV="1">
            <a:off x="1835696" y="4221088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11" idx="1"/>
            <a:endCxn id="11" idx="0"/>
          </p:cNvCxnSpPr>
          <p:nvPr/>
        </p:nvCxnSpPr>
        <p:spPr>
          <a:xfrm flipV="1">
            <a:off x="2915816" y="4221088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7" idx="1"/>
            <a:endCxn id="7" idx="0"/>
          </p:cNvCxnSpPr>
          <p:nvPr/>
        </p:nvCxnSpPr>
        <p:spPr>
          <a:xfrm flipV="1">
            <a:off x="3995936" y="4221088"/>
            <a:ext cx="450000" cy="810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Elipsa 33"/>
          <p:cNvSpPr/>
          <p:nvPr/>
        </p:nvSpPr>
        <p:spPr>
          <a:xfrm>
            <a:off x="377991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86003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594015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702027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115616" y="5301208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195736" y="5301208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3275856" y="5301208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4355976" y="5301208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161967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2699792" y="2996952"/>
            <a:ext cx="504056" cy="50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259632" y="191683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5576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66023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+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58011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33975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41987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499992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+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835696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+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915816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995936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+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187624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267744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347864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27984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580112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660232" y="31409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83568" y="54452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835696" y="54452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I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915816" y="54452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L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923928" y="544522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Á.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691680" y="29969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771800" y="29969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851920" y="29969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932040" y="29969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012160" y="29969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7092280" y="29969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187624" y="530120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267744" y="530120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347864" y="530120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4427984" y="530120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169168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835696" y="486916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</a:t>
            </a:r>
            <a:endParaRPr lang="cs-CZ" sz="24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347864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 </a:t>
            </a:r>
            <a:endParaRPr lang="cs-CZ" sz="24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915816" y="486916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427984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3995936" y="486916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41987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493204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49999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601216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58011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709228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66023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2267744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277180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33975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3851920" y="19168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25963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1187624" y="422108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755576" y="486916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364088" y="443711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</a:t>
            </a:r>
            <a:endParaRPr lang="cs-CZ" dirty="0"/>
          </a:p>
        </p:txBody>
      </p:sp>
      <p:cxnSp>
        <p:nvCxnSpPr>
          <p:cNvPr id="96" name="Přímá spojovací čára 95"/>
          <p:cNvCxnSpPr/>
          <p:nvPr/>
        </p:nvCxnSpPr>
        <p:spPr>
          <a:xfrm>
            <a:off x="5004048" y="5517232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5220072" y="515719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MÁMA JE MILÁ.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 thruBlk="1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Dopiš příklady, domaluj puntíky.</a:t>
            </a:r>
            <a:br>
              <a:rPr lang="cs-CZ" sz="2000" dirty="0" smtClean="0"/>
            </a:br>
            <a:r>
              <a:rPr lang="cs-CZ" sz="2000" dirty="0" smtClean="0"/>
              <a:t>Doporučuji vytisknout jako pracovní list.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539552" y="1844824"/>
            <a:ext cx="1800200" cy="10801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27784" y="1844824"/>
            <a:ext cx="1800200" cy="10801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1844824"/>
            <a:ext cx="1800200" cy="10801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04248" y="1844824"/>
            <a:ext cx="1800200" cy="10801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4" idx="0"/>
            <a:endCxn id="4" idx="2"/>
          </p:cNvCxnSpPr>
          <p:nvPr/>
        </p:nvCxnSpPr>
        <p:spPr>
          <a:xfrm>
            <a:off x="1439652" y="184482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5" idx="0"/>
            <a:endCxn id="5" idx="2"/>
          </p:cNvCxnSpPr>
          <p:nvPr/>
        </p:nvCxnSpPr>
        <p:spPr>
          <a:xfrm>
            <a:off x="3527884" y="184482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6" idx="0"/>
            <a:endCxn id="6" idx="2"/>
          </p:cNvCxnSpPr>
          <p:nvPr/>
        </p:nvCxnSpPr>
        <p:spPr>
          <a:xfrm>
            <a:off x="5616116" y="184482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ka 15"/>
          <p:cNvSpPr/>
          <p:nvPr/>
        </p:nvSpPr>
        <p:spPr>
          <a:xfrm>
            <a:off x="899592" y="234888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4067944" y="2060848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6156176" y="213285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5940152" y="234888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5724128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5220072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220072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4860032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4860032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5220072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4860032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ovací čára 36"/>
          <p:cNvCxnSpPr>
            <a:stCxn id="7" idx="0"/>
            <a:endCxn id="7" idx="2"/>
          </p:cNvCxnSpPr>
          <p:nvPr/>
        </p:nvCxnSpPr>
        <p:spPr>
          <a:xfrm>
            <a:off x="7704348" y="184482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Vývojový diagram: spojka 38"/>
          <p:cNvSpPr/>
          <p:nvPr/>
        </p:nvSpPr>
        <p:spPr>
          <a:xfrm>
            <a:off x="3707904" y="2060848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1763688" y="213285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ka 45"/>
          <p:cNvSpPr/>
          <p:nvPr/>
        </p:nvSpPr>
        <p:spPr>
          <a:xfrm>
            <a:off x="1547664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2051720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ka 47"/>
          <p:cNvSpPr/>
          <p:nvPr/>
        </p:nvSpPr>
        <p:spPr>
          <a:xfrm>
            <a:off x="4067944" y="249289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ka 48"/>
          <p:cNvSpPr/>
          <p:nvPr/>
        </p:nvSpPr>
        <p:spPr>
          <a:xfrm>
            <a:off x="3707904" y="249289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ka 49"/>
          <p:cNvSpPr/>
          <p:nvPr/>
        </p:nvSpPr>
        <p:spPr>
          <a:xfrm>
            <a:off x="2051720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ka 50"/>
          <p:cNvSpPr/>
          <p:nvPr/>
        </p:nvSpPr>
        <p:spPr>
          <a:xfrm>
            <a:off x="2051720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ka 51"/>
          <p:cNvSpPr/>
          <p:nvPr/>
        </p:nvSpPr>
        <p:spPr>
          <a:xfrm>
            <a:off x="1547664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ka 52"/>
          <p:cNvSpPr/>
          <p:nvPr/>
        </p:nvSpPr>
        <p:spPr>
          <a:xfrm>
            <a:off x="1547664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>
            <a:off x="467544" y="3789040"/>
            <a:ext cx="82296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467544" y="5733256"/>
            <a:ext cx="82296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467544" y="5085184"/>
            <a:ext cx="82296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467544" y="4437112"/>
            <a:ext cx="82296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683568" y="33569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+    =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771800" y="33569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5 + 4 = 9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860032" y="53012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–    =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860032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–    =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860032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+    =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860032" y="33569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+    =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948264" y="53012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7 –    =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948264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7 –    =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948264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+    =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948264" y="33569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2 + 5 = 7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83568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+    =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83568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8 –    =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83568" y="53012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8 –    =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771800" y="53012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–    =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771800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– 5 = 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771800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+    =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39552" y="1844824"/>
            <a:ext cx="1800200" cy="10801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27784" y="1844824"/>
            <a:ext cx="1800200" cy="10801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1844824"/>
            <a:ext cx="1800200" cy="10801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04248" y="1844824"/>
            <a:ext cx="1800200" cy="10801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4" idx="0"/>
            <a:endCxn id="4" idx="2"/>
          </p:cNvCxnSpPr>
          <p:nvPr/>
        </p:nvCxnSpPr>
        <p:spPr>
          <a:xfrm>
            <a:off x="1439652" y="184482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5" idx="0"/>
            <a:endCxn id="5" idx="2"/>
          </p:cNvCxnSpPr>
          <p:nvPr/>
        </p:nvCxnSpPr>
        <p:spPr>
          <a:xfrm>
            <a:off x="3527884" y="184482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6" idx="0"/>
            <a:endCxn id="6" idx="2"/>
          </p:cNvCxnSpPr>
          <p:nvPr/>
        </p:nvCxnSpPr>
        <p:spPr>
          <a:xfrm>
            <a:off x="5616116" y="184482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ka 15"/>
          <p:cNvSpPr/>
          <p:nvPr/>
        </p:nvSpPr>
        <p:spPr>
          <a:xfrm>
            <a:off x="899592" y="234888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4067944" y="2060848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7308304" y="249289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7020272" y="213285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8028384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6156176" y="213285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5940152" y="234888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5724128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5220072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220072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4860032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4860032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5220072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4860032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8244408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7812360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8244408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7812360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ovací čára 36"/>
          <p:cNvCxnSpPr>
            <a:stCxn id="7" idx="0"/>
            <a:endCxn id="7" idx="2"/>
          </p:cNvCxnSpPr>
          <p:nvPr/>
        </p:nvCxnSpPr>
        <p:spPr>
          <a:xfrm>
            <a:off x="7704348" y="1844824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Vývojový diagram: spojka 38"/>
          <p:cNvSpPr/>
          <p:nvPr/>
        </p:nvSpPr>
        <p:spPr>
          <a:xfrm>
            <a:off x="3707904" y="2060848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3275856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2771800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2987824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3275856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2771800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1763688" y="213285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ka 45"/>
          <p:cNvSpPr/>
          <p:nvPr/>
        </p:nvSpPr>
        <p:spPr>
          <a:xfrm>
            <a:off x="1547664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2051720" y="2564904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ka 47"/>
          <p:cNvSpPr/>
          <p:nvPr/>
        </p:nvSpPr>
        <p:spPr>
          <a:xfrm>
            <a:off x="4067944" y="249289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ka 48"/>
          <p:cNvSpPr/>
          <p:nvPr/>
        </p:nvSpPr>
        <p:spPr>
          <a:xfrm>
            <a:off x="3707904" y="2492896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ka 49"/>
          <p:cNvSpPr/>
          <p:nvPr/>
        </p:nvSpPr>
        <p:spPr>
          <a:xfrm>
            <a:off x="2051720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ka 50"/>
          <p:cNvSpPr/>
          <p:nvPr/>
        </p:nvSpPr>
        <p:spPr>
          <a:xfrm>
            <a:off x="2051720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ka 51"/>
          <p:cNvSpPr/>
          <p:nvPr/>
        </p:nvSpPr>
        <p:spPr>
          <a:xfrm>
            <a:off x="1547664" y="2276872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ka 52"/>
          <p:cNvSpPr/>
          <p:nvPr/>
        </p:nvSpPr>
        <p:spPr>
          <a:xfrm>
            <a:off x="1547664" y="1988840"/>
            <a:ext cx="180000" cy="18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>
            <a:off x="467544" y="3789040"/>
            <a:ext cx="82296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467544" y="5733256"/>
            <a:ext cx="82296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467544" y="5085184"/>
            <a:ext cx="82296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467544" y="4437112"/>
            <a:ext cx="82296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683568" y="33569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 + 7 = 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771800" y="33569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5 + 4 = 9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860032" y="53012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– 3 = 6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860032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– 6 = 3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860032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3 + 6 = 9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860032" y="33569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6 + 3 = 9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948264" y="53012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7 – 5 = 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948264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7 – 2 = 5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948264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5 + 2 = 7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948264" y="33569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2 + 5 = 7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83568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7 + 1 = 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83568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8 – 1 = 7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83568" y="53012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8 – 7 = 1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771800" y="53012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– 4 = 5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771800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9 – 5 = 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771800" y="40050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4 + 5 = 9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 thruBlk="1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30" grpId="0" animBg="1"/>
      <p:bldP spid="32" grpId="0" animBg="1"/>
      <p:bldP spid="33" grpId="0" animBg="1"/>
      <p:bldP spid="34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67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7" grpId="0"/>
      <p:bldP spid="78" grpId="0"/>
      <p:bldP spid="79" grpId="0"/>
      <p:bldP spid="80" grpId="0"/>
      <p:bldP spid="8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Text:  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184</TotalTime>
  <Words>491</Words>
  <Application>Microsoft Office PowerPoint</Application>
  <PresentationFormat>Předvádění na obrazovce (4:3)</PresentationFormat>
  <Paragraphs>206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Snímek 1</vt:lpstr>
      <vt:lpstr>Anotace</vt:lpstr>
      <vt:lpstr>SČÍTÁNÍ A ODČÍTÁNÍ          V OBORU ČÍSEL DO 9</vt:lpstr>
      <vt:lpstr>K příkladům přiřazuj výsledky. Pokud se nespleteš, složíš tři věty. Pro efektivnost práce doporučuji vytisknout jako pracovní list a slova vystřihnout.</vt:lpstr>
      <vt:lpstr>Řešení</vt:lpstr>
      <vt:lpstr>Podle první karty počítej další. Čísla seřaď podle velikosti od nejmenšího, přiřaď písmena  a napiš tajenku. Pro efektivnost práce doporučuji vytisknout jako pracovní list a karty vystřihnout.</vt:lpstr>
      <vt:lpstr>Řešení</vt:lpstr>
      <vt:lpstr>Dopiš příklady, domaluj puntíky. Doporučuji vytisknout jako pracovní list.</vt:lpstr>
      <vt:lpstr>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22</cp:revision>
  <dcterms:created xsi:type="dcterms:W3CDTF">2011-12-29T17:38:46Z</dcterms:created>
  <dcterms:modified xsi:type="dcterms:W3CDTF">2012-01-05T17:32:13Z</dcterms:modified>
</cp:coreProperties>
</file>